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Lst>
  <p:notesMasterIdLst>
    <p:notesMasterId r:id="rId161"/>
  </p:notesMasterIdLst>
  <p:handoutMasterIdLst>
    <p:handoutMasterId r:id="rId162"/>
  </p:handoutMasterIdLst>
  <p:sldIdLst>
    <p:sldId id="256" r:id="rId5"/>
    <p:sldId id="257" r:id="rId6"/>
    <p:sldId id="269" r:id="rId7"/>
    <p:sldId id="258" r:id="rId8"/>
    <p:sldId id="261" r:id="rId9"/>
    <p:sldId id="259" r:id="rId10"/>
    <p:sldId id="260" r:id="rId11"/>
    <p:sldId id="262" r:id="rId12"/>
    <p:sldId id="263" r:id="rId13"/>
    <p:sldId id="264" r:id="rId14"/>
    <p:sldId id="265" r:id="rId15"/>
    <p:sldId id="267" r:id="rId16"/>
    <p:sldId id="405" r:id="rId17"/>
    <p:sldId id="406" r:id="rId18"/>
    <p:sldId id="271" r:id="rId19"/>
    <p:sldId id="281" r:id="rId20"/>
    <p:sldId id="272" r:id="rId21"/>
    <p:sldId id="408" r:id="rId22"/>
    <p:sldId id="466" r:id="rId23"/>
    <p:sldId id="274" r:id="rId24"/>
    <p:sldId id="275" r:id="rId25"/>
    <p:sldId id="276" r:id="rId26"/>
    <p:sldId id="409" r:id="rId27"/>
    <p:sldId id="410" r:id="rId28"/>
    <p:sldId id="411" r:id="rId29"/>
    <p:sldId id="412" r:id="rId30"/>
    <p:sldId id="413" r:id="rId31"/>
    <p:sldId id="414" r:id="rId32"/>
    <p:sldId id="415" r:id="rId33"/>
    <p:sldId id="416" r:id="rId34"/>
    <p:sldId id="417" r:id="rId35"/>
    <p:sldId id="418" r:id="rId36"/>
    <p:sldId id="288" r:id="rId37"/>
    <p:sldId id="470" r:id="rId38"/>
    <p:sldId id="471" r:id="rId39"/>
    <p:sldId id="290" r:id="rId40"/>
    <p:sldId id="291" r:id="rId41"/>
    <p:sldId id="467" r:id="rId42"/>
    <p:sldId id="468" r:id="rId43"/>
    <p:sldId id="292" r:id="rId44"/>
    <p:sldId id="294" r:id="rId45"/>
    <p:sldId id="293" r:id="rId46"/>
    <p:sldId id="295" r:id="rId47"/>
    <p:sldId id="419" r:id="rId48"/>
    <p:sldId id="420" r:id="rId49"/>
    <p:sldId id="298" r:id="rId50"/>
    <p:sldId id="299" r:id="rId51"/>
    <p:sldId id="300" r:id="rId52"/>
    <p:sldId id="448" r:id="rId53"/>
    <p:sldId id="302" r:id="rId54"/>
    <p:sldId id="303" r:id="rId55"/>
    <p:sldId id="304" r:id="rId56"/>
    <p:sldId id="305" r:id="rId57"/>
    <p:sldId id="306" r:id="rId58"/>
    <p:sldId id="307" r:id="rId59"/>
    <p:sldId id="460" r:id="rId60"/>
    <p:sldId id="309" r:id="rId61"/>
    <p:sldId id="310" r:id="rId62"/>
    <p:sldId id="311" r:id="rId63"/>
    <p:sldId id="312" r:id="rId64"/>
    <p:sldId id="313" r:id="rId65"/>
    <p:sldId id="462" r:id="rId66"/>
    <p:sldId id="315" r:id="rId67"/>
    <p:sldId id="316" r:id="rId68"/>
    <p:sldId id="317" r:id="rId69"/>
    <p:sldId id="318" r:id="rId70"/>
    <p:sldId id="319" r:id="rId71"/>
    <p:sldId id="320" r:id="rId72"/>
    <p:sldId id="321" r:id="rId73"/>
    <p:sldId id="322" r:id="rId74"/>
    <p:sldId id="323" r:id="rId75"/>
    <p:sldId id="463" r:id="rId76"/>
    <p:sldId id="325" r:id="rId77"/>
    <p:sldId id="464" r:id="rId78"/>
    <p:sldId id="327" r:id="rId79"/>
    <p:sldId id="469" r:id="rId80"/>
    <p:sldId id="461" r:id="rId81"/>
    <p:sldId id="465" r:id="rId82"/>
    <p:sldId id="331" r:id="rId83"/>
    <p:sldId id="421" r:id="rId84"/>
    <p:sldId id="422" r:id="rId85"/>
    <p:sldId id="334" r:id="rId86"/>
    <p:sldId id="336" r:id="rId87"/>
    <p:sldId id="423" r:id="rId88"/>
    <p:sldId id="337" r:id="rId89"/>
    <p:sldId id="338" r:id="rId90"/>
    <p:sldId id="339" r:id="rId91"/>
    <p:sldId id="340" r:id="rId92"/>
    <p:sldId id="424" r:id="rId93"/>
    <p:sldId id="425" r:id="rId94"/>
    <p:sldId id="426" r:id="rId95"/>
    <p:sldId id="427" r:id="rId96"/>
    <p:sldId id="428" r:id="rId97"/>
    <p:sldId id="346" r:id="rId98"/>
    <p:sldId id="347" r:id="rId99"/>
    <p:sldId id="349" r:id="rId100"/>
    <p:sldId id="350" r:id="rId101"/>
    <p:sldId id="351" r:id="rId102"/>
    <p:sldId id="352" r:id="rId103"/>
    <p:sldId id="353" r:id="rId104"/>
    <p:sldId id="354" r:id="rId105"/>
    <p:sldId id="454" r:id="rId106"/>
    <p:sldId id="356" r:id="rId107"/>
    <p:sldId id="357" r:id="rId108"/>
    <p:sldId id="358" r:id="rId109"/>
    <p:sldId id="359" r:id="rId110"/>
    <p:sldId id="360" r:id="rId111"/>
    <p:sldId id="429" r:id="rId112"/>
    <p:sldId id="430" r:id="rId113"/>
    <p:sldId id="363" r:id="rId114"/>
    <p:sldId id="364" r:id="rId115"/>
    <p:sldId id="365" r:id="rId116"/>
    <p:sldId id="366" r:id="rId117"/>
    <p:sldId id="450" r:id="rId118"/>
    <p:sldId id="367" r:id="rId119"/>
    <p:sldId id="368" r:id="rId120"/>
    <p:sldId id="369" r:id="rId121"/>
    <p:sldId id="370" r:id="rId122"/>
    <p:sldId id="371" r:id="rId123"/>
    <p:sldId id="407" r:id="rId124"/>
    <p:sldId id="373" r:id="rId125"/>
    <p:sldId id="374" r:id="rId126"/>
    <p:sldId id="375" r:id="rId127"/>
    <p:sldId id="376" r:id="rId128"/>
    <p:sldId id="377" r:id="rId129"/>
    <p:sldId id="378" r:id="rId130"/>
    <p:sldId id="431" r:id="rId131"/>
    <p:sldId id="432" r:id="rId132"/>
    <p:sldId id="433" r:id="rId133"/>
    <p:sldId id="434" r:id="rId134"/>
    <p:sldId id="435" r:id="rId135"/>
    <p:sldId id="436" r:id="rId136"/>
    <p:sldId id="437" r:id="rId137"/>
    <p:sldId id="438" r:id="rId138"/>
    <p:sldId id="455" r:id="rId139"/>
    <p:sldId id="439" r:id="rId140"/>
    <p:sldId id="440" r:id="rId141"/>
    <p:sldId id="441" r:id="rId142"/>
    <p:sldId id="442" r:id="rId143"/>
    <p:sldId id="443" r:id="rId144"/>
    <p:sldId id="444" r:id="rId145"/>
    <p:sldId id="445" r:id="rId146"/>
    <p:sldId id="446" r:id="rId147"/>
    <p:sldId id="456" r:id="rId148"/>
    <p:sldId id="395" r:id="rId149"/>
    <p:sldId id="396" r:id="rId150"/>
    <p:sldId id="397" r:id="rId151"/>
    <p:sldId id="398" r:id="rId152"/>
    <p:sldId id="399" r:id="rId153"/>
    <p:sldId id="400" r:id="rId154"/>
    <p:sldId id="401" r:id="rId155"/>
    <p:sldId id="402" r:id="rId156"/>
    <p:sldId id="458" r:id="rId157"/>
    <p:sldId id="459" r:id="rId158"/>
    <p:sldId id="403" r:id="rId159"/>
    <p:sldId id="457" r:id="rId16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DADA1B-82B3-A88A-05A5-E4AA6C41B176}" name="Adina Farinango" initials="AF" userId="S::af3395@icapatcolumbia.onmicrosoft.com::33d2282c-26e6-499a-8585-f7494e0b621e" providerId="AD"/>
  <p188:author id="{38E6EF54-62C9-EA61-44D5-394418DDFA94}" name="Joseph Stegemerten" initials="JS" userId="S::js5241@icapatcolumbia.onmicrosoft.com::3faaf8d9-3a69-4c8b-b807-c4944e271286" providerId="AD"/>
  <p188:author id="{A7C88A6D-E8C8-5241-0104-B18DF2310F81}" name="Andrea Howard" initials="AH" userId="S::aah2138@icapatcolumbia.onmicrosoft.com::22239ad5-38c0-40df-9c2d-c8c92c8063c4" providerId="AD"/>
  <p188:author id="{07C4329B-9673-047B-6E1F-D396584D9F12}" name="Cassia Wells" initials="CW" userId="S::caw2208@ICAPatColumbia.onmicrosoft.com::a6da94d1-ef31-4f9d-80a8-98c65890a03c" providerId="AD"/>
  <p188:author id="{9FF307BA-8D15-0148-C83E-00247843AEE8}" name="Adina Farinango" initials="AF" userId="S::af3395@ICAPatColumbia.onmicrosoft.com::33d2282c-26e6-499a-8585-f7494e0b621e" providerId="AD"/>
  <p188:author id="{0A55FFBA-2461-CB4E-DBBC-D889004F457C}" name="Julie Franks" initials="JF" userId="S::jf642@icapatcolumbia.onmicrosoft.com::e83d4e76-8b73-416d-9681-a50d1a91d79d" providerId="AD"/>
  <p188:author id="{8FC6C1EB-8D62-BD6B-735B-6EAD18CAA17F}" name="Cassia Wells" initials="CW" userId="Cassia Well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onica Negrete" initials="MN [2]" lastIdx="1" clrIdx="6">
    <p:extLst>
      <p:ext uri="{19B8F6BF-5375-455C-9EA6-DF929625EA0E}">
        <p15:presenceInfo xmlns:p15="http://schemas.microsoft.com/office/powerpoint/2012/main" userId="Monica Negrete" providerId="None"/>
      </p:ext>
    </p:extLst>
  </p:cmAuthor>
  <p:cmAuthor id="1" name="Mirriah" initials="M" lastIdx="15" clrIdx="0">
    <p:extLst>
      <p:ext uri="{19B8F6BF-5375-455C-9EA6-DF929625EA0E}">
        <p15:presenceInfo xmlns:p15="http://schemas.microsoft.com/office/powerpoint/2012/main" userId="Mirriah" providerId="None"/>
      </p:ext>
    </p:extLst>
  </p:cmAuthor>
  <p:cmAuthor id="8" name="Vitale, Mirriah A." initials="VMA" lastIdx="28" clrIdx="7">
    <p:extLst>
      <p:ext uri="{19B8F6BF-5375-455C-9EA6-DF929625EA0E}">
        <p15:presenceInfo xmlns:p15="http://schemas.microsoft.com/office/powerpoint/2012/main" userId="S::mv2540@cumc.columbia.edu::ac73314b-03ab-4c50-8db0-5df536fd8cc3" providerId="AD"/>
      </p:ext>
    </p:extLst>
  </p:cmAuthor>
  <p:cmAuthor id="2" name="Thais Ferreira" initials="TF" lastIdx="2" clrIdx="1">
    <p:extLst>
      <p:ext uri="{19B8F6BF-5375-455C-9EA6-DF929625EA0E}">
        <p15:presenceInfo xmlns:p15="http://schemas.microsoft.com/office/powerpoint/2012/main" userId="S::tcf2114@ICAPatColumbia.onmicrosoft.com::00ab9d32-d5e7-49ba-86f6-b7f0631c45b9" providerId="AD"/>
      </p:ext>
    </p:extLst>
  </p:cmAuthor>
  <p:cmAuthor id="9" name="Hamilton Mutemba" initials="HM" lastIdx="10" clrIdx="8">
    <p:extLst>
      <p:ext uri="{19B8F6BF-5375-455C-9EA6-DF929625EA0E}">
        <p15:presenceInfo xmlns:p15="http://schemas.microsoft.com/office/powerpoint/2012/main" userId="S::hm2827@icapatcolumbia.onmicrosoft.com::30ce4146-d861-4577-8316-b7969df0eb33" providerId="AD"/>
      </p:ext>
    </p:extLst>
  </p:cmAuthor>
  <p:cmAuthor id="3" name="Eduarda Pimentel de Gusmao" initials="EPdG" lastIdx="47" clrIdx="2">
    <p:extLst>
      <p:ext uri="{19B8F6BF-5375-455C-9EA6-DF929625EA0E}">
        <p15:presenceInfo xmlns:p15="http://schemas.microsoft.com/office/powerpoint/2012/main" userId="S::ep2538@ICAPatColumbia.onmicrosoft.com::75d5ad34-5e00-45c2-8e22-b1b33aa13fd8" providerId="AD"/>
      </p:ext>
    </p:extLst>
  </p:cmAuthor>
  <p:cmAuthor id="10" name="Buene, Manuel" initials="BM" lastIdx="7" clrIdx="9">
    <p:extLst>
      <p:ext uri="{19B8F6BF-5375-455C-9EA6-DF929625EA0E}">
        <p15:presenceInfo xmlns:p15="http://schemas.microsoft.com/office/powerpoint/2012/main" userId="Buene, Manuel" providerId="None"/>
      </p:ext>
    </p:extLst>
  </p:cmAuthor>
  <p:cmAuthor id="4" name="Pimentel De Gusmao, Eduarda" initials="PDGE [2]" lastIdx="89" clrIdx="3">
    <p:extLst>
      <p:ext uri="{19B8F6BF-5375-455C-9EA6-DF929625EA0E}">
        <p15:presenceInfo xmlns:p15="http://schemas.microsoft.com/office/powerpoint/2012/main" userId="Pimentel De Gusmao, Eduarda" providerId="None"/>
      </p:ext>
    </p:extLst>
  </p:cmAuthor>
  <p:cmAuthor id="5" name="Monica Negrete" initials="MN" lastIdx="33" clrIdx="4">
    <p:extLst>
      <p:ext uri="{19B8F6BF-5375-455C-9EA6-DF929625EA0E}">
        <p15:presenceInfo xmlns:p15="http://schemas.microsoft.com/office/powerpoint/2012/main" userId="9f4759fc7266b2e1" providerId="Windows Live"/>
      </p:ext>
    </p:extLst>
  </p:cmAuthor>
  <p:cmAuthor id="6" name="Langa, Bina" initials="LB" lastIdx="1" clrIdx="5">
    <p:extLst>
      <p:ext uri="{19B8F6BF-5375-455C-9EA6-DF929625EA0E}">
        <p15:presenceInfo xmlns:p15="http://schemas.microsoft.com/office/powerpoint/2012/main" userId="S::brl2136@cumc.columbia.edu::8e87eb9a-447e-4d76-b31d-8f90e74bde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DE"/>
    <a:srgbClr val="E7F4F0"/>
    <a:srgbClr val="008A7C"/>
    <a:srgbClr val="CCF1ED"/>
    <a:srgbClr val="022169"/>
    <a:srgbClr val="E6CB32"/>
    <a:srgbClr val="000000"/>
    <a:srgbClr val="FFFFFF"/>
    <a:srgbClr val="8A78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43"/>
    <p:restoredTop sz="82384" autoAdjust="0"/>
  </p:normalViewPr>
  <p:slideViewPr>
    <p:cSldViewPr snapToGrid="0">
      <p:cViewPr varScale="1">
        <p:scale>
          <a:sx n="52" d="100"/>
          <a:sy n="52" d="100"/>
        </p:scale>
        <p:origin x="512" y="60"/>
      </p:cViewPr>
      <p:guideLst>
        <p:guide orient="horz" pos="2160"/>
        <p:guide pos="3840"/>
      </p:guideLst>
    </p:cSldViewPr>
  </p:slideViewPr>
  <p:notesTextViewPr>
    <p:cViewPr>
      <p:scale>
        <a:sx n="75" d="100"/>
        <a:sy n="75" d="100"/>
      </p:scale>
      <p:origin x="0" y="0"/>
    </p:cViewPr>
  </p:notesTextViewPr>
  <p:sorterViewPr>
    <p:cViewPr varScale="1">
      <p:scale>
        <a:sx n="100" d="100"/>
        <a:sy n="100" d="100"/>
      </p:scale>
      <p:origin x="0" y="-2652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notesMaster" Target="notesMasters/notesMaster1.xml"/><Relationship Id="rId16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viewProps" Target="view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D1D1B35-6FA9-8845-A3E6-B5BF73ACF6AB}" type="datetimeFigureOut">
              <a:rPr lang="en-US" smtClean="0"/>
              <a:t>4/24/2024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F7E15F-D269-1649-8FFC-FE911534F8DE}" type="slidenum">
              <a:rPr lang="en-US" smtClean="0"/>
              <a:t>‹#›</a:t>
            </a:fld>
            <a:endParaRPr lang="en-US"/>
          </a:p>
        </p:txBody>
      </p:sp>
    </p:spTree>
    <p:extLst>
      <p:ext uri="{BB962C8B-B14F-4D97-AF65-F5344CB8AC3E}">
        <p14:creationId xmlns:p14="http://schemas.microsoft.com/office/powerpoint/2010/main" val="294106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9DEDDDD-250C-482E-9DE6-C403974E4336}" type="datetimeFigureOut">
              <a:rPr lang="en-US" smtClean="0"/>
              <a:t>4/24/2024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78A90D8-2647-4560-8208-F58DCE3DB525}" type="slidenum">
              <a:rPr lang="en-US" smtClean="0"/>
              <a:t>‹#›</a:t>
            </a:fld>
            <a:endParaRPr lang="en-US"/>
          </a:p>
        </p:txBody>
      </p:sp>
    </p:spTree>
    <p:extLst>
      <p:ext uri="{BB962C8B-B14F-4D97-AF65-F5344CB8AC3E}">
        <p14:creationId xmlns:p14="http://schemas.microsoft.com/office/powerpoint/2010/main" val="9342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a:t>
            </a:fld>
            <a:endParaRPr lang="en-US" dirty="0"/>
          </a:p>
        </p:txBody>
      </p:sp>
    </p:spTree>
    <p:extLst>
      <p:ext uri="{BB962C8B-B14F-4D97-AF65-F5344CB8AC3E}">
        <p14:creationId xmlns:p14="http://schemas.microsoft.com/office/powerpoint/2010/main" val="3944343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19</a:t>
            </a:fld>
            <a:endParaRPr lang="en-US" dirty="0"/>
          </a:p>
        </p:txBody>
      </p:sp>
    </p:spTree>
    <p:extLst>
      <p:ext uri="{BB962C8B-B14F-4D97-AF65-F5344CB8AC3E}">
        <p14:creationId xmlns:p14="http://schemas.microsoft.com/office/powerpoint/2010/main" val="28137679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144</a:t>
            </a:fld>
            <a:endParaRPr lang="en-US" dirty="0"/>
          </a:p>
        </p:txBody>
      </p:sp>
    </p:spTree>
    <p:extLst>
      <p:ext uri="{BB962C8B-B14F-4D97-AF65-F5344CB8AC3E}">
        <p14:creationId xmlns:p14="http://schemas.microsoft.com/office/powerpoint/2010/main" val="25439202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spcAft>
                <a:spcPts val="1200"/>
              </a:spcAft>
              <a:buFont typeface="Arial"/>
              <a:buChar char="•"/>
            </a:pPr>
            <a:r>
              <a:rPr lang="en-US" dirty="0"/>
              <a:t>Ask participants the questions on the slide, "</a:t>
            </a:r>
            <a:r>
              <a:rPr lang="en-US" i="1" dirty="0"/>
              <a:t>What other common questions have you heard about PrEP? Do you have any remaining questions about PrEP to discuss?"</a:t>
            </a:r>
            <a:endParaRPr lang="en-US" i="1" dirty="0">
              <a:ea typeface="Calibri"/>
              <a:cs typeface="Calibri"/>
            </a:endParaRPr>
          </a:p>
          <a:p>
            <a:pPr marL="171450" indent="-171450">
              <a:buFont typeface="Arial"/>
              <a:buChar char="•"/>
            </a:pPr>
            <a:r>
              <a:rPr lang="en-US" dirty="0">
                <a:ea typeface="Calibri"/>
                <a:cs typeface="Calibri"/>
              </a:rPr>
              <a:t>Encourage participants to raise their hands and share any remaining thoughts or questions. </a:t>
            </a:r>
          </a:p>
          <a:p>
            <a:pPr marL="171450" indent="-171450">
              <a:buFont typeface="Arial"/>
              <a:buChar char="•"/>
            </a:pPr>
            <a:r>
              <a:rPr lang="en-US" dirty="0"/>
              <a:t>Wrap up the discussion by repeating and summarizing main points.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145</a:t>
            </a:fld>
            <a:endParaRPr lang="en-US" dirty="0"/>
          </a:p>
        </p:txBody>
      </p:sp>
    </p:spTree>
    <p:extLst>
      <p:ext uri="{BB962C8B-B14F-4D97-AF65-F5344CB8AC3E}">
        <p14:creationId xmlns:p14="http://schemas.microsoft.com/office/powerpoint/2010/main" val="21702286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 Time: 20 minutes. </a:t>
            </a:r>
            <a:endParaRPr lang="en-US" dirty="0">
              <a:ea typeface="Calibri"/>
              <a:cs typeface="Calibri"/>
            </a:endParaRPr>
          </a:p>
          <a:p>
            <a:r>
              <a:rPr lang="en-US" dirty="0"/>
              <a:t>• Explain that participants who want to speak should raise their hands. Keep the discussion on target and moving along. </a:t>
            </a:r>
            <a:endParaRPr lang="en-US" dirty="0">
              <a:ea typeface="Calibri"/>
              <a:cs typeface="Calibri"/>
            </a:endParaRPr>
          </a:p>
          <a:p>
            <a:r>
              <a:rPr lang="en-US" dirty="0"/>
              <a:t>• Encourage everyone to participate and call on everyone who raises a hand. </a:t>
            </a:r>
            <a:endParaRPr lang="en-US" dirty="0">
              <a:ea typeface="Calibri"/>
              <a:cs typeface="Calibri"/>
            </a:endParaRPr>
          </a:p>
          <a:p>
            <a:r>
              <a:rPr lang="en-US" dirty="0"/>
              <a:t>• Ask questions to encourage more responses, for example: “</a:t>
            </a:r>
            <a:r>
              <a:rPr lang="en-US" i="1" dirty="0"/>
              <a:t>What else?” “What other ideas do you have?” </a:t>
            </a:r>
            <a:endParaRPr lang="en-US" i="1" dirty="0">
              <a:ea typeface="Calibri"/>
              <a:cs typeface="Calibri"/>
            </a:endParaRPr>
          </a:p>
          <a:p>
            <a:r>
              <a:rPr lang="en-US" dirty="0"/>
              <a:t>• Wrap up the discussion by repeating and summarizing main points.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149</a:t>
            </a:fld>
            <a:endParaRPr lang="en-US" dirty="0"/>
          </a:p>
        </p:txBody>
      </p:sp>
    </p:spTree>
    <p:extLst>
      <p:ext uri="{BB962C8B-B14F-4D97-AF65-F5344CB8AC3E}">
        <p14:creationId xmlns:p14="http://schemas.microsoft.com/office/powerpoint/2010/main" val="4759494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153</a:t>
            </a:fld>
            <a:endParaRPr lang="en-US" dirty="0"/>
          </a:p>
        </p:txBody>
      </p:sp>
    </p:spTree>
    <p:extLst>
      <p:ext uri="{BB962C8B-B14F-4D97-AF65-F5344CB8AC3E}">
        <p14:creationId xmlns:p14="http://schemas.microsoft.com/office/powerpoint/2010/main" val="30277695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154</a:t>
            </a:fld>
            <a:endParaRPr lang="en-US"/>
          </a:p>
        </p:txBody>
      </p:sp>
    </p:spTree>
    <p:extLst>
      <p:ext uri="{BB962C8B-B14F-4D97-AF65-F5344CB8AC3E}">
        <p14:creationId xmlns:p14="http://schemas.microsoft.com/office/powerpoint/2010/main" val="1892360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20</a:t>
            </a:fld>
            <a:endParaRPr lang="en-US" dirty="0"/>
          </a:p>
        </p:txBody>
      </p:sp>
    </p:spTree>
    <p:extLst>
      <p:ext uri="{BB962C8B-B14F-4D97-AF65-F5344CB8AC3E}">
        <p14:creationId xmlns:p14="http://schemas.microsoft.com/office/powerpoint/2010/main" val="3059658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21</a:t>
            </a:fld>
            <a:endParaRPr lang="en-US" dirty="0"/>
          </a:p>
        </p:txBody>
      </p:sp>
    </p:spTree>
    <p:extLst>
      <p:ext uri="{BB962C8B-B14F-4D97-AF65-F5344CB8AC3E}">
        <p14:creationId xmlns:p14="http://schemas.microsoft.com/office/powerpoint/2010/main" val="1692319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23</a:t>
            </a:fld>
            <a:endParaRPr lang="en-US" dirty="0"/>
          </a:p>
        </p:txBody>
      </p:sp>
    </p:spTree>
    <p:extLst>
      <p:ext uri="{BB962C8B-B14F-4D97-AF65-F5344CB8AC3E}">
        <p14:creationId xmlns:p14="http://schemas.microsoft.com/office/powerpoint/2010/main" val="2338022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24</a:t>
            </a:fld>
            <a:endParaRPr lang="en-US" dirty="0"/>
          </a:p>
        </p:txBody>
      </p:sp>
    </p:spTree>
    <p:extLst>
      <p:ext uri="{BB962C8B-B14F-4D97-AF65-F5344CB8AC3E}">
        <p14:creationId xmlns:p14="http://schemas.microsoft.com/office/powerpoint/2010/main" val="2277572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25</a:t>
            </a:fld>
            <a:endParaRPr lang="en-US" dirty="0"/>
          </a:p>
        </p:txBody>
      </p:sp>
    </p:spTree>
    <p:extLst>
      <p:ext uri="{BB962C8B-B14F-4D97-AF65-F5344CB8AC3E}">
        <p14:creationId xmlns:p14="http://schemas.microsoft.com/office/powerpoint/2010/main" val="929152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26</a:t>
            </a:fld>
            <a:endParaRPr lang="en-US" dirty="0"/>
          </a:p>
        </p:txBody>
      </p:sp>
    </p:spTree>
    <p:extLst>
      <p:ext uri="{BB962C8B-B14F-4D97-AF65-F5344CB8AC3E}">
        <p14:creationId xmlns:p14="http://schemas.microsoft.com/office/powerpoint/2010/main" val="1986985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27</a:t>
            </a:fld>
            <a:endParaRPr lang="en-US" dirty="0"/>
          </a:p>
        </p:txBody>
      </p:sp>
    </p:spTree>
    <p:extLst>
      <p:ext uri="{BB962C8B-B14F-4D97-AF65-F5344CB8AC3E}">
        <p14:creationId xmlns:p14="http://schemas.microsoft.com/office/powerpoint/2010/main" val="733425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28</a:t>
            </a:fld>
            <a:endParaRPr lang="en-US" dirty="0"/>
          </a:p>
        </p:txBody>
      </p:sp>
    </p:spTree>
    <p:extLst>
      <p:ext uri="{BB962C8B-B14F-4D97-AF65-F5344CB8AC3E}">
        <p14:creationId xmlns:p14="http://schemas.microsoft.com/office/powerpoint/2010/main" val="3490420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29</a:t>
            </a:fld>
            <a:endParaRPr lang="en-US" dirty="0"/>
          </a:p>
        </p:txBody>
      </p:sp>
    </p:spTree>
    <p:extLst>
      <p:ext uri="{BB962C8B-B14F-4D97-AF65-F5344CB8AC3E}">
        <p14:creationId xmlns:p14="http://schemas.microsoft.com/office/powerpoint/2010/main" val="3174532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4</a:t>
            </a:fld>
            <a:endParaRPr lang="en-US" dirty="0"/>
          </a:p>
        </p:txBody>
      </p:sp>
    </p:spTree>
    <p:extLst>
      <p:ext uri="{BB962C8B-B14F-4D97-AF65-F5344CB8AC3E}">
        <p14:creationId xmlns:p14="http://schemas.microsoft.com/office/powerpoint/2010/main" val="2119447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30</a:t>
            </a:fld>
            <a:endParaRPr lang="en-US" dirty="0"/>
          </a:p>
        </p:txBody>
      </p:sp>
    </p:spTree>
    <p:extLst>
      <p:ext uri="{BB962C8B-B14F-4D97-AF65-F5344CB8AC3E}">
        <p14:creationId xmlns:p14="http://schemas.microsoft.com/office/powerpoint/2010/main" val="2919349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31</a:t>
            </a:fld>
            <a:endParaRPr lang="en-US" dirty="0"/>
          </a:p>
        </p:txBody>
      </p:sp>
    </p:spTree>
    <p:extLst>
      <p:ext uri="{BB962C8B-B14F-4D97-AF65-F5344CB8AC3E}">
        <p14:creationId xmlns:p14="http://schemas.microsoft.com/office/powerpoint/2010/main" val="3062526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32</a:t>
            </a:fld>
            <a:endParaRPr lang="en-US" dirty="0"/>
          </a:p>
        </p:txBody>
      </p:sp>
    </p:spTree>
    <p:extLst>
      <p:ext uri="{BB962C8B-B14F-4D97-AF65-F5344CB8AC3E}">
        <p14:creationId xmlns:p14="http://schemas.microsoft.com/office/powerpoint/2010/main" val="2869499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33</a:t>
            </a:fld>
            <a:endParaRPr lang="en-US" dirty="0"/>
          </a:p>
        </p:txBody>
      </p:sp>
    </p:spTree>
    <p:extLst>
      <p:ext uri="{BB962C8B-B14F-4D97-AF65-F5344CB8AC3E}">
        <p14:creationId xmlns:p14="http://schemas.microsoft.com/office/powerpoint/2010/main" val="599089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34</a:t>
            </a:fld>
            <a:endParaRPr lang="en-US" dirty="0"/>
          </a:p>
        </p:txBody>
      </p:sp>
    </p:spTree>
    <p:extLst>
      <p:ext uri="{BB962C8B-B14F-4D97-AF65-F5344CB8AC3E}">
        <p14:creationId xmlns:p14="http://schemas.microsoft.com/office/powerpoint/2010/main" val="2723197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35</a:t>
            </a:fld>
            <a:endParaRPr lang="en-US" dirty="0"/>
          </a:p>
        </p:txBody>
      </p:sp>
    </p:spTree>
    <p:extLst>
      <p:ext uri="{BB962C8B-B14F-4D97-AF65-F5344CB8AC3E}">
        <p14:creationId xmlns:p14="http://schemas.microsoft.com/office/powerpoint/2010/main" val="1864718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36</a:t>
            </a:fld>
            <a:endParaRPr lang="en-US" dirty="0"/>
          </a:p>
        </p:txBody>
      </p:sp>
    </p:spTree>
    <p:extLst>
      <p:ext uri="{BB962C8B-B14F-4D97-AF65-F5344CB8AC3E}">
        <p14:creationId xmlns:p14="http://schemas.microsoft.com/office/powerpoint/2010/main" val="570053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37</a:t>
            </a:fld>
            <a:endParaRPr lang="en-US"/>
          </a:p>
        </p:txBody>
      </p:sp>
    </p:spTree>
    <p:extLst>
      <p:ext uri="{BB962C8B-B14F-4D97-AF65-F5344CB8AC3E}">
        <p14:creationId xmlns:p14="http://schemas.microsoft.com/office/powerpoint/2010/main" val="3534689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38</a:t>
            </a:fld>
            <a:endParaRPr lang="en-US"/>
          </a:p>
        </p:txBody>
      </p:sp>
    </p:spTree>
    <p:extLst>
      <p:ext uri="{BB962C8B-B14F-4D97-AF65-F5344CB8AC3E}">
        <p14:creationId xmlns:p14="http://schemas.microsoft.com/office/powerpoint/2010/main" val="1077363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39</a:t>
            </a:fld>
            <a:endParaRPr lang="en-US"/>
          </a:p>
        </p:txBody>
      </p:sp>
    </p:spTree>
    <p:extLst>
      <p:ext uri="{BB962C8B-B14F-4D97-AF65-F5344CB8AC3E}">
        <p14:creationId xmlns:p14="http://schemas.microsoft.com/office/powerpoint/2010/main" val="2919349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5</a:t>
            </a:fld>
            <a:endParaRPr lang="en-US" dirty="0"/>
          </a:p>
        </p:txBody>
      </p:sp>
    </p:spTree>
    <p:extLst>
      <p:ext uri="{BB962C8B-B14F-4D97-AF65-F5344CB8AC3E}">
        <p14:creationId xmlns:p14="http://schemas.microsoft.com/office/powerpoint/2010/main" val="2808670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40</a:t>
            </a:fld>
            <a:endParaRPr lang="en-US"/>
          </a:p>
        </p:txBody>
      </p:sp>
    </p:spTree>
    <p:extLst>
      <p:ext uri="{BB962C8B-B14F-4D97-AF65-F5344CB8AC3E}">
        <p14:creationId xmlns:p14="http://schemas.microsoft.com/office/powerpoint/2010/main" val="578195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Time: 20 minutes</a:t>
            </a:r>
          </a:p>
          <a:p>
            <a:pPr marL="228600" indent="-228600">
              <a:buAutoNum type="arabicPeriod"/>
            </a:pPr>
            <a:r>
              <a:rPr lang="en-US" dirty="0"/>
              <a:t>Explain that participants will now work in small groups to review local HIV epidemiology and national guidelines for PrEP.  </a:t>
            </a:r>
          </a:p>
          <a:p>
            <a:pPr marL="228600" indent="-228600">
              <a:buAutoNum type="arabicPeriod"/>
            </a:pPr>
            <a:r>
              <a:rPr lang="en-US" dirty="0"/>
              <a:t>Divide participants into groups of 4 to 6 participants each. </a:t>
            </a:r>
            <a:endParaRPr lang="en-US" dirty="0">
              <a:ea typeface="Calibri"/>
              <a:cs typeface="Calibri"/>
            </a:endParaRPr>
          </a:p>
          <a:p>
            <a:pPr marL="228600" indent="-228600">
              <a:buAutoNum type="arabicPeriod"/>
            </a:pPr>
            <a:r>
              <a:rPr lang="en-US" dirty="0"/>
              <a:t>Discuss these questions with your small group: </a:t>
            </a:r>
            <a:r>
              <a:rPr lang="en-US" i="1" dirty="0"/>
              <a:t>What is the incidence of HIV in your country? What populations have higher risk for HIV infection? What are the national guidelines and recommendations for PrEP? </a:t>
            </a:r>
          </a:p>
          <a:p>
            <a:pPr marL="228600" indent="-228600">
              <a:buAutoNum type="arabicPeriod"/>
            </a:pPr>
            <a:r>
              <a:rPr lang="en-US" dirty="0"/>
              <a:t>Small groups may go online to research the information. As the groups are working, circulate and help as needed. Allow 10 minutes to work. </a:t>
            </a:r>
            <a:endParaRPr lang="en-US" dirty="0">
              <a:ea typeface="Calibri"/>
              <a:cs typeface="Calibri"/>
            </a:endParaRPr>
          </a:p>
          <a:p>
            <a:pPr marL="228600" indent="-228600">
              <a:buAutoNum type="arabicPeriod"/>
            </a:pPr>
            <a:r>
              <a:rPr lang="en-US" dirty="0"/>
              <a:t>When the groups have finished, ask each of the questions in turn, and take volunteer responses from the groups. Confirm or correct responses as needed. Allow 10 minutes for discussion. </a:t>
            </a:r>
            <a:endParaRPr lang="en-US" dirty="0">
              <a:ea typeface="Calibri"/>
              <a:cs typeface="Calibri"/>
            </a:endParaRPr>
          </a:p>
          <a:p>
            <a:pPr marL="228600" indent="-228600">
              <a:buAutoNum type="arabicPeriod"/>
            </a:pPr>
            <a:r>
              <a:rPr lang="en-US" dirty="0"/>
              <a:t>Present the next slide in order to summarize and confirm what participants have shared. </a:t>
            </a:r>
            <a:r>
              <a:rPr lang="en-US" dirty="0">
                <a:ea typeface="Calibri"/>
                <a:cs typeface="Calibri"/>
              </a:rPr>
              <a:t>Edit the following slide in advance by presenting local HIV epidemiology. </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41</a:t>
            </a:fld>
            <a:endParaRPr lang="en-US"/>
          </a:p>
        </p:txBody>
      </p:sp>
    </p:spTree>
    <p:extLst>
      <p:ext uri="{BB962C8B-B14F-4D97-AF65-F5344CB8AC3E}">
        <p14:creationId xmlns:p14="http://schemas.microsoft.com/office/powerpoint/2010/main" val="3841387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Facilitator guidance:</a:t>
            </a:r>
            <a:endParaRPr lang="en-US" dirty="0"/>
          </a:p>
          <a:p>
            <a:pPr marL="171450" indent="-171450">
              <a:buFont typeface="Arial" panose="020B0604020202020204" pitchFamily="34" charset="0"/>
              <a:buChar char="•"/>
            </a:pPr>
            <a:r>
              <a:rPr lang="en-US" dirty="0"/>
              <a:t>Edit this slide in advance of the training by inserting the country name, recent incidence data, and the national populations most impacted by HIV, and populations identified as eligible for PrEP in national guidelines. </a:t>
            </a:r>
            <a:endParaRPr lang="en-US" dirty="0">
              <a:ea typeface="Calibri"/>
              <a:cs typeface="Calibri"/>
            </a:endParaRPr>
          </a:p>
          <a:p>
            <a:pPr marL="171450" indent="-171450">
              <a:buFont typeface="Arial" panose="020B0604020202020204" pitchFamily="34" charset="0"/>
              <a:buChar char="•"/>
            </a:pPr>
            <a:r>
              <a:rPr lang="en-US" dirty="0"/>
              <a:t>Present this slide in order to summarize and confirm what participants have shared in the previous discussion.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42</a:t>
            </a:fld>
            <a:endParaRPr lang="en-US"/>
          </a:p>
        </p:txBody>
      </p:sp>
    </p:spTree>
    <p:extLst>
      <p:ext uri="{BB962C8B-B14F-4D97-AF65-F5344CB8AC3E}">
        <p14:creationId xmlns:p14="http://schemas.microsoft.com/office/powerpoint/2010/main" val="106778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44</a:t>
            </a:fld>
            <a:endParaRPr lang="en-US"/>
          </a:p>
        </p:txBody>
      </p:sp>
    </p:spTree>
    <p:extLst>
      <p:ext uri="{BB962C8B-B14F-4D97-AF65-F5344CB8AC3E}">
        <p14:creationId xmlns:p14="http://schemas.microsoft.com/office/powerpoint/2010/main" val="1819456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45</a:t>
            </a:fld>
            <a:endParaRPr lang="en-US"/>
          </a:p>
        </p:txBody>
      </p:sp>
    </p:spTree>
    <p:extLst>
      <p:ext uri="{BB962C8B-B14F-4D97-AF65-F5344CB8AC3E}">
        <p14:creationId xmlns:p14="http://schemas.microsoft.com/office/powerpoint/2010/main" val="3651634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46</a:t>
            </a:fld>
            <a:endParaRPr lang="en-US"/>
          </a:p>
        </p:txBody>
      </p:sp>
    </p:spTree>
    <p:extLst>
      <p:ext uri="{BB962C8B-B14F-4D97-AF65-F5344CB8AC3E}">
        <p14:creationId xmlns:p14="http://schemas.microsoft.com/office/powerpoint/2010/main" val="1506703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r>
              <a:rPr lang="en-US" dirty="0">
                <a:ea typeface="Calibri"/>
                <a:cs typeface="Calibri"/>
              </a:rPr>
              <a:t>:</a:t>
            </a:r>
            <a:endParaRPr lang="en-US" dirty="0"/>
          </a:p>
          <a:p>
            <a:pPr marL="171450" indent="-171450">
              <a:buFont typeface="Arial"/>
              <a:buChar char="•"/>
            </a:pPr>
            <a:r>
              <a:rPr lang="en-US" dirty="0">
                <a:ea typeface="Calibri"/>
                <a:cs typeface="Calibri"/>
              </a:rPr>
              <a:t>Explain to participants that a case scenario is provided for their analysis to apply their knowledge to each step of determining PrEP eligibility according to their practice and local context. </a:t>
            </a:r>
          </a:p>
          <a:p>
            <a:pPr marL="171450" indent="-171450">
              <a:buFont typeface="Arial"/>
              <a:buChar char="•"/>
            </a:pPr>
            <a:r>
              <a:rPr lang="en-US" dirty="0">
                <a:ea typeface="Calibri"/>
                <a:cs typeface="Calibri"/>
              </a:rPr>
              <a:t>Read the scenario and question on the slide asking participants</a:t>
            </a:r>
            <a:r>
              <a:rPr lang="en-US" i="1" dirty="0">
                <a:ea typeface="Calibri"/>
                <a:cs typeface="Calibri"/>
              </a:rPr>
              <a:t>, "Can he start PrEP today?" </a:t>
            </a:r>
          </a:p>
          <a:p>
            <a:pPr marL="171450" indent="-171450">
              <a:buFont typeface="Arial"/>
              <a:buChar char="•"/>
            </a:pPr>
            <a:r>
              <a:rPr lang="en-US" dirty="0">
                <a:ea typeface="Calibri"/>
                <a:cs typeface="Calibri"/>
              </a:rPr>
              <a:t>Prompt the participants with follow up questions</a:t>
            </a:r>
            <a:r>
              <a:rPr lang="en-US" i="1" dirty="0">
                <a:ea typeface="Calibri"/>
                <a:cs typeface="Calibri"/>
              </a:rPr>
              <a:t>, "What information do we need to make this decision?" </a:t>
            </a:r>
          </a:p>
          <a:p>
            <a:pPr marL="171450" indent="-171450">
              <a:buFont typeface="Arial"/>
              <a:buChar char="•"/>
            </a:pPr>
            <a:r>
              <a:rPr lang="en-US" dirty="0">
                <a:ea typeface="Calibri"/>
                <a:cs typeface="Calibri"/>
              </a:rPr>
              <a:t>Ask participants to raise hands and share their answers. </a:t>
            </a:r>
          </a:p>
          <a:p>
            <a:pPr marL="171450" indent="-171450">
              <a:buFont typeface="Arial"/>
              <a:buChar char="•"/>
            </a:pPr>
            <a:r>
              <a:rPr lang="en-US" dirty="0">
                <a:ea typeface="Calibri"/>
                <a:cs typeface="Calibri"/>
              </a:rPr>
              <a:t>Continue to the following slide to provide the answer after receiving inputs from participants. </a:t>
            </a:r>
          </a:p>
        </p:txBody>
      </p:sp>
      <p:sp>
        <p:nvSpPr>
          <p:cNvPr id="4" name="Slide Number Placeholder 3"/>
          <p:cNvSpPr>
            <a:spLocks noGrp="1"/>
          </p:cNvSpPr>
          <p:nvPr>
            <p:ph type="sldNum" sz="quarter" idx="5"/>
          </p:nvPr>
        </p:nvSpPr>
        <p:spPr/>
        <p:txBody>
          <a:bodyPr/>
          <a:lstStyle/>
          <a:p>
            <a:fld id="{B78A90D8-2647-4560-8208-F58DCE3DB525}" type="slidenum">
              <a:rPr lang="en-US" smtClean="0"/>
              <a:t>47</a:t>
            </a:fld>
            <a:endParaRPr lang="en-US"/>
          </a:p>
        </p:txBody>
      </p:sp>
    </p:spTree>
    <p:extLst>
      <p:ext uri="{BB962C8B-B14F-4D97-AF65-F5344CB8AC3E}">
        <p14:creationId xmlns:p14="http://schemas.microsoft.com/office/powerpoint/2010/main" val="2321353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endParaRPr lang="en-US" b="1" i="1" dirty="0"/>
          </a:p>
          <a:p>
            <a:pPr marL="171450" indent="-171450">
              <a:buFont typeface="Arial" panose="020B0604020202020204" pitchFamily="34" charset="0"/>
              <a:buChar char="•"/>
            </a:pPr>
            <a:r>
              <a:rPr lang="en-US" dirty="0">
                <a:ea typeface="Calibri"/>
                <a:cs typeface="Calibri"/>
              </a:rPr>
              <a:t>Read the answer on the slide. </a:t>
            </a:r>
          </a:p>
          <a:p>
            <a:pPr marL="171450" indent="-171450">
              <a:buFont typeface="Arial" panose="020B0604020202020204" pitchFamily="34" charset="0"/>
              <a:buChar char="•"/>
            </a:pPr>
            <a:r>
              <a:rPr lang="en-US" dirty="0">
                <a:ea typeface="Calibri"/>
                <a:cs typeface="Calibri"/>
              </a:rPr>
              <a:t>Ask participants if they have any questions for clarification. </a:t>
            </a:r>
          </a:p>
          <a:p>
            <a:pPr marL="171450" indent="-171450">
              <a:buFont typeface="Arial" panose="020B0604020202020204" pitchFamily="34" charset="0"/>
              <a:buChar char="•"/>
            </a:pPr>
            <a:r>
              <a:rPr lang="en-US" dirty="0">
                <a:ea typeface="Calibri"/>
                <a:cs typeface="Calibri"/>
              </a:rPr>
              <a:t>Continue with the following slides to prompt participants to apply their learning of eligibility criteria to this case scenario.  </a:t>
            </a:r>
          </a:p>
        </p:txBody>
      </p:sp>
      <p:sp>
        <p:nvSpPr>
          <p:cNvPr id="4" name="Slide Number Placeholder 3"/>
          <p:cNvSpPr>
            <a:spLocks noGrp="1"/>
          </p:cNvSpPr>
          <p:nvPr>
            <p:ph type="sldNum" sz="quarter" idx="5"/>
          </p:nvPr>
        </p:nvSpPr>
        <p:spPr/>
        <p:txBody>
          <a:bodyPr/>
          <a:lstStyle/>
          <a:p>
            <a:fld id="{B78A90D8-2647-4560-8208-F58DCE3DB525}" type="slidenum">
              <a:rPr lang="en-US" smtClean="0"/>
              <a:t>48</a:t>
            </a:fld>
            <a:endParaRPr lang="en-US"/>
          </a:p>
        </p:txBody>
      </p:sp>
    </p:spTree>
    <p:extLst>
      <p:ext uri="{BB962C8B-B14F-4D97-AF65-F5344CB8AC3E}">
        <p14:creationId xmlns:p14="http://schemas.microsoft.com/office/powerpoint/2010/main" val="41654131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51</a:t>
            </a:fld>
            <a:endParaRPr lang="en-US"/>
          </a:p>
        </p:txBody>
      </p:sp>
    </p:spTree>
    <p:extLst>
      <p:ext uri="{BB962C8B-B14F-4D97-AF65-F5344CB8AC3E}">
        <p14:creationId xmlns:p14="http://schemas.microsoft.com/office/powerpoint/2010/main" val="930211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Time: 20 minutes</a:t>
            </a:r>
            <a:endParaRPr lang="en-US" dirty="0">
              <a:ea typeface="Calibri"/>
              <a:cs typeface="Calibri"/>
            </a:endParaRPr>
          </a:p>
          <a:p>
            <a:pPr marL="228600" indent="-228600">
              <a:buAutoNum type="arabicPeriod"/>
            </a:pPr>
            <a:r>
              <a:rPr lang="en-US" dirty="0"/>
              <a:t>Explain that participants will now work in small groups to review local HIV testing guidelines for PrEP and to share experience from their setting. </a:t>
            </a:r>
            <a:endParaRPr lang="en-US" dirty="0">
              <a:ea typeface="Calibri"/>
              <a:cs typeface="Calibri"/>
            </a:endParaRPr>
          </a:p>
          <a:p>
            <a:pPr marL="228600" indent="-228600">
              <a:buAutoNum type="arabicPeriod"/>
            </a:pPr>
            <a:r>
              <a:rPr lang="en-US" dirty="0"/>
              <a:t>Divide participants into groups of 4 to 6 participants each. </a:t>
            </a:r>
          </a:p>
          <a:p>
            <a:pPr marL="228600" indent="-228600">
              <a:buAutoNum type="arabicPeriod"/>
            </a:pPr>
            <a:r>
              <a:rPr lang="en-US" dirty="0"/>
              <a:t>Discuss these questions with your small group: </a:t>
            </a:r>
            <a:r>
              <a:rPr lang="en-US" i="1" dirty="0"/>
              <a:t>What HIV testing methods are required before starting PrEP? Do you offer HIVST in your setting? Do you have any experience to share? </a:t>
            </a:r>
            <a:endParaRPr lang="en-US" i="1" dirty="0">
              <a:ea typeface="Calibri"/>
              <a:cs typeface="Calibri"/>
            </a:endParaRPr>
          </a:p>
          <a:p>
            <a:pPr marL="228600" indent="-228600">
              <a:buAutoNum type="arabicPeriod"/>
            </a:pPr>
            <a:r>
              <a:rPr lang="en-US" dirty="0"/>
              <a:t>Small groups may go online to research the information. As the groups are working, circulate and help as needed. Allow 10 minutes to work. </a:t>
            </a:r>
            <a:endParaRPr lang="en-US" dirty="0">
              <a:ea typeface="Calibri"/>
              <a:cs typeface="Calibri"/>
            </a:endParaRPr>
          </a:p>
          <a:p>
            <a:pPr marL="228600" indent="-228600">
              <a:buAutoNum type="arabicPeriod"/>
            </a:pPr>
            <a:r>
              <a:rPr lang="en-US" dirty="0"/>
              <a:t>When the groups have finished, ask each of the questions in turn, and take volunteer responses from the groups. Confirm or correct responses as needed. Allow 10 minutes for discussion. </a:t>
            </a:r>
            <a:endParaRPr lang="en-US" dirty="0">
              <a:ea typeface="Calibri"/>
              <a:cs typeface="Calibri"/>
            </a:endParaRPr>
          </a:p>
          <a:p>
            <a:pPr marL="228600" indent="-228600">
              <a:buAutoNum type="arabicPeriod"/>
            </a:pPr>
            <a:r>
              <a:rPr lang="en-US" dirty="0"/>
              <a:t>Present the next slide in order to summarize and confirm what participants have shared.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52</a:t>
            </a:fld>
            <a:endParaRPr lang="en-US"/>
          </a:p>
        </p:txBody>
      </p:sp>
    </p:spTree>
    <p:extLst>
      <p:ext uri="{BB962C8B-B14F-4D97-AF65-F5344CB8AC3E}">
        <p14:creationId xmlns:p14="http://schemas.microsoft.com/office/powerpoint/2010/main" val="4095888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1" dirty="0"/>
              <a:t>Facilitator guidance:</a:t>
            </a:r>
          </a:p>
          <a:p>
            <a:r>
              <a:rPr lang="en-US" sz="1600" dirty="0">
                <a:ea typeface="Calibri"/>
                <a:cs typeface="Calibri"/>
              </a:rPr>
              <a:t>This training is designed to be interactive and to engage participants in learning and knowledge sharing. Rather than simply lecturing to participants, we encourage facilitators to use a </a:t>
            </a:r>
            <a:r>
              <a:rPr lang="en-US" sz="1600" dirty="0"/>
              <a:t>variety of participatory methodologies, including question and answer, discussion, case scenarios, role-play, and other small group activities. These activities are provided for you and were designed to elicit and build on participants’ experience and knowledge, to promote discussion and reflection on key issues, to provide hands-on practice of content learned, and to help participants learn from one another.  In addition, these participatory methodologies promote higher retention of content and create an open, engaging, and supportive learning environment.</a:t>
            </a:r>
            <a:r>
              <a:rPr lang="en-US" sz="1600" dirty="0">
                <a:ea typeface="Calibri"/>
                <a:cs typeface="Calibri"/>
              </a:rPr>
              <a:t> </a:t>
            </a:r>
          </a:p>
          <a:p>
            <a:endParaRPr lang="en-US" sz="1600" dirty="0">
              <a:ea typeface="Calibri"/>
              <a:cs typeface="Calibri"/>
            </a:endParaRPr>
          </a:p>
          <a:p>
            <a:r>
              <a:rPr lang="en-US" sz="1600" dirty="0">
                <a:ea typeface="Calibri"/>
                <a:cs typeface="Calibri"/>
              </a:rPr>
              <a:t>Review the learning activities in advance to facilitation: </a:t>
            </a:r>
            <a:endParaRPr lang="en-US" sz="1600" dirty="0"/>
          </a:p>
          <a:p>
            <a:pPr marL="228600" indent="-228600">
              <a:buAutoNum type="arabicPeriod"/>
            </a:pPr>
            <a:r>
              <a:rPr lang="en-US" sz="1600" dirty="0">
                <a:ea typeface="Calibri"/>
                <a:cs typeface="Calibri"/>
              </a:rPr>
              <a:t>Question &amp; Answer</a:t>
            </a:r>
          </a:p>
          <a:p>
            <a:r>
              <a:rPr lang="en-US" sz="1600" dirty="0">
                <a:ea typeface="Calibri"/>
                <a:cs typeface="Calibri"/>
              </a:rPr>
              <a:t>Questions and answers are included throughout the module to keep learners engaged and actively participating. Q&amp;A are offered to encourage participants to reflect on their existing knowledge before a new topic is introduced. Q&amp;A are also offered after lecture content is delivered to test participants knowledge recall. </a:t>
            </a:r>
          </a:p>
          <a:p>
            <a:endParaRPr lang="en-US" sz="1600" dirty="0">
              <a:ea typeface="Calibri"/>
              <a:cs typeface="Calibri"/>
            </a:endParaRPr>
          </a:p>
          <a:p>
            <a:r>
              <a:rPr lang="en-US" sz="1600" dirty="0">
                <a:ea typeface="Calibri"/>
                <a:cs typeface="Calibri"/>
              </a:rPr>
              <a:t>How To Facilitate Q&amp;A </a:t>
            </a:r>
            <a:endParaRPr lang="en-US" sz="1600" dirty="0"/>
          </a:p>
          <a:p>
            <a:pPr marL="171450" indent="-171450">
              <a:buFont typeface="Arial"/>
              <a:buChar char="•"/>
            </a:pPr>
            <a:r>
              <a:rPr lang="en-US" sz="1600" dirty="0">
                <a:ea typeface="Calibri"/>
                <a:cs typeface="Calibri"/>
              </a:rPr>
              <a:t>Read the question on the slide.</a:t>
            </a:r>
          </a:p>
          <a:p>
            <a:pPr marL="171450" indent="-171450">
              <a:buFont typeface="Arial"/>
              <a:buChar char="•"/>
            </a:pPr>
            <a:r>
              <a:rPr lang="en-US" sz="1600" dirty="0">
                <a:ea typeface="Calibri"/>
                <a:cs typeface="Calibri"/>
              </a:rPr>
              <a:t>Ask participants to raise their hands to answer the question.</a:t>
            </a:r>
          </a:p>
          <a:p>
            <a:pPr marL="171450" indent="-171450">
              <a:buFont typeface="Arial"/>
              <a:buChar char="•"/>
            </a:pPr>
            <a:r>
              <a:rPr lang="en-US" sz="1600" dirty="0">
                <a:ea typeface="Calibri"/>
                <a:cs typeface="Calibri"/>
              </a:rPr>
              <a:t>Take a few volunteer responses. </a:t>
            </a:r>
          </a:p>
          <a:p>
            <a:pPr marL="171450" indent="-171450">
              <a:buFont typeface="Arial"/>
              <a:buChar char="•"/>
            </a:pPr>
            <a:r>
              <a:rPr lang="en-US" sz="1600" dirty="0">
                <a:ea typeface="Calibri"/>
                <a:cs typeface="Calibri"/>
              </a:rPr>
              <a:t>Reveal the answer on the following slide. </a:t>
            </a:r>
          </a:p>
          <a:p>
            <a:pPr marL="171450" indent="-171450">
              <a:buFont typeface="Arial"/>
              <a:buChar char="•"/>
            </a:pPr>
            <a:r>
              <a:rPr lang="en-US" sz="1600" dirty="0">
                <a:ea typeface="Calibri"/>
                <a:cs typeface="Calibri"/>
              </a:rPr>
              <a:t>Allow time for follow-up discussion as needed (see below). </a:t>
            </a:r>
            <a:endParaRPr lang="en-US" sz="1600" dirty="0"/>
          </a:p>
          <a:p>
            <a:endParaRPr lang="en-US" sz="1600" dirty="0">
              <a:ea typeface="Calibri"/>
              <a:cs typeface="Calibri"/>
            </a:endParaRPr>
          </a:p>
          <a:p>
            <a:r>
              <a:rPr lang="en-US" sz="1600" dirty="0">
                <a:ea typeface="Calibri"/>
                <a:cs typeface="Calibri"/>
              </a:rPr>
              <a:t>2.   Discussion</a:t>
            </a:r>
          </a:p>
          <a:p>
            <a:r>
              <a:rPr lang="en-US" sz="1600" dirty="0"/>
              <a:t>A discussion is a dialogue between participants and the trainer, with participants responding to discussion questions and to one another’s ideas. During discussions, new questions may surface. When the trainer leads a large group discussion, she or he must manage the discussion by keeping participants focused, actively eliciting responses, and limiting participants who like to talk a lot. When participants have small group discussions, they must do likewise.  </a:t>
            </a:r>
          </a:p>
          <a:p>
            <a:endParaRPr lang="en-US" sz="1600" dirty="0"/>
          </a:p>
          <a:p>
            <a:r>
              <a:rPr lang="en-US" sz="1600" dirty="0"/>
              <a:t>How To Facilitate Discussion</a:t>
            </a:r>
            <a:endParaRPr lang="en-US" sz="1600" dirty="0">
              <a:ea typeface="Calibri"/>
              <a:cs typeface="Calibri"/>
            </a:endParaRPr>
          </a:p>
          <a:p>
            <a:r>
              <a:rPr lang="en-US" sz="1600" dirty="0"/>
              <a:t> • Set a time limit and keep track of time. </a:t>
            </a:r>
          </a:p>
          <a:p>
            <a:r>
              <a:rPr lang="en-US" sz="1600" dirty="0"/>
              <a:t>• Explain that participants who want to speak should raise their hands. </a:t>
            </a:r>
          </a:p>
          <a:p>
            <a:r>
              <a:rPr lang="en-US" sz="1600" dirty="0"/>
              <a:t>• Keep the discussion on target and moving along. </a:t>
            </a:r>
          </a:p>
          <a:p>
            <a:r>
              <a:rPr lang="en-US" sz="1600" dirty="0"/>
              <a:t>• Encourage everyone to participate and call on everyone who raises a hand. </a:t>
            </a:r>
            <a:endParaRPr lang="en-US" sz="1600" dirty="0">
              <a:ea typeface="Calibri"/>
              <a:cs typeface="Calibri"/>
            </a:endParaRPr>
          </a:p>
          <a:p>
            <a:r>
              <a:rPr lang="en-US" sz="1600" dirty="0"/>
              <a:t>• Limit participants who like to talk a lot. </a:t>
            </a:r>
            <a:endParaRPr lang="en-US" sz="1600" dirty="0">
              <a:ea typeface="Calibri"/>
              <a:cs typeface="Calibri"/>
            </a:endParaRPr>
          </a:p>
          <a:p>
            <a:r>
              <a:rPr lang="en-US" sz="1600" dirty="0"/>
              <a:t>• Ask questions to encourage more responses to a question—for example: “What else?” “What other ideas do you have?” </a:t>
            </a:r>
          </a:p>
          <a:p>
            <a:r>
              <a:rPr lang="en-US" sz="1600" dirty="0"/>
              <a:t>• Wrap up the discussion by repeating and summarizing main points. </a:t>
            </a:r>
            <a:endParaRPr lang="en-US" sz="1600" dirty="0">
              <a:ea typeface="Calibri"/>
              <a:cs typeface="Calibri"/>
            </a:endParaRPr>
          </a:p>
          <a:p>
            <a:endParaRPr lang="en-US" sz="1600" dirty="0">
              <a:ea typeface="Calibri"/>
              <a:cs typeface="Calibri"/>
            </a:endParaRPr>
          </a:p>
          <a:p>
            <a:r>
              <a:rPr lang="en-US" sz="1600" dirty="0">
                <a:ea typeface="Calibri"/>
                <a:cs typeface="Calibri"/>
              </a:rPr>
              <a:t>3. Case scenarios</a:t>
            </a:r>
          </a:p>
          <a:p>
            <a:r>
              <a:rPr lang="en-US" sz="1600" dirty="0"/>
              <a:t>A case scenario is a brief description of a realistic situation that participants discuss and analyze. Case scenarios give participants the opportunity to apply newly acquired knowledge to a particular problem or situation and to generate possible solutions to challenges presented in the scenario.  </a:t>
            </a:r>
          </a:p>
          <a:p>
            <a:endParaRPr lang="en-US" sz="1600" dirty="0"/>
          </a:p>
          <a:p>
            <a:r>
              <a:rPr lang="en-US" sz="1600" dirty="0"/>
              <a:t>How to Facilitate Case Scenarios</a:t>
            </a:r>
            <a:endParaRPr lang="en-US" sz="1600" dirty="0">
              <a:ea typeface="Calibri"/>
              <a:cs typeface="Calibri"/>
            </a:endParaRPr>
          </a:p>
          <a:p>
            <a:r>
              <a:rPr lang="en-US" sz="1600" dirty="0"/>
              <a:t>• If participants will use the scenario in small groups or pairs, give clear instructions. </a:t>
            </a:r>
            <a:endParaRPr lang="en-US" sz="1600" dirty="0">
              <a:ea typeface="Calibri"/>
              <a:cs typeface="Calibri"/>
            </a:endParaRPr>
          </a:p>
          <a:p>
            <a:r>
              <a:rPr lang="en-US" sz="1600" dirty="0"/>
              <a:t>• If you write your own scenarios, make them simple and brief. Use realistic situations similar to those that participants face. Give essential information and leave out unnecessary details. </a:t>
            </a:r>
            <a:endParaRPr lang="en-US" sz="1600" dirty="0">
              <a:ea typeface="Calibri"/>
              <a:cs typeface="Calibri"/>
            </a:endParaRPr>
          </a:p>
          <a:p>
            <a:r>
              <a:rPr lang="en-US" sz="1600" dirty="0"/>
              <a:t>• Provide questions to guide participants in analyzing the scenario and a list of essential points to be covered in discussion for yourself and co-trainers. </a:t>
            </a:r>
            <a:endParaRPr lang="en-US" sz="1600" dirty="0">
              <a:ea typeface="Calibri"/>
              <a:cs typeface="Calibri"/>
            </a:endParaRPr>
          </a:p>
          <a:p>
            <a:endParaRPr lang="en-US" sz="1600" dirty="0">
              <a:ea typeface="Calibri"/>
              <a:cs typeface="Calibri"/>
            </a:endParaRPr>
          </a:p>
          <a:p>
            <a:r>
              <a:rPr lang="en-US" sz="1600" dirty="0">
                <a:ea typeface="Calibri"/>
                <a:cs typeface="Calibri"/>
              </a:rPr>
              <a:t>4. Role Play</a:t>
            </a:r>
          </a:p>
          <a:p>
            <a:r>
              <a:rPr lang="en-US" sz="1600" dirty="0"/>
              <a:t>A role-play is a brief informal performance where participants act out roles in order to practice handling a particular problem or situation and to experience what it is like to be in those roles. Role-playing is informal; participants do not need to memorize dialogue or perform perfectly— the point is to experience the situation and learn from that experience.  </a:t>
            </a:r>
          </a:p>
          <a:p>
            <a:endParaRPr lang="en-US" sz="1600" dirty="0"/>
          </a:p>
          <a:p>
            <a:r>
              <a:rPr lang="en-US" sz="1600" dirty="0"/>
              <a:t>How To Facilitate a Role-Play </a:t>
            </a:r>
            <a:endParaRPr lang="en-US" sz="1600" dirty="0">
              <a:ea typeface="Calibri"/>
              <a:cs typeface="Calibri"/>
            </a:endParaRPr>
          </a:p>
          <a:p>
            <a:r>
              <a:rPr lang="en-US" sz="1600" dirty="0"/>
              <a:t>• Give clear instructions for the role-play</a:t>
            </a:r>
            <a:endParaRPr lang="en-US" sz="1600" dirty="0">
              <a:ea typeface="Calibri"/>
              <a:cs typeface="Calibri"/>
            </a:endParaRPr>
          </a:p>
          <a:p>
            <a:r>
              <a:rPr lang="en-US" sz="1600" dirty="0"/>
              <a:t>• Set a time limit for role-play practice and performance, and manage the time well. </a:t>
            </a:r>
            <a:endParaRPr lang="en-US" sz="1600" dirty="0">
              <a:ea typeface="Calibri"/>
              <a:cs typeface="Calibri"/>
            </a:endParaRPr>
          </a:p>
          <a:p>
            <a:r>
              <a:rPr lang="en-US" sz="1600" dirty="0"/>
              <a:t>• Remind participants that role-playing does not require a perfect performance but rather provides an opportunity to practice handling real-life situations. It is fine to make mistakes during role-play. </a:t>
            </a:r>
          </a:p>
          <a:p>
            <a:r>
              <a:rPr lang="en-US" sz="1600" dirty="0"/>
              <a:t>• Debrief the role-play with a large group discussion</a:t>
            </a:r>
            <a:endParaRPr lang="en-US" sz="1600" dirty="0">
              <a:ea typeface="Calibri"/>
              <a:cs typeface="Calibri"/>
            </a:endParaRPr>
          </a:p>
          <a:p>
            <a:endParaRPr lang="en-US" sz="1600" dirty="0">
              <a:ea typeface="Calibri"/>
              <a:cs typeface="Calibri"/>
            </a:endParaRPr>
          </a:p>
          <a:p>
            <a:r>
              <a:rPr lang="en-US" sz="1600" dirty="0">
                <a:ea typeface="Calibri"/>
                <a:cs typeface="Calibri"/>
              </a:rPr>
              <a:t>5. Small group activities</a:t>
            </a:r>
          </a:p>
          <a:p>
            <a:r>
              <a:rPr lang="en-US" sz="1600" dirty="0"/>
              <a:t>The facilitator divides participants into small groups to do a learning activity. Examples of small group activities include discussions, scenarios, and role-play practice as described above. Small groups allow each person to participate more than they would in the large group. Small group work also helps participants get to know one another and work with new colleagues.  </a:t>
            </a:r>
            <a:endParaRPr lang="en-US" sz="1600" dirty="0">
              <a:ea typeface="Calibri"/>
              <a:cs typeface="Calibri"/>
            </a:endParaRPr>
          </a:p>
          <a:p>
            <a:endParaRPr lang="en-US" sz="1600" dirty="0"/>
          </a:p>
          <a:p>
            <a:r>
              <a:rPr lang="en-US" sz="1600" dirty="0"/>
              <a:t>How To Facilitate Small Group Work </a:t>
            </a:r>
          </a:p>
          <a:p>
            <a:r>
              <a:rPr lang="en-US" sz="1600" dirty="0"/>
              <a:t>• Before you divide participants into small groups, give clear instructions for the small group task. </a:t>
            </a:r>
            <a:endParaRPr lang="en-US" sz="1600" dirty="0">
              <a:ea typeface="Calibri"/>
              <a:cs typeface="Calibri"/>
            </a:endParaRPr>
          </a:p>
          <a:p>
            <a:r>
              <a:rPr lang="en-US" sz="1600" dirty="0"/>
              <a:t>• Group participants so that they are not always working with people they know well. To vary groups’ composition: Ask participants to count off or draw at random from a deck of playing cards and then group by suit or numbers. Or ask participants to draw at random from a container of colored objects or slips of paper and then group by colors. Or group participants by birthday (seasons or months), by first letter of first or last name, by last digit of their phone number, or by height—then, based on how many fall into each category, regroup these groups so that you have groups of an optimal size.   </a:t>
            </a:r>
          </a:p>
          <a:p>
            <a:r>
              <a:rPr lang="en-US" sz="1600" dirty="0"/>
              <a:t>• Instruct the groups to make sure that all group members participate. </a:t>
            </a:r>
          </a:p>
          <a:p>
            <a:r>
              <a:rPr lang="en-US" sz="1600" dirty="0"/>
              <a:t>• Have each group choose a timekeeper. </a:t>
            </a:r>
          </a:p>
          <a:p>
            <a:r>
              <a:rPr lang="en-US" sz="1600" dirty="0"/>
              <a:t>• Keep track of time yourself and provide half-time, 5-minute, and 1-minute warnings. </a:t>
            </a:r>
            <a:endParaRPr lang="en-US" sz="1600" dirty="0">
              <a:ea typeface="Calibri"/>
              <a:cs typeface="Calibri"/>
            </a:endParaRPr>
          </a:p>
          <a:p>
            <a:r>
              <a:rPr lang="en-US" sz="1600" dirty="0"/>
              <a:t>• As the groups are working, move from one to another to make sure that participants have understood the task and are making progress.  </a:t>
            </a:r>
            <a:endParaRPr lang="en-US" sz="1600" dirty="0">
              <a:ea typeface="Calibri"/>
              <a:cs typeface="Calibri"/>
            </a:endParaRPr>
          </a:p>
          <a:p>
            <a:endParaRPr lang="en-US" sz="1600" dirty="0">
              <a:ea typeface="Calibri"/>
              <a:cs typeface="Calibri"/>
            </a:endParaRPr>
          </a:p>
          <a:p>
            <a:endParaRPr lang="en-US" sz="1600"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7</a:t>
            </a:fld>
            <a:endParaRPr lang="en-US" dirty="0"/>
          </a:p>
        </p:txBody>
      </p:sp>
    </p:spTree>
    <p:extLst>
      <p:ext uri="{BB962C8B-B14F-4D97-AF65-F5344CB8AC3E}">
        <p14:creationId xmlns:p14="http://schemas.microsoft.com/office/powerpoint/2010/main" val="4074300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 panose="020B0604020202020204" pitchFamily="34" charset="0"/>
              <a:buChar char="•"/>
            </a:pPr>
            <a:r>
              <a:rPr lang="en-US" dirty="0"/>
              <a:t>Edit this slide in advance of the training by inserting the country name, HIV testing methods, and the national HIV testing algorithm in your country. </a:t>
            </a:r>
            <a:endParaRPr lang="en-US" dirty="0">
              <a:ea typeface="Calibri"/>
              <a:cs typeface="Calibri"/>
            </a:endParaRPr>
          </a:p>
          <a:p>
            <a:pPr marL="171450" indent="-171450">
              <a:buFont typeface="Arial" panose="020B0604020202020204" pitchFamily="34" charset="0"/>
              <a:buChar char="•"/>
            </a:pPr>
            <a:r>
              <a:rPr lang="en-US" dirty="0"/>
              <a:t>Present this slide to summarize and confirm what participants have shared in the previous discussion.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53</a:t>
            </a:fld>
            <a:endParaRPr lang="en-US"/>
          </a:p>
        </p:txBody>
      </p:sp>
    </p:spTree>
    <p:extLst>
      <p:ext uri="{BB962C8B-B14F-4D97-AF65-F5344CB8AC3E}">
        <p14:creationId xmlns:p14="http://schemas.microsoft.com/office/powerpoint/2010/main" val="13912139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t>Facilitator guidance:</a:t>
            </a:r>
          </a:p>
          <a:p>
            <a:pPr marL="171450" indent="-171450">
              <a:buFont typeface="Arial,Sans-Serif"/>
              <a:buChar char="•"/>
              <a:defRPr/>
            </a:pPr>
            <a:r>
              <a:rPr lang="en-US" dirty="0"/>
              <a:t>Read the scenario and question on the slide asking participants, </a:t>
            </a:r>
            <a:r>
              <a:rPr lang="en-US" i="1" dirty="0"/>
              <a:t>"Can he start PrEP today?" </a:t>
            </a:r>
            <a:endParaRPr lang="en-US" i="1" dirty="0">
              <a:ea typeface="Calibri"/>
              <a:cs typeface="Calibri"/>
            </a:endParaRPr>
          </a:p>
          <a:p>
            <a:pPr marL="171450" indent="-171450">
              <a:buFont typeface="Arial,Sans-Serif"/>
              <a:buChar char="•"/>
              <a:defRPr/>
            </a:pPr>
            <a:r>
              <a:rPr lang="en-US" dirty="0"/>
              <a:t>Prompt the participants with follow up questions, </a:t>
            </a:r>
            <a:r>
              <a:rPr lang="en-US" i="1" dirty="0"/>
              <a:t>"What information do we need to make this decision?" </a:t>
            </a:r>
            <a:endParaRPr lang="en-US" i="1" dirty="0">
              <a:ea typeface="Calibri"/>
              <a:cs typeface="Calibri"/>
            </a:endParaRPr>
          </a:p>
          <a:p>
            <a:pPr marL="171450" indent="-171450">
              <a:buFont typeface="Arial,Sans-Serif"/>
              <a:buChar char="•"/>
              <a:defRPr/>
            </a:pPr>
            <a:r>
              <a:rPr lang="en-US" dirty="0"/>
              <a:t>Ask participants to raise hands and share their answers. </a:t>
            </a:r>
            <a:endParaRPr lang="en-US" dirty="0">
              <a:ea typeface="Calibri"/>
              <a:cs typeface="Calibri"/>
            </a:endParaRPr>
          </a:p>
          <a:p>
            <a:pPr marL="171450" indent="-171450">
              <a:buFont typeface="Arial,Sans-Serif"/>
              <a:buChar char="•"/>
              <a:defRPr/>
            </a:pPr>
            <a:r>
              <a:rPr lang="en-US" dirty="0"/>
              <a:t>Continue to the following slide to provide the answer after receiving inputs from participants.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54</a:t>
            </a:fld>
            <a:endParaRPr lang="en-US"/>
          </a:p>
        </p:txBody>
      </p:sp>
    </p:spTree>
    <p:extLst>
      <p:ext uri="{BB962C8B-B14F-4D97-AF65-F5344CB8AC3E}">
        <p14:creationId xmlns:p14="http://schemas.microsoft.com/office/powerpoint/2010/main" val="14993406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t>Facilitator guidance:</a:t>
            </a:r>
          </a:p>
          <a:p>
            <a:pPr marL="171450" indent="-171450">
              <a:buFont typeface="Arial" panose="020B0604020202020204" pitchFamily="34" charset="0"/>
              <a:buChar char="•"/>
              <a:defRPr/>
            </a:pPr>
            <a:r>
              <a:rPr lang="en-US" dirty="0"/>
              <a:t>Read the answer on the slide. </a:t>
            </a:r>
          </a:p>
          <a:p>
            <a:pPr marL="171450" indent="-171450">
              <a:buFont typeface="Arial" panose="020B0604020202020204" pitchFamily="34" charset="0"/>
              <a:buChar char="•"/>
              <a:defRPr/>
            </a:pPr>
            <a:r>
              <a:rPr lang="en-US" dirty="0"/>
              <a:t>Ask participants if they have any questions for clarification. </a:t>
            </a:r>
          </a:p>
          <a:p>
            <a:pPr marL="171450" indent="-171450">
              <a:buFont typeface="Arial" panose="020B0604020202020204" pitchFamily="34" charset="0"/>
              <a:buChar char="•"/>
              <a:defRPr/>
            </a:pPr>
            <a:r>
              <a:rPr lang="en-US" dirty="0"/>
              <a:t>Continue with the following slides to prompt participants to apply their learning of eligibility criteria to this case scenario.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55</a:t>
            </a:fld>
            <a:endParaRPr lang="en-US"/>
          </a:p>
        </p:txBody>
      </p:sp>
    </p:spTree>
    <p:extLst>
      <p:ext uri="{BB962C8B-B14F-4D97-AF65-F5344CB8AC3E}">
        <p14:creationId xmlns:p14="http://schemas.microsoft.com/office/powerpoint/2010/main" val="6559742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56</a:t>
            </a:fld>
            <a:endParaRPr lang="en-US"/>
          </a:p>
        </p:txBody>
      </p:sp>
    </p:spTree>
    <p:extLst>
      <p:ext uri="{BB962C8B-B14F-4D97-AF65-F5344CB8AC3E}">
        <p14:creationId xmlns:p14="http://schemas.microsoft.com/office/powerpoint/2010/main" val="3161113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57</a:t>
            </a:fld>
            <a:endParaRPr lang="en-US"/>
          </a:p>
        </p:txBody>
      </p:sp>
    </p:spTree>
    <p:extLst>
      <p:ext uri="{BB962C8B-B14F-4D97-AF65-F5344CB8AC3E}">
        <p14:creationId xmlns:p14="http://schemas.microsoft.com/office/powerpoint/2010/main" val="3506557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t>Facilitator guidance:</a:t>
            </a:r>
          </a:p>
          <a:p>
            <a:pPr marL="171450" indent="-171450">
              <a:buFont typeface="Arial,Sans-Serif"/>
              <a:buChar char="•"/>
              <a:defRPr/>
            </a:pPr>
            <a:r>
              <a:rPr lang="en-US" dirty="0"/>
              <a:t>Read the scenario and question on the slide asking participants, </a:t>
            </a:r>
            <a:r>
              <a:rPr lang="en-US" i="1" dirty="0"/>
              <a:t>"Do you suspect AHI?" </a:t>
            </a:r>
            <a:endParaRPr lang="en-US" i="1" dirty="0">
              <a:ea typeface="Calibri"/>
              <a:cs typeface="Calibri"/>
            </a:endParaRPr>
          </a:p>
          <a:p>
            <a:pPr marL="171450" indent="-171450">
              <a:buFont typeface="Arial,Sans-Serif"/>
              <a:buChar char="•"/>
              <a:defRPr/>
            </a:pPr>
            <a:r>
              <a:rPr lang="en-US" dirty="0"/>
              <a:t>Prompt the participants with follow up questions, "</a:t>
            </a:r>
            <a:r>
              <a:rPr lang="en-US" i="1" dirty="0"/>
              <a:t>What assessments should be made to screen for AHI and what consideration is important to remember for AHI screening?" </a:t>
            </a:r>
            <a:endParaRPr lang="en-US" i="1" dirty="0">
              <a:ea typeface="Calibri"/>
              <a:cs typeface="Calibri"/>
            </a:endParaRPr>
          </a:p>
          <a:p>
            <a:pPr marL="171450" indent="-171450">
              <a:buFont typeface="Arial,Sans-Serif"/>
              <a:buChar char="•"/>
              <a:defRPr/>
            </a:pPr>
            <a:r>
              <a:rPr lang="en-US" dirty="0"/>
              <a:t>Ask participants to raise hands and share their answers. </a:t>
            </a:r>
            <a:endParaRPr lang="en-US" dirty="0">
              <a:ea typeface="Calibri"/>
              <a:cs typeface="Calibri"/>
            </a:endParaRPr>
          </a:p>
          <a:p>
            <a:pPr marL="171450" indent="-171450">
              <a:buFont typeface="Arial,Sans-Serif"/>
              <a:buChar char="•"/>
              <a:defRPr/>
            </a:pPr>
            <a:r>
              <a:rPr lang="en-US" dirty="0"/>
              <a:t>Continue to the following slide to provide the answer after receiving inputs from participants. </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60</a:t>
            </a:fld>
            <a:endParaRPr lang="en-US"/>
          </a:p>
        </p:txBody>
      </p:sp>
    </p:spTree>
    <p:extLst>
      <p:ext uri="{BB962C8B-B14F-4D97-AF65-F5344CB8AC3E}">
        <p14:creationId xmlns:p14="http://schemas.microsoft.com/office/powerpoint/2010/main" val="33506919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t>Facilitator guidance:</a:t>
            </a:r>
          </a:p>
          <a:p>
            <a:pPr marL="171450" indent="-171450">
              <a:buFont typeface="Arial" panose="020B0604020202020204" pitchFamily="34" charset="0"/>
              <a:buChar char="•"/>
              <a:defRPr/>
            </a:pPr>
            <a:r>
              <a:rPr lang="en-US" dirty="0"/>
              <a:t>Read the answer on the slide. </a:t>
            </a:r>
            <a:endParaRPr lang="en-US" dirty="0">
              <a:ea typeface="Calibri"/>
              <a:cs typeface="Calibri"/>
            </a:endParaRPr>
          </a:p>
          <a:p>
            <a:pPr marL="171450" indent="-171450">
              <a:buFont typeface="Arial" panose="020B0604020202020204" pitchFamily="34" charset="0"/>
              <a:buChar char="•"/>
              <a:defRPr/>
            </a:pPr>
            <a:r>
              <a:rPr lang="en-US" dirty="0"/>
              <a:t>Ask participants if they have any questions for clarification. </a:t>
            </a:r>
            <a:endParaRPr lang="en-US" dirty="0">
              <a:ea typeface="Calibri"/>
              <a:cs typeface="Calibri"/>
            </a:endParaRPr>
          </a:p>
          <a:p>
            <a:pPr marL="171450" indent="-171450">
              <a:buFont typeface="Arial" panose="020B0604020202020204" pitchFamily="34" charset="0"/>
              <a:buChar char="•"/>
              <a:defRPr/>
            </a:pPr>
            <a:r>
              <a:rPr lang="en-US" dirty="0"/>
              <a:t>Continue on with the following slides to prompt participants to apply their learning of eligibility criteria to this case scenario.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61</a:t>
            </a:fld>
            <a:endParaRPr lang="en-US"/>
          </a:p>
        </p:txBody>
      </p:sp>
    </p:spTree>
    <p:extLst>
      <p:ext uri="{BB962C8B-B14F-4D97-AF65-F5344CB8AC3E}">
        <p14:creationId xmlns:p14="http://schemas.microsoft.com/office/powerpoint/2010/main" val="1844988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66</a:t>
            </a:fld>
            <a:endParaRPr lang="en-US"/>
          </a:p>
        </p:txBody>
      </p:sp>
    </p:spTree>
    <p:extLst>
      <p:ext uri="{BB962C8B-B14F-4D97-AF65-F5344CB8AC3E}">
        <p14:creationId xmlns:p14="http://schemas.microsoft.com/office/powerpoint/2010/main" val="4759914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t>Facilitator guidance:</a:t>
            </a:r>
          </a:p>
          <a:p>
            <a:pPr marL="171450" indent="-171450">
              <a:buFont typeface="Arial,Sans-Serif"/>
              <a:buChar char="•"/>
              <a:defRPr/>
            </a:pPr>
            <a:r>
              <a:rPr lang="en-US" dirty="0"/>
              <a:t>Read the scenario and question on the slide asking participants, </a:t>
            </a:r>
            <a:r>
              <a:rPr lang="en-US" i="1" dirty="0"/>
              <a:t>"Is he a good candidate for PrEP?" </a:t>
            </a:r>
          </a:p>
          <a:p>
            <a:pPr marL="171450" indent="-171450">
              <a:buFont typeface="Arial,Sans-Serif"/>
              <a:buChar char="•"/>
              <a:defRPr/>
            </a:pPr>
            <a:r>
              <a:rPr lang="en-US" dirty="0"/>
              <a:t>Prompt the participants with follow up questions, </a:t>
            </a:r>
            <a:r>
              <a:rPr lang="en-US" i="1" dirty="0"/>
              <a:t>"Is he at risk for HIV? Is he requesting PrEP?"</a:t>
            </a:r>
          </a:p>
          <a:p>
            <a:pPr marL="171450" indent="-171450">
              <a:buFont typeface="Arial,Sans-Serif"/>
              <a:buChar char="•"/>
              <a:defRPr/>
            </a:pPr>
            <a:r>
              <a:rPr lang="en-US" dirty="0"/>
              <a:t>Ask participants to raise hands and share their answers. </a:t>
            </a:r>
          </a:p>
          <a:p>
            <a:pPr marL="171450" indent="-171450">
              <a:buFont typeface="Arial,Sans-Serif"/>
              <a:buChar char="•"/>
              <a:defRPr/>
            </a:pPr>
            <a:r>
              <a:rPr lang="en-US" dirty="0"/>
              <a:t>Continue to the following slide to provide the answer after receiving inputs from participants.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70</a:t>
            </a:fld>
            <a:endParaRPr lang="en-US"/>
          </a:p>
        </p:txBody>
      </p:sp>
    </p:spTree>
    <p:extLst>
      <p:ext uri="{BB962C8B-B14F-4D97-AF65-F5344CB8AC3E}">
        <p14:creationId xmlns:p14="http://schemas.microsoft.com/office/powerpoint/2010/main" val="530133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t>Facilitator guidance:</a:t>
            </a:r>
          </a:p>
          <a:p>
            <a:pPr marL="171450" indent="-171450">
              <a:buFont typeface="Arial" panose="020B0604020202020204" pitchFamily="34" charset="0"/>
              <a:buChar char="•"/>
              <a:defRPr/>
            </a:pPr>
            <a:r>
              <a:rPr lang="en-US" dirty="0"/>
              <a:t>Read the answer on the slide. </a:t>
            </a:r>
          </a:p>
          <a:p>
            <a:pPr marL="171450" indent="-171450">
              <a:buFont typeface="Arial" panose="020B0604020202020204" pitchFamily="34" charset="0"/>
              <a:buChar char="•"/>
              <a:defRPr/>
            </a:pPr>
            <a:r>
              <a:rPr lang="en-US" dirty="0"/>
              <a:t>Ask participants if they have any questions for clarification. </a:t>
            </a:r>
            <a:endParaRPr lang="en-US" dirty="0">
              <a:ea typeface="Calibri"/>
              <a:cs typeface="Calibri"/>
            </a:endParaRPr>
          </a:p>
          <a:p>
            <a:pPr marL="171450" indent="-171450">
              <a:buFont typeface="Arial" panose="020B0604020202020204" pitchFamily="34" charset="0"/>
              <a:buChar char="•"/>
              <a:defRPr/>
            </a:pPr>
            <a:r>
              <a:rPr lang="en-US" dirty="0"/>
              <a:t>Continue on with the following slides to prompt participants to apply their learning of eligibility criteria to this case scenario.  </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71</a:t>
            </a:fld>
            <a:endParaRPr lang="en-US"/>
          </a:p>
        </p:txBody>
      </p:sp>
    </p:spTree>
    <p:extLst>
      <p:ext uri="{BB962C8B-B14F-4D97-AF65-F5344CB8AC3E}">
        <p14:creationId xmlns:p14="http://schemas.microsoft.com/office/powerpoint/2010/main" val="2215867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1" dirty="0">
                <a:ea typeface="Calibri"/>
                <a:cs typeface="Calibri"/>
              </a:rPr>
              <a:t>Facilitator guidance:</a:t>
            </a:r>
            <a:endParaRPr lang="en-US" sz="1600" b="1" i="1" dirty="0"/>
          </a:p>
          <a:p>
            <a:r>
              <a:rPr lang="en-US" sz="1600" dirty="0"/>
              <a:t>• Time: 10-20 minutes. Timing will vary based on size of the group and time allowed for training. Set a time limit and keep track of time.</a:t>
            </a:r>
            <a:endParaRPr lang="en-US" sz="1600" dirty="0">
              <a:ea typeface="Calibri"/>
              <a:cs typeface="Calibri"/>
            </a:endParaRPr>
          </a:p>
          <a:p>
            <a:r>
              <a:rPr lang="en-US" sz="1600" dirty="0"/>
              <a:t>• Explain that participants who want to speak should raise their hands. </a:t>
            </a:r>
            <a:endParaRPr lang="en-US" sz="1600" dirty="0">
              <a:ea typeface="Calibri"/>
              <a:cs typeface="Calibri"/>
            </a:endParaRPr>
          </a:p>
          <a:p>
            <a:r>
              <a:rPr lang="en-US" sz="1600" dirty="0"/>
              <a:t>• Keep the discussion on target and moving along. </a:t>
            </a:r>
            <a:endParaRPr lang="en-US" sz="1600" dirty="0">
              <a:ea typeface="Calibri"/>
              <a:cs typeface="Calibri"/>
            </a:endParaRPr>
          </a:p>
          <a:p>
            <a:r>
              <a:rPr lang="en-US" sz="1600" dirty="0"/>
              <a:t>• Encourage everyone to participate and call on everyone who raises a hand. </a:t>
            </a:r>
            <a:endParaRPr lang="en-US" sz="1600" dirty="0">
              <a:ea typeface="Calibri"/>
              <a:cs typeface="Calibri"/>
            </a:endParaRPr>
          </a:p>
          <a:p>
            <a:r>
              <a:rPr lang="en-US" sz="1600" dirty="0"/>
              <a:t>• Limit participants who like to talk a lot. </a:t>
            </a:r>
            <a:endParaRPr lang="en-US" sz="1600" dirty="0">
              <a:ea typeface="Calibri"/>
              <a:cs typeface="Calibri"/>
            </a:endParaRPr>
          </a:p>
          <a:p>
            <a:r>
              <a:rPr lang="en-US" sz="1600" dirty="0"/>
              <a:t>• Ask questions to encourage more responses to a question—for example: </a:t>
            </a:r>
            <a:r>
              <a:rPr lang="en-US" sz="1600" i="1" dirty="0"/>
              <a:t>“What else?” “What other ideas do you have?” </a:t>
            </a:r>
            <a:endParaRPr lang="en-US" sz="1600" i="1" dirty="0">
              <a:ea typeface="Calibri"/>
              <a:cs typeface="Calibri"/>
            </a:endParaRPr>
          </a:p>
          <a:p>
            <a:r>
              <a:rPr lang="en-US" sz="1600" dirty="0"/>
              <a:t>• Wrap up the discussion by repeating and summarizing main points. </a:t>
            </a:r>
            <a:endParaRPr lang="en-US" sz="160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8</a:t>
            </a:fld>
            <a:endParaRPr lang="en-US" dirty="0"/>
          </a:p>
        </p:txBody>
      </p:sp>
    </p:spTree>
    <p:extLst>
      <p:ext uri="{BB962C8B-B14F-4D97-AF65-F5344CB8AC3E}">
        <p14:creationId xmlns:p14="http://schemas.microsoft.com/office/powerpoint/2010/main" val="40254506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73</a:t>
            </a:fld>
            <a:endParaRPr lang="en-US"/>
          </a:p>
        </p:txBody>
      </p:sp>
    </p:spTree>
    <p:extLst>
      <p:ext uri="{BB962C8B-B14F-4D97-AF65-F5344CB8AC3E}">
        <p14:creationId xmlns:p14="http://schemas.microsoft.com/office/powerpoint/2010/main" val="16053950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Read the scenario and question on the slide asking participants, "</a:t>
            </a:r>
            <a:r>
              <a:rPr lang="en-US" i="1" dirty="0"/>
              <a:t>How will you determine which form of </a:t>
            </a:r>
            <a:r>
              <a:rPr lang="en-US" i="1" dirty="0" err="1"/>
              <a:t>PrEP</a:t>
            </a:r>
            <a:r>
              <a:rPr lang="en-US" i="1" dirty="0"/>
              <a:t> Joseph is eligible to start taking today?" </a:t>
            </a:r>
          </a:p>
          <a:p>
            <a:pPr marL="171450" indent="-171450">
              <a:buFont typeface="Arial,Sans-Serif"/>
              <a:buChar char="•"/>
            </a:pPr>
            <a:r>
              <a:rPr lang="en-US" dirty="0"/>
              <a:t>Prompt the participants with follow up questions,</a:t>
            </a:r>
            <a:r>
              <a:rPr lang="en-US" i="1" dirty="0"/>
              <a:t> "Which forms of </a:t>
            </a:r>
            <a:r>
              <a:rPr lang="en-US" i="1" dirty="0" err="1"/>
              <a:t>PrEP</a:t>
            </a:r>
            <a:r>
              <a:rPr lang="en-US" i="1" dirty="0"/>
              <a:t> is he willing to use? Does he have any contraindications?" </a:t>
            </a:r>
            <a:endParaRPr lang="en-US" i="1" dirty="0">
              <a:ea typeface="Calibri"/>
              <a:cs typeface="Calibri"/>
            </a:endParaRP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t>Continue to the following slide to provide the answer after receiving inputs from participants. </a:t>
            </a:r>
          </a:p>
          <a:p>
            <a:endParaRPr lang="en-US" dirty="0"/>
          </a:p>
          <a:p>
            <a:endParaRPr lang="en-US" dirty="0"/>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76</a:t>
            </a:fld>
            <a:endParaRPr lang="en-US"/>
          </a:p>
        </p:txBody>
      </p:sp>
    </p:spTree>
    <p:extLst>
      <p:ext uri="{BB962C8B-B14F-4D97-AF65-F5344CB8AC3E}">
        <p14:creationId xmlns:p14="http://schemas.microsoft.com/office/powerpoint/2010/main" val="40942697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t>Facilitator guidance:</a:t>
            </a:r>
          </a:p>
          <a:p>
            <a:pPr marL="171450" indent="-171450">
              <a:buFont typeface="Arial" panose="020B0604020202020204" pitchFamily="34" charset="0"/>
              <a:buChar char="•"/>
              <a:defRPr/>
            </a:pPr>
            <a:r>
              <a:rPr lang="en-US" dirty="0"/>
              <a:t>Read the answer on the slide. </a:t>
            </a:r>
          </a:p>
          <a:p>
            <a:pPr marL="171450" indent="-171450">
              <a:buFont typeface="Arial" panose="020B0604020202020204" pitchFamily="34" charset="0"/>
              <a:buChar char="•"/>
              <a:defRPr/>
            </a:pPr>
            <a:r>
              <a:rPr lang="en-US" dirty="0"/>
              <a:t>Ask participants if they have any questions for clarification. </a:t>
            </a:r>
          </a:p>
          <a:p>
            <a:pPr marL="171450" indent="-171450">
              <a:buFont typeface="Arial" panose="020B0604020202020204" pitchFamily="34" charset="0"/>
              <a:buChar char="•"/>
              <a:defRPr/>
            </a:pPr>
            <a:r>
              <a:rPr lang="en-US" dirty="0">
                <a:ea typeface="Calibri"/>
                <a:cs typeface="Calibri"/>
              </a:rPr>
              <a:t>Continue with the following slides to learn more about the different PrEP options. </a:t>
            </a:r>
          </a:p>
          <a:p>
            <a:pPr marL="0" indent="0">
              <a:buFont typeface="Arial" panose="020B0604020202020204" pitchFamily="34" charset="0"/>
              <a:buNone/>
              <a:defRPr/>
            </a:pPr>
            <a:endParaRPr lang="en-US" dirty="0"/>
          </a:p>
          <a:p>
            <a:pPr>
              <a:defRPr/>
            </a:pPr>
            <a:endParaRPr lang="en-US" dirty="0"/>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77</a:t>
            </a:fld>
            <a:endParaRPr lang="en-US"/>
          </a:p>
        </p:txBody>
      </p:sp>
    </p:spTree>
    <p:extLst>
      <p:ext uri="{BB962C8B-B14F-4D97-AF65-F5344CB8AC3E}">
        <p14:creationId xmlns:p14="http://schemas.microsoft.com/office/powerpoint/2010/main" val="26616675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80</a:t>
            </a:fld>
            <a:endParaRPr lang="en-US"/>
          </a:p>
        </p:txBody>
      </p:sp>
    </p:spTree>
    <p:extLst>
      <p:ext uri="{BB962C8B-B14F-4D97-AF65-F5344CB8AC3E}">
        <p14:creationId xmlns:p14="http://schemas.microsoft.com/office/powerpoint/2010/main" val="22275474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81</a:t>
            </a:fld>
            <a:endParaRPr lang="en-US"/>
          </a:p>
        </p:txBody>
      </p:sp>
    </p:spTree>
    <p:extLst>
      <p:ext uri="{BB962C8B-B14F-4D97-AF65-F5344CB8AC3E}">
        <p14:creationId xmlns:p14="http://schemas.microsoft.com/office/powerpoint/2010/main" val="25366023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82</a:t>
            </a:fld>
            <a:endParaRPr lang="en-US"/>
          </a:p>
        </p:txBody>
      </p:sp>
    </p:spTree>
    <p:extLst>
      <p:ext uri="{BB962C8B-B14F-4D97-AF65-F5344CB8AC3E}">
        <p14:creationId xmlns:p14="http://schemas.microsoft.com/office/powerpoint/2010/main" val="29437493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83</a:t>
            </a:fld>
            <a:endParaRPr lang="en-US"/>
          </a:p>
        </p:txBody>
      </p:sp>
    </p:spTree>
    <p:extLst>
      <p:ext uri="{BB962C8B-B14F-4D97-AF65-F5344CB8AC3E}">
        <p14:creationId xmlns:p14="http://schemas.microsoft.com/office/powerpoint/2010/main" val="3374673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84</a:t>
            </a:fld>
            <a:endParaRPr lang="en-US"/>
          </a:p>
        </p:txBody>
      </p:sp>
    </p:spTree>
    <p:extLst>
      <p:ext uri="{BB962C8B-B14F-4D97-AF65-F5344CB8AC3E}">
        <p14:creationId xmlns:p14="http://schemas.microsoft.com/office/powerpoint/2010/main" val="15167067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Time: 20 minutes</a:t>
            </a:r>
            <a:endParaRPr lang="en-US" dirty="0">
              <a:ea typeface="Calibri"/>
              <a:cs typeface="Calibri"/>
            </a:endParaRPr>
          </a:p>
          <a:p>
            <a:pPr marL="228600" indent="-228600">
              <a:buAutoNum type="arabicPeriod"/>
            </a:pPr>
            <a:r>
              <a:rPr lang="en-US" dirty="0"/>
              <a:t>Explain that participants will now work in small groups to review what PrEP options are recommended and available in their work setting.  </a:t>
            </a:r>
            <a:endParaRPr lang="en-US" dirty="0">
              <a:ea typeface="Calibri"/>
              <a:cs typeface="Calibri"/>
            </a:endParaRPr>
          </a:p>
          <a:p>
            <a:pPr marL="228600" indent="-228600">
              <a:buAutoNum type="arabicPeriod"/>
            </a:pPr>
            <a:r>
              <a:rPr lang="en-US" dirty="0"/>
              <a:t>Divide participants into groups of 4 to 6 participants each. </a:t>
            </a:r>
          </a:p>
          <a:p>
            <a:pPr marL="228600" indent="-228600">
              <a:buAutoNum type="arabicPeriod"/>
            </a:pPr>
            <a:r>
              <a:rPr lang="en-US" dirty="0"/>
              <a:t>Discuss this question with your small group: </a:t>
            </a:r>
            <a:r>
              <a:rPr lang="en-US" i="1" dirty="0"/>
              <a:t>What PrEP options are recommended and available in your country and where you work?</a:t>
            </a:r>
            <a:endParaRPr lang="en-US" i="1" dirty="0">
              <a:ea typeface="Calibri"/>
              <a:cs typeface="Calibri"/>
            </a:endParaRPr>
          </a:p>
          <a:p>
            <a:pPr marL="228600" indent="-228600">
              <a:buAutoNum type="arabicPeriod"/>
            </a:pPr>
            <a:r>
              <a:rPr lang="en-US" dirty="0"/>
              <a:t>Small groups may go online to research the information. As the groups are working, circulate and help as needed. Allow 10 minutes to work. </a:t>
            </a:r>
            <a:endParaRPr lang="en-US" dirty="0">
              <a:ea typeface="Calibri"/>
              <a:cs typeface="Calibri"/>
            </a:endParaRPr>
          </a:p>
          <a:p>
            <a:pPr marL="228600" indent="-228600">
              <a:buAutoNum type="arabicPeriod"/>
            </a:pPr>
            <a:r>
              <a:rPr lang="en-US" dirty="0"/>
              <a:t>When the groups have finished, ask the question on the slide, and take volunteer responses from the groups. Confirm or correct responses as needed. Allow 10 minutes for discussion. </a:t>
            </a:r>
            <a:endParaRPr lang="en-US" dirty="0">
              <a:ea typeface="Calibri"/>
              <a:cs typeface="Calibri"/>
            </a:endParaRPr>
          </a:p>
          <a:p>
            <a:pPr marL="228600" indent="-228600">
              <a:buAutoNum type="arabicPeriod"/>
            </a:pPr>
            <a:r>
              <a:rPr lang="en-US" dirty="0"/>
              <a:t>Present the next slide in order to summarize and confirm what participants have shared. Edit the following slide in advance with local guidelines.</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85</a:t>
            </a:fld>
            <a:endParaRPr lang="en-US"/>
          </a:p>
        </p:txBody>
      </p:sp>
    </p:spTree>
    <p:extLst>
      <p:ext uri="{BB962C8B-B14F-4D97-AF65-F5344CB8AC3E}">
        <p14:creationId xmlns:p14="http://schemas.microsoft.com/office/powerpoint/2010/main" val="3920078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 </a:t>
            </a:r>
          </a:p>
          <a:p>
            <a:pPr marL="171450" indent="-171450">
              <a:buFont typeface="Arial" panose="020B0604020202020204" pitchFamily="34" charset="0"/>
              <a:buChar char="•"/>
            </a:pPr>
            <a:r>
              <a:rPr lang="en-US" dirty="0">
                <a:ea typeface="Calibri"/>
                <a:cs typeface="Calibri"/>
              </a:rPr>
              <a:t>Edit this slide in advance to the training by inserting the country name and available options for </a:t>
            </a:r>
            <a:r>
              <a:rPr lang="en-US" dirty="0" err="1">
                <a:ea typeface="Calibri"/>
                <a:cs typeface="Calibri"/>
              </a:rPr>
              <a:t>PrEP</a:t>
            </a:r>
            <a:r>
              <a:rPr lang="en-US" dirty="0">
                <a:ea typeface="Calibri"/>
                <a:cs typeface="Calibri"/>
              </a:rPr>
              <a:t> in your country. </a:t>
            </a:r>
            <a:endParaRPr lang="en-US" dirty="0"/>
          </a:p>
          <a:p>
            <a:pPr marL="171450" indent="-171450">
              <a:buFont typeface="Arial" panose="020B0604020202020204" pitchFamily="34" charset="0"/>
              <a:buChar char="•"/>
            </a:pPr>
            <a:r>
              <a:rPr lang="en-US" dirty="0"/>
              <a:t>Present this slide to summarize and confirm what participants have shared in the previous discussion.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86</a:t>
            </a:fld>
            <a:endParaRPr lang="en-US"/>
          </a:p>
        </p:txBody>
      </p:sp>
    </p:spTree>
    <p:extLst>
      <p:ext uri="{BB962C8B-B14F-4D97-AF65-F5344CB8AC3E}">
        <p14:creationId xmlns:p14="http://schemas.microsoft.com/office/powerpoint/2010/main" val="182914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endParaRPr lang="en-US" b="1" i="1" dirty="0">
              <a:ea typeface="Calibri"/>
              <a:cs typeface="Calibri"/>
            </a:endParaRP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endParaRPr lang="en-US" dirty="0">
              <a:ea typeface="Calibri"/>
              <a:cs typeface="Calibri"/>
            </a:endParaRPr>
          </a:p>
          <a:p>
            <a:pPr marL="171450" indent="-171450">
              <a:buFont typeface="Arial,Sans-Serif"/>
              <a:buChar char="•"/>
            </a:pPr>
            <a:r>
              <a:rPr lang="en-US" dirty="0"/>
              <a:t>Reveal the answer on the following slide. </a:t>
            </a:r>
            <a:endParaRPr lang="en-US" dirty="0">
              <a:ea typeface="Calibri"/>
              <a:cs typeface="Calibri"/>
            </a:endParaRPr>
          </a:p>
          <a:p>
            <a:pPr marL="171450" indent="-171450">
              <a:buFont typeface="Arial,Sans-Serif"/>
              <a:buChar char="•"/>
            </a:pPr>
            <a:r>
              <a:rPr lang="en-US" dirty="0"/>
              <a:t>Allow time for follow-up discussion as needed.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13</a:t>
            </a:fld>
            <a:endParaRPr lang="en-US" dirty="0"/>
          </a:p>
        </p:txBody>
      </p:sp>
    </p:spTree>
    <p:extLst>
      <p:ext uri="{BB962C8B-B14F-4D97-AF65-F5344CB8AC3E}">
        <p14:creationId xmlns:p14="http://schemas.microsoft.com/office/powerpoint/2010/main" val="22005183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92</a:t>
            </a:fld>
            <a:endParaRPr lang="en-US"/>
          </a:p>
        </p:txBody>
      </p:sp>
    </p:spTree>
    <p:extLst>
      <p:ext uri="{BB962C8B-B14F-4D97-AF65-F5344CB8AC3E}">
        <p14:creationId xmlns:p14="http://schemas.microsoft.com/office/powerpoint/2010/main" val="5926383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93</a:t>
            </a:fld>
            <a:endParaRPr lang="en-US"/>
          </a:p>
        </p:txBody>
      </p:sp>
    </p:spTree>
    <p:extLst>
      <p:ext uri="{BB962C8B-B14F-4D97-AF65-F5344CB8AC3E}">
        <p14:creationId xmlns:p14="http://schemas.microsoft.com/office/powerpoint/2010/main" val="26143438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95</a:t>
            </a:fld>
            <a:endParaRPr lang="en-US" dirty="0"/>
          </a:p>
        </p:txBody>
      </p:sp>
    </p:spTree>
    <p:extLst>
      <p:ext uri="{BB962C8B-B14F-4D97-AF65-F5344CB8AC3E}">
        <p14:creationId xmlns:p14="http://schemas.microsoft.com/office/powerpoint/2010/main" val="37165285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96</a:t>
            </a:fld>
            <a:endParaRPr lang="en-US" dirty="0"/>
          </a:p>
        </p:txBody>
      </p:sp>
    </p:spTree>
    <p:extLst>
      <p:ext uri="{BB962C8B-B14F-4D97-AF65-F5344CB8AC3E}">
        <p14:creationId xmlns:p14="http://schemas.microsoft.com/office/powerpoint/2010/main" val="21826419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98</a:t>
            </a:fld>
            <a:endParaRPr lang="en-US"/>
          </a:p>
        </p:txBody>
      </p:sp>
    </p:spTree>
    <p:extLst>
      <p:ext uri="{BB962C8B-B14F-4D97-AF65-F5344CB8AC3E}">
        <p14:creationId xmlns:p14="http://schemas.microsoft.com/office/powerpoint/2010/main" val="7206456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99</a:t>
            </a:fld>
            <a:endParaRPr lang="en-US" dirty="0"/>
          </a:p>
        </p:txBody>
      </p:sp>
    </p:spTree>
    <p:extLst>
      <p:ext uri="{BB962C8B-B14F-4D97-AF65-F5344CB8AC3E}">
        <p14:creationId xmlns:p14="http://schemas.microsoft.com/office/powerpoint/2010/main" val="25701338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r>
              <a:rPr lang="en-US" dirty="0"/>
              <a:t>Time: 20 minutes</a:t>
            </a:r>
            <a:endParaRPr lang="en-US" dirty="0">
              <a:ea typeface="Calibri"/>
              <a:cs typeface="Calibri"/>
            </a:endParaRPr>
          </a:p>
          <a:p>
            <a:pPr marL="228600" indent="-228600">
              <a:buAutoNum type="arabicPeriod"/>
            </a:pPr>
            <a:r>
              <a:rPr lang="en-US" dirty="0"/>
              <a:t>Explain that participants will now work in small groups to compare </a:t>
            </a:r>
            <a:r>
              <a:rPr lang="en-US" dirty="0" err="1"/>
              <a:t>PrEP</a:t>
            </a:r>
            <a:r>
              <a:rPr lang="en-US" dirty="0"/>
              <a:t> options. </a:t>
            </a:r>
            <a:endParaRPr lang="en-US" dirty="0">
              <a:ea typeface="Calibri"/>
              <a:cs typeface="Calibri"/>
            </a:endParaRPr>
          </a:p>
          <a:p>
            <a:pPr marL="228600" indent="-228600">
              <a:buAutoNum type="arabicPeriod"/>
            </a:pPr>
            <a:r>
              <a:rPr lang="en-US" dirty="0"/>
              <a:t>Divide participants into groups of 4 to 6 participants each. </a:t>
            </a:r>
            <a:endParaRPr lang="en-US" dirty="0">
              <a:ea typeface="Calibri"/>
              <a:cs typeface="Calibri"/>
            </a:endParaRPr>
          </a:p>
          <a:p>
            <a:pPr marL="228600" indent="-228600">
              <a:buAutoNum type="arabicPeriod"/>
            </a:pPr>
            <a:r>
              <a:rPr lang="en-US" dirty="0"/>
              <a:t>Advise participants to work together in their small group to fill in the blanks of the table on the slide to compare </a:t>
            </a:r>
            <a:r>
              <a:rPr lang="en-US" dirty="0" err="1"/>
              <a:t>PrEP</a:t>
            </a:r>
            <a:r>
              <a:rPr lang="en-US" dirty="0"/>
              <a:t> options. For each </a:t>
            </a:r>
            <a:r>
              <a:rPr lang="en-US" dirty="0" err="1"/>
              <a:t>PrEP</a:t>
            </a:r>
            <a:r>
              <a:rPr lang="en-US" dirty="0"/>
              <a:t> option listed on the left hand column, enter the eligibility criteria, efficacy rate, administration route, potential side effects and recommended follow-up.  </a:t>
            </a:r>
            <a:endParaRPr lang="en-US" dirty="0">
              <a:ea typeface="Calibri"/>
              <a:cs typeface="Calibri"/>
            </a:endParaRPr>
          </a:p>
          <a:p>
            <a:pPr marL="228600" indent="-228600">
              <a:buAutoNum type="arabicPeriod"/>
            </a:pPr>
            <a:r>
              <a:rPr lang="en-US" dirty="0"/>
              <a:t>Small groups may go online to research the information. As the groups are working, circulate and help as needed. Allow 10 minutes to work. </a:t>
            </a:r>
            <a:endParaRPr lang="en-US" dirty="0">
              <a:ea typeface="Calibri"/>
              <a:cs typeface="Calibri"/>
            </a:endParaRPr>
          </a:p>
          <a:p>
            <a:pPr marL="228600" indent="-228600">
              <a:buAutoNum type="arabicPeriod"/>
            </a:pPr>
            <a:r>
              <a:rPr lang="en-US" dirty="0"/>
              <a:t>When the groups have finished, ask the question on the slide, and take volunteer responses from the groups. Confirm or correct responses as needed. Allow 10 minutes for discussion. </a:t>
            </a:r>
            <a:endParaRPr lang="en-US" dirty="0">
              <a:ea typeface="Calibri"/>
              <a:cs typeface="Calibri"/>
            </a:endParaRPr>
          </a:p>
          <a:p>
            <a:pPr marL="228600" indent="-228600">
              <a:buAutoNum type="arabicPeriod"/>
            </a:pPr>
            <a:r>
              <a:rPr lang="en-US" dirty="0"/>
              <a:t>Present the next slide to summarize and confirm what participants have shared.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101</a:t>
            </a:fld>
            <a:endParaRPr lang="en-US" dirty="0"/>
          </a:p>
        </p:txBody>
      </p:sp>
    </p:spTree>
    <p:extLst>
      <p:ext uri="{BB962C8B-B14F-4D97-AF65-F5344CB8AC3E}">
        <p14:creationId xmlns:p14="http://schemas.microsoft.com/office/powerpoint/2010/main" val="37110928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 panose="020B0604020202020204" pitchFamily="34" charset="0"/>
              <a:buChar char="•"/>
            </a:pPr>
            <a:r>
              <a:rPr lang="en-US" dirty="0">
                <a:ea typeface="Calibri"/>
                <a:cs typeface="Calibri"/>
              </a:rPr>
              <a:t>Present this slide</a:t>
            </a:r>
            <a:r>
              <a:rPr lang="en-US" dirty="0"/>
              <a:t> to provide answers for the fill in the blank exercise completed on the previous slide. </a:t>
            </a:r>
          </a:p>
          <a:p>
            <a:pPr marL="171450" indent="-171450">
              <a:buFont typeface="Arial" panose="020B0604020202020204" pitchFamily="34" charset="0"/>
              <a:buChar char="•"/>
            </a:pPr>
            <a:r>
              <a:rPr lang="en-US" dirty="0">
                <a:ea typeface="Calibri"/>
                <a:cs typeface="Calibri"/>
              </a:rPr>
              <a:t>Allow participants to ask any questions for clarification.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102</a:t>
            </a:fld>
            <a:endParaRPr lang="en-US" dirty="0"/>
          </a:p>
        </p:txBody>
      </p:sp>
    </p:spTree>
    <p:extLst>
      <p:ext uri="{BB962C8B-B14F-4D97-AF65-F5344CB8AC3E}">
        <p14:creationId xmlns:p14="http://schemas.microsoft.com/office/powerpoint/2010/main" val="42484339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006DAC"/>
                </a:solidFill>
              </a:rPr>
              <a:t>Facilitator guidance:</a:t>
            </a:r>
            <a:endParaRPr lang="en-US" b="1" i="1" dirty="0">
              <a:solidFill>
                <a:srgbClr val="006DAC"/>
              </a:solidFill>
              <a:ea typeface="Calibri"/>
              <a:cs typeface="Calibri"/>
            </a:endParaRPr>
          </a:p>
          <a:p>
            <a:pPr marL="171450" indent="-171450">
              <a:buFont typeface="Arial,Sans-Serif"/>
              <a:buChar char="•"/>
            </a:pPr>
            <a:r>
              <a:rPr lang="en-US" dirty="0">
                <a:solidFill>
                  <a:srgbClr val="006DAC"/>
                </a:solidFill>
              </a:rPr>
              <a:t>Explain to participants that a case scenario is provided for their analysis to apply their knowledge of comparing PrEP options. </a:t>
            </a:r>
            <a:endParaRPr lang="en-US" dirty="0">
              <a:solidFill>
                <a:srgbClr val="006DAC"/>
              </a:solidFill>
              <a:ea typeface="Calibri"/>
              <a:cs typeface="Calibri"/>
            </a:endParaRPr>
          </a:p>
          <a:p>
            <a:pPr marL="171450" indent="-171450">
              <a:buFont typeface="Arial,Sans-Serif"/>
              <a:buChar char="•"/>
            </a:pPr>
            <a:r>
              <a:rPr lang="en-US" dirty="0">
                <a:solidFill>
                  <a:srgbClr val="006DAC"/>
                </a:solidFill>
              </a:rPr>
              <a:t>Read the scenario and question on the slide asking participants, "</a:t>
            </a:r>
            <a:r>
              <a:rPr lang="en-US" i="1" dirty="0">
                <a:solidFill>
                  <a:srgbClr val="006DAC"/>
                </a:solidFill>
              </a:rPr>
              <a:t>What other PrEP options are available for Amina? What are the similarities and differences between these options?" </a:t>
            </a:r>
            <a:endParaRPr lang="en-US" i="1" dirty="0">
              <a:solidFill>
                <a:srgbClr val="006DAC"/>
              </a:solidFill>
              <a:ea typeface="Calibri"/>
              <a:cs typeface="Calibri"/>
            </a:endParaRPr>
          </a:p>
          <a:p>
            <a:pPr marL="171450" indent="-171450">
              <a:buFont typeface="Arial,Sans-Serif"/>
              <a:buChar char="•"/>
            </a:pPr>
            <a:r>
              <a:rPr lang="en-US" dirty="0">
                <a:solidFill>
                  <a:srgbClr val="006DAC"/>
                </a:solidFill>
              </a:rPr>
              <a:t>Prompt the participants with follow up questions, "</a:t>
            </a:r>
            <a:r>
              <a:rPr lang="en-US" i="1" dirty="0">
                <a:solidFill>
                  <a:srgbClr val="006DAC"/>
                </a:solidFill>
              </a:rPr>
              <a:t>Which alternatives to oral daily PrEP could Amina be eligible to take? What are the similarities and differences in efficacy, administration route, side effects, and follow-up between PrEP options?" </a:t>
            </a:r>
            <a:endParaRPr lang="en-US" i="1" dirty="0">
              <a:solidFill>
                <a:srgbClr val="006DAC"/>
              </a:solidFill>
              <a:ea typeface="Calibri"/>
              <a:cs typeface="Calibri"/>
            </a:endParaRPr>
          </a:p>
          <a:p>
            <a:pPr marL="171450" indent="-171450">
              <a:buFont typeface="Arial,Sans-Serif"/>
              <a:buChar char="•"/>
            </a:pPr>
            <a:r>
              <a:rPr lang="en-US" dirty="0">
                <a:solidFill>
                  <a:srgbClr val="006DAC"/>
                </a:solidFill>
              </a:rPr>
              <a:t>Ask participants to raise hands and share their answers. </a:t>
            </a:r>
            <a:endParaRPr lang="en-US" dirty="0">
              <a:solidFill>
                <a:srgbClr val="006DAC"/>
              </a:solidFill>
              <a:ea typeface="Calibri"/>
              <a:cs typeface="Calibri"/>
            </a:endParaRPr>
          </a:p>
          <a:p>
            <a:pPr marL="171450" indent="-171450">
              <a:buFont typeface="Arial,Sans-Serif"/>
              <a:buChar char="•"/>
            </a:pPr>
            <a:r>
              <a:rPr lang="en-US" dirty="0">
                <a:solidFill>
                  <a:srgbClr val="006DAC"/>
                </a:solidFill>
              </a:rPr>
              <a:t>Continue to the following slide to provide the answer after receiving inputs from participants. </a:t>
            </a:r>
            <a:endParaRPr lang="en-US" dirty="0">
              <a:solidFill>
                <a:srgbClr val="006DAC"/>
              </a:solidFill>
              <a:ea typeface="Calibri"/>
              <a:cs typeface="Calibri"/>
            </a:endParaRPr>
          </a:p>
          <a:p>
            <a:endParaRPr lang="en-US" b="1" dirty="0">
              <a:solidFill>
                <a:srgbClr val="006DAC"/>
              </a:solidFill>
              <a:latin typeface="Proxima Nova"/>
            </a:endParaRPr>
          </a:p>
          <a:p>
            <a:endParaRPr lang="en-US" b="1" dirty="0">
              <a:solidFill>
                <a:srgbClr val="006DAC"/>
              </a:solidFill>
              <a:latin typeface="Proxima Nova"/>
            </a:endParaRPr>
          </a:p>
          <a:p>
            <a:endParaRPr lang="en-US" b="1" dirty="0">
              <a:solidFill>
                <a:srgbClr val="006DAC"/>
              </a:solidFill>
              <a:latin typeface="Proxima Nova"/>
            </a:endParaRPr>
          </a:p>
          <a:p>
            <a:endParaRPr lang="en-US" b="1" dirty="0">
              <a:solidFill>
                <a:srgbClr val="006DAC"/>
              </a:solidFill>
              <a:latin typeface="Proxima Nova"/>
            </a:endParaRPr>
          </a:p>
          <a:p>
            <a:endParaRPr lang="en-US" b="1" dirty="0">
              <a:solidFill>
                <a:srgbClr val="006DAC"/>
              </a:solidFill>
              <a:latin typeface="Proxima Nova"/>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103</a:t>
            </a:fld>
            <a:endParaRPr lang="en-US" dirty="0"/>
          </a:p>
        </p:txBody>
      </p:sp>
    </p:spTree>
    <p:extLst>
      <p:ext uri="{BB962C8B-B14F-4D97-AF65-F5344CB8AC3E}">
        <p14:creationId xmlns:p14="http://schemas.microsoft.com/office/powerpoint/2010/main" val="15777011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006DAC"/>
                </a:solidFill>
              </a:rPr>
              <a:t>Facilitator guidance</a:t>
            </a:r>
            <a:r>
              <a:rPr lang="en-US" dirty="0">
                <a:solidFill>
                  <a:srgbClr val="006DAC"/>
                </a:solidFill>
              </a:rPr>
              <a:t>:</a:t>
            </a:r>
          </a:p>
          <a:p>
            <a:pPr marL="171450" indent="-171450">
              <a:buFont typeface="Arial" panose="020B0604020202020204" pitchFamily="34" charset="0"/>
              <a:buChar char="•"/>
            </a:pPr>
            <a:r>
              <a:rPr lang="en-US" dirty="0">
                <a:solidFill>
                  <a:srgbClr val="006DAC"/>
                </a:solidFill>
              </a:rPr>
              <a:t>Read the answer on the slide. </a:t>
            </a:r>
            <a:endParaRPr lang="en-US" dirty="0">
              <a:solidFill>
                <a:srgbClr val="006DAC"/>
              </a:solidFill>
              <a:ea typeface="Calibri"/>
              <a:cs typeface="Calibri"/>
            </a:endParaRPr>
          </a:p>
          <a:p>
            <a:pPr marL="171450" indent="-171450">
              <a:buFont typeface="Arial" panose="020B0604020202020204" pitchFamily="34" charset="0"/>
              <a:buChar char="•"/>
            </a:pPr>
            <a:r>
              <a:rPr lang="en-US" dirty="0">
                <a:solidFill>
                  <a:srgbClr val="006DAC"/>
                </a:solidFill>
              </a:rPr>
              <a:t>Ask participants if they have any questions for clarification. </a:t>
            </a:r>
            <a:endParaRPr lang="en-US" dirty="0">
              <a:solidFill>
                <a:srgbClr val="006DAC"/>
              </a:solidFill>
              <a:ea typeface="Calibri"/>
              <a:cs typeface="Calibri"/>
            </a:endParaRPr>
          </a:p>
          <a:p>
            <a:pPr marL="171450" indent="-171450">
              <a:buFont typeface="Arial" panose="020B0604020202020204" pitchFamily="34" charset="0"/>
              <a:buChar char="•"/>
            </a:pPr>
            <a:r>
              <a:rPr lang="en-US" dirty="0">
                <a:solidFill>
                  <a:srgbClr val="006DAC"/>
                </a:solidFill>
              </a:rPr>
              <a:t>Allow time for questions and follow-up discussion as needed. </a:t>
            </a:r>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104</a:t>
            </a:fld>
            <a:endParaRPr lang="en-US" dirty="0"/>
          </a:p>
        </p:txBody>
      </p:sp>
    </p:spTree>
    <p:extLst>
      <p:ext uri="{BB962C8B-B14F-4D97-AF65-F5344CB8AC3E}">
        <p14:creationId xmlns:p14="http://schemas.microsoft.com/office/powerpoint/2010/main" val="142783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14</a:t>
            </a:fld>
            <a:endParaRPr lang="en-US" dirty="0"/>
          </a:p>
        </p:txBody>
      </p:sp>
    </p:spTree>
    <p:extLst>
      <p:ext uri="{BB962C8B-B14F-4D97-AF65-F5344CB8AC3E}">
        <p14:creationId xmlns:p14="http://schemas.microsoft.com/office/powerpoint/2010/main" val="39871938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108</a:t>
            </a:fld>
            <a:endParaRPr lang="en-US" dirty="0"/>
          </a:p>
        </p:txBody>
      </p:sp>
    </p:spTree>
    <p:extLst>
      <p:ext uri="{BB962C8B-B14F-4D97-AF65-F5344CB8AC3E}">
        <p14:creationId xmlns:p14="http://schemas.microsoft.com/office/powerpoint/2010/main" val="3022577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109</a:t>
            </a:fld>
            <a:endParaRPr lang="en-US" dirty="0"/>
          </a:p>
        </p:txBody>
      </p:sp>
    </p:spTree>
    <p:extLst>
      <p:ext uri="{BB962C8B-B14F-4D97-AF65-F5344CB8AC3E}">
        <p14:creationId xmlns:p14="http://schemas.microsoft.com/office/powerpoint/2010/main" val="17852875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111</a:t>
            </a:fld>
            <a:endParaRPr lang="en-US" dirty="0"/>
          </a:p>
        </p:txBody>
      </p:sp>
    </p:spTree>
    <p:extLst>
      <p:ext uri="{BB962C8B-B14F-4D97-AF65-F5344CB8AC3E}">
        <p14:creationId xmlns:p14="http://schemas.microsoft.com/office/powerpoint/2010/main" val="19090047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 panose="020B0604020202020204" pitchFamily="34" charset="0"/>
              <a:buChar char="•"/>
            </a:pPr>
            <a:r>
              <a:rPr lang="en-US" dirty="0"/>
              <a:t>Time: 10 minutes. </a:t>
            </a:r>
            <a:endParaRPr lang="en-US" dirty="0">
              <a:cs typeface="Calibri"/>
            </a:endParaRPr>
          </a:p>
          <a:p>
            <a:pPr marL="171450" indent="-171450">
              <a:buFont typeface="Arial" panose="020B0604020202020204" pitchFamily="34" charset="0"/>
              <a:buChar char="•"/>
            </a:pPr>
            <a:r>
              <a:rPr lang="en-US" dirty="0"/>
              <a:t>Read the questions on the slide, </a:t>
            </a:r>
            <a:r>
              <a:rPr lang="en-US" i="1" dirty="0"/>
              <a:t>"Where are the service entry points for PrEP in your setting?" "Where can safe spaces be created in the community for key and priority populations to access PrEP? What experiences can you share?" </a:t>
            </a:r>
            <a:endParaRPr lang="en-US" i="1" dirty="0">
              <a:cs typeface="Calibri"/>
            </a:endParaRPr>
          </a:p>
          <a:p>
            <a:pPr marL="171450" indent="-171450">
              <a:buFont typeface="Arial" panose="020B0604020202020204" pitchFamily="34" charset="0"/>
              <a:buChar char="•"/>
            </a:pPr>
            <a:r>
              <a:rPr lang="en-US" dirty="0"/>
              <a:t>Explain that participants who want to speak should raise their hands. Keep the discussion on target and moving along. Encourage everyone to participate and call on everyone who raises a hand. </a:t>
            </a:r>
            <a:endParaRPr lang="en-US" dirty="0">
              <a:ea typeface="Calibri"/>
              <a:cs typeface="Calibri"/>
            </a:endParaRPr>
          </a:p>
          <a:p>
            <a:pPr marL="171450" indent="-171450">
              <a:buFont typeface="Arial" panose="020B0604020202020204" pitchFamily="34" charset="0"/>
              <a:buChar char="•"/>
            </a:pPr>
            <a:r>
              <a:rPr lang="en-US" dirty="0"/>
              <a:t>Ask questions to encourage more responses, for example: “</a:t>
            </a:r>
            <a:r>
              <a:rPr lang="en-US" i="1" dirty="0"/>
              <a:t>What else?” “What other ideas do you have?” </a:t>
            </a:r>
            <a:endParaRPr lang="en-US" i="1" dirty="0">
              <a:cs typeface="Calibri"/>
            </a:endParaRPr>
          </a:p>
          <a:p>
            <a:pPr marL="171450" indent="-171450">
              <a:buFont typeface="Arial" panose="020B0604020202020204" pitchFamily="34" charset="0"/>
              <a:buChar char="•"/>
            </a:pPr>
            <a:r>
              <a:rPr lang="en-US" dirty="0"/>
              <a:t>Wrap up the discussion by repeating and summarizing main points.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112</a:t>
            </a:fld>
            <a:endParaRPr lang="en-US" dirty="0"/>
          </a:p>
        </p:txBody>
      </p:sp>
    </p:spTree>
    <p:extLst>
      <p:ext uri="{BB962C8B-B14F-4D97-AF65-F5344CB8AC3E}">
        <p14:creationId xmlns:p14="http://schemas.microsoft.com/office/powerpoint/2010/main" val="39644211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113</a:t>
            </a:fld>
            <a:endParaRPr lang="en-US" dirty="0"/>
          </a:p>
        </p:txBody>
      </p:sp>
    </p:spTree>
    <p:extLst>
      <p:ext uri="{BB962C8B-B14F-4D97-AF65-F5344CB8AC3E}">
        <p14:creationId xmlns:p14="http://schemas.microsoft.com/office/powerpoint/2010/main" val="13667226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115</a:t>
            </a:fld>
            <a:endParaRPr lang="en-US" dirty="0"/>
          </a:p>
        </p:txBody>
      </p:sp>
    </p:spTree>
    <p:extLst>
      <p:ext uri="{BB962C8B-B14F-4D97-AF65-F5344CB8AC3E}">
        <p14:creationId xmlns:p14="http://schemas.microsoft.com/office/powerpoint/2010/main" val="31344695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Time: 20 minutes</a:t>
            </a:r>
            <a:endParaRPr lang="en-US" dirty="0">
              <a:ea typeface="Calibri"/>
              <a:cs typeface="Calibri"/>
            </a:endParaRPr>
          </a:p>
          <a:p>
            <a:pPr marL="228600" indent="-228600">
              <a:buAutoNum type="arabicPeriod"/>
            </a:pPr>
            <a:r>
              <a:rPr lang="en-US" dirty="0"/>
              <a:t>Explain that participants will now work individually to consider examples of DSD in their setting.</a:t>
            </a:r>
            <a:r>
              <a:rPr lang="en-US" dirty="0">
                <a:ea typeface="Calibri"/>
                <a:cs typeface="Calibri"/>
              </a:rPr>
              <a:t> Participants will review the example DSD approach to PrEP services. Pick a PrEP option that is available in their setting and discuss the where, who, and when in their setting. </a:t>
            </a:r>
          </a:p>
          <a:p>
            <a:pPr marL="228600" indent="-228600">
              <a:buAutoNum type="arabicPeriod"/>
            </a:pPr>
            <a:r>
              <a:rPr lang="en-US" dirty="0">
                <a:ea typeface="Calibri"/>
                <a:cs typeface="Calibri"/>
              </a:rPr>
              <a:t>Prompt participants with questions, "</a:t>
            </a:r>
            <a:r>
              <a:rPr lang="en-US" i="1" dirty="0">
                <a:ea typeface="Calibri"/>
                <a:cs typeface="Calibri"/>
              </a:rPr>
              <a:t>Where is PrEP provided in your setting?" "Who administers PrEP in your setting?" "When is PrEP delivered in your setting?" </a:t>
            </a:r>
          </a:p>
          <a:p>
            <a:pPr marL="228600" indent="-228600">
              <a:buAutoNum type="arabicPeriod"/>
            </a:pPr>
            <a:r>
              <a:rPr lang="en-US" dirty="0">
                <a:ea typeface="Calibri"/>
                <a:cs typeface="Calibri"/>
              </a:rPr>
              <a:t>Ask participants to fill in the blank in the table with their answers from their individual settings. </a:t>
            </a:r>
          </a:p>
          <a:p>
            <a:pPr marL="228600" indent="-228600">
              <a:buAutoNum type="arabicPeriod"/>
            </a:pPr>
            <a:r>
              <a:rPr lang="en-US" dirty="0">
                <a:ea typeface="Calibri"/>
                <a:cs typeface="Calibri"/>
              </a:rPr>
              <a:t>Allow 10 minutes for individual work. </a:t>
            </a:r>
          </a:p>
          <a:p>
            <a:pPr marL="228600" indent="-228600">
              <a:buAutoNum type="arabicPeriod"/>
            </a:pPr>
            <a:r>
              <a:rPr lang="en-US" dirty="0">
                <a:ea typeface="Calibri"/>
                <a:cs typeface="Calibri"/>
              </a:rPr>
              <a:t>Ask participants to share their answers with the group. </a:t>
            </a:r>
          </a:p>
          <a:p>
            <a:pPr marL="228600" indent="-228600">
              <a:buAutoNum type="arabicPeriod"/>
            </a:pPr>
            <a:r>
              <a:rPr lang="en-US" dirty="0">
                <a:ea typeface="Calibri"/>
                <a:cs typeface="Calibri"/>
              </a:rPr>
              <a:t>Prompt participants with questions for discussion, </a:t>
            </a:r>
            <a:r>
              <a:rPr lang="en-US" i="1" dirty="0">
                <a:ea typeface="Calibri"/>
                <a:cs typeface="Calibri"/>
              </a:rPr>
              <a:t>"Are there differences between the DSD example and your setting? What are the challenges for DSD in your setting? Are there opportunities to expand DSD in your setting?" </a:t>
            </a:r>
          </a:p>
          <a:p>
            <a:pPr marL="228600" indent="-228600">
              <a:buAutoNum type="arabicPeriod"/>
            </a:pPr>
            <a:r>
              <a:rPr lang="en-US" dirty="0">
                <a:ea typeface="Calibri"/>
                <a:cs typeface="Calibri"/>
              </a:rPr>
              <a:t>Allow 10 minutes for group discussion and sharing.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116</a:t>
            </a:fld>
            <a:endParaRPr lang="en-US" dirty="0"/>
          </a:p>
        </p:txBody>
      </p:sp>
    </p:spTree>
    <p:extLst>
      <p:ext uri="{BB962C8B-B14F-4D97-AF65-F5344CB8AC3E}">
        <p14:creationId xmlns:p14="http://schemas.microsoft.com/office/powerpoint/2010/main" val="40445608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120</a:t>
            </a:fld>
            <a:endParaRPr lang="en-US" dirty="0"/>
          </a:p>
        </p:txBody>
      </p:sp>
    </p:spTree>
    <p:extLst>
      <p:ext uri="{BB962C8B-B14F-4D97-AF65-F5344CB8AC3E}">
        <p14:creationId xmlns:p14="http://schemas.microsoft.com/office/powerpoint/2010/main" val="39166321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 panose="020B0604020202020204" pitchFamily="34" charset="0"/>
              <a:buChar char="•"/>
            </a:pPr>
            <a:r>
              <a:rPr lang="en-US" dirty="0"/>
              <a:t>Time: 10 minutes. </a:t>
            </a:r>
          </a:p>
          <a:p>
            <a:pPr marL="171450" indent="-171450">
              <a:spcAft>
                <a:spcPts val="1200"/>
              </a:spcAft>
              <a:buFont typeface="Arial" panose="020B0604020202020204" pitchFamily="34" charset="0"/>
              <a:buChar char="•"/>
            </a:pPr>
            <a:r>
              <a:rPr lang="en-US" dirty="0"/>
              <a:t>Read the questions on the slide, "</a:t>
            </a:r>
            <a:r>
              <a:rPr lang="en-US" i="1" dirty="0"/>
              <a:t>Where is PrEP being integrated into other services in your setting? What is working well and what can be improved? How can PrEP service integration be expanded?" </a:t>
            </a:r>
            <a:endParaRPr lang="en-US" i="1" dirty="0">
              <a:ea typeface="Calibri"/>
              <a:cs typeface="Calibri"/>
            </a:endParaRPr>
          </a:p>
          <a:p>
            <a:pPr marL="171450" indent="-171450">
              <a:buFont typeface="Arial" panose="020B0604020202020204" pitchFamily="34" charset="0"/>
              <a:buChar char="•"/>
            </a:pPr>
            <a:r>
              <a:rPr lang="en-US" dirty="0"/>
              <a:t>Explain that participants who want to speak should raise their hands. Keep the discussion on target and moving along. Encourage everyone to participate and call on everyone who raises a hand. </a:t>
            </a:r>
          </a:p>
          <a:p>
            <a:pPr marL="171450" indent="-171450">
              <a:buFont typeface="Arial" panose="020B0604020202020204" pitchFamily="34" charset="0"/>
              <a:buChar char="•"/>
            </a:pPr>
            <a:r>
              <a:rPr lang="en-US" dirty="0"/>
              <a:t>Ask questions to encourage more responses, for example: </a:t>
            </a:r>
            <a:r>
              <a:rPr lang="en-US" i="1" dirty="0"/>
              <a:t>“What else?” “What other ideas do you have?” </a:t>
            </a:r>
          </a:p>
          <a:p>
            <a:pPr marL="171450" indent="-171450">
              <a:buFont typeface="Arial" panose="020B0604020202020204" pitchFamily="34" charset="0"/>
              <a:buChar char="•"/>
            </a:pPr>
            <a:r>
              <a:rPr lang="en-US" dirty="0"/>
              <a:t>Wrap up the discussion by repeating and summarizing main points.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121</a:t>
            </a:fld>
            <a:endParaRPr lang="en-US" dirty="0"/>
          </a:p>
        </p:txBody>
      </p:sp>
    </p:spTree>
    <p:extLst>
      <p:ext uri="{BB962C8B-B14F-4D97-AF65-F5344CB8AC3E}">
        <p14:creationId xmlns:p14="http://schemas.microsoft.com/office/powerpoint/2010/main" val="28866644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Read the scenario and question on the slide asking participants, </a:t>
            </a:r>
            <a:r>
              <a:rPr lang="en-US" i="1" dirty="0"/>
              <a:t>"What DSD approaches could be considered to offer Faith follow-up and support?"</a:t>
            </a:r>
            <a:endParaRPr lang="en-US" i="1" dirty="0">
              <a:ea typeface="Calibri"/>
              <a:cs typeface="Calibri"/>
            </a:endParaRPr>
          </a:p>
          <a:p>
            <a:pPr marL="171450" indent="-171450">
              <a:buFont typeface="Arial,Sans-Serif"/>
              <a:buChar char="•"/>
            </a:pPr>
            <a:r>
              <a:rPr lang="en-US" dirty="0"/>
              <a:t>Prompt the participants with follow up questions, "</a:t>
            </a:r>
            <a:r>
              <a:rPr lang="en-US" i="1" dirty="0"/>
              <a:t>Where could PrEP services be provided if Faith cannot come to the clinic? Who could provide PrEP follow up and support for Faith?" </a:t>
            </a:r>
            <a:endParaRPr lang="en-US" i="1" dirty="0">
              <a:ea typeface="Calibri"/>
              <a:cs typeface="Calibri"/>
            </a:endParaRP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t>Continue to the following slide to provide the answer after receiving inputs from participants. </a:t>
            </a:r>
          </a:p>
        </p:txBody>
      </p:sp>
      <p:sp>
        <p:nvSpPr>
          <p:cNvPr id="4" name="Slide Number Placeholder 3"/>
          <p:cNvSpPr>
            <a:spLocks noGrp="1"/>
          </p:cNvSpPr>
          <p:nvPr>
            <p:ph type="sldNum" sz="quarter" idx="5"/>
          </p:nvPr>
        </p:nvSpPr>
        <p:spPr/>
        <p:txBody>
          <a:bodyPr/>
          <a:lstStyle/>
          <a:p>
            <a:fld id="{B78A90D8-2647-4560-8208-F58DCE3DB525}" type="slidenum">
              <a:rPr lang="en-US" smtClean="0"/>
              <a:t>123</a:t>
            </a:fld>
            <a:endParaRPr lang="en-US" dirty="0"/>
          </a:p>
        </p:txBody>
      </p:sp>
    </p:spTree>
    <p:extLst>
      <p:ext uri="{BB962C8B-B14F-4D97-AF65-F5344CB8AC3E}">
        <p14:creationId xmlns:p14="http://schemas.microsoft.com/office/powerpoint/2010/main" val="3327512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16</a:t>
            </a:fld>
            <a:endParaRPr lang="en-US" dirty="0"/>
          </a:p>
        </p:txBody>
      </p:sp>
    </p:spTree>
    <p:extLst>
      <p:ext uri="{BB962C8B-B14F-4D97-AF65-F5344CB8AC3E}">
        <p14:creationId xmlns:p14="http://schemas.microsoft.com/office/powerpoint/2010/main" val="3513836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 panose="020B0604020202020204" pitchFamily="34" charset="0"/>
              <a:buChar char="•"/>
            </a:pPr>
            <a:r>
              <a:rPr lang="en-US" dirty="0"/>
              <a:t>Read the answer on the slide. This is one example of DSD that could be a good option for Faith.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Ask participants if they have any other ideas or examples to share from their experience and setting. If needed, prompt with an example such as “</a:t>
            </a:r>
            <a:r>
              <a:rPr lang="en-US" sz="1200" b="0" i="1" dirty="0"/>
              <a:t>Community PrEP refills may also help Faith continue PrEP, as she struggles to find time to visit the clinic.”</a:t>
            </a:r>
            <a:endParaRPr lang="en-US" i="1" dirty="0">
              <a:ea typeface="Calibri"/>
              <a:cs typeface="Calibri"/>
            </a:endParaRPr>
          </a:p>
          <a:p>
            <a:pPr marL="171450" indent="-171450">
              <a:buFont typeface="Arial" panose="020B0604020202020204" pitchFamily="34" charset="0"/>
              <a:buChar char="•"/>
            </a:pPr>
            <a:r>
              <a:rPr lang="en-US" dirty="0"/>
              <a:t>Allow time for questions and follow-up discussion as needed.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124</a:t>
            </a:fld>
            <a:endParaRPr lang="en-US" dirty="0"/>
          </a:p>
        </p:txBody>
      </p:sp>
    </p:spTree>
    <p:extLst>
      <p:ext uri="{BB962C8B-B14F-4D97-AF65-F5344CB8AC3E}">
        <p14:creationId xmlns:p14="http://schemas.microsoft.com/office/powerpoint/2010/main" val="12369059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 panose="020B0604020202020204" pitchFamily="34" charset="0"/>
              <a:buChar char="•"/>
            </a:pPr>
            <a:r>
              <a:rPr lang="en-US" dirty="0"/>
              <a:t>Time: 10 minutes. </a:t>
            </a:r>
            <a:endParaRPr lang="en-US" dirty="0">
              <a:ea typeface="Calibri"/>
              <a:cs typeface="Calibri"/>
            </a:endParaRPr>
          </a:p>
          <a:p>
            <a:pPr marL="171450" indent="-171450">
              <a:spcAft>
                <a:spcPts val="1200"/>
              </a:spcAft>
              <a:buFont typeface="Arial" panose="020B0604020202020204" pitchFamily="34" charset="0"/>
              <a:buChar char="•"/>
            </a:pPr>
            <a:r>
              <a:rPr lang="en-US" dirty="0"/>
              <a:t>Read the questions on the slide, "</a:t>
            </a:r>
            <a:r>
              <a:rPr lang="en-US" i="1" dirty="0"/>
              <a:t>How is peer outreach being utilized for PrEP follow up in your setting? What are some successes, challenges and lessons learned from your experience with peer outreach for PrEP?“</a:t>
            </a:r>
            <a:endParaRPr lang="en-US" i="1" dirty="0">
              <a:cs typeface="Calibri"/>
            </a:endParaRPr>
          </a:p>
          <a:p>
            <a:pPr marL="171450" indent="-171450">
              <a:spcAft>
                <a:spcPts val="1200"/>
              </a:spcAft>
              <a:buFont typeface="Arial" panose="020B0604020202020204" pitchFamily="34" charset="0"/>
              <a:buChar char="•"/>
            </a:pPr>
            <a:r>
              <a:rPr lang="en-US" dirty="0"/>
              <a:t>Explain that participants who want to speak should raise their hands. Keep the discussion on target and moving along. Encourage everyone to participate and call on everyone who raises a hand. </a:t>
            </a:r>
          </a:p>
          <a:p>
            <a:pPr marL="171450" indent="-171450">
              <a:buFont typeface="Arial" panose="020B0604020202020204" pitchFamily="34" charset="0"/>
              <a:buChar char="•"/>
            </a:pPr>
            <a:r>
              <a:rPr lang="en-US" dirty="0"/>
              <a:t>Ask questions to encourage more responses, for example: “</a:t>
            </a:r>
            <a:r>
              <a:rPr lang="en-US" i="1" dirty="0"/>
              <a:t>What else?” “What other ideas do you have?” </a:t>
            </a:r>
          </a:p>
          <a:p>
            <a:pPr marL="171450" indent="-171450">
              <a:buFont typeface="Arial" panose="020B0604020202020204" pitchFamily="34" charset="0"/>
              <a:buChar char="•"/>
            </a:pPr>
            <a:r>
              <a:rPr lang="en-US" dirty="0"/>
              <a:t>Wrap up the discussion by repeating and summarizing main points.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125</a:t>
            </a:fld>
            <a:endParaRPr lang="en-US" dirty="0"/>
          </a:p>
        </p:txBody>
      </p:sp>
    </p:spTree>
    <p:extLst>
      <p:ext uri="{BB962C8B-B14F-4D97-AF65-F5344CB8AC3E}">
        <p14:creationId xmlns:p14="http://schemas.microsoft.com/office/powerpoint/2010/main" val="29173344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r>
              <a:rPr lang="en-US" dirty="0">
                <a:ea typeface="Calibri"/>
                <a:cs typeface="Calibri"/>
              </a:rPr>
              <a:t>Time: 20 minutes</a:t>
            </a:r>
          </a:p>
          <a:p>
            <a:pPr marL="171450" indent="-171450">
              <a:buFont typeface="Arial"/>
              <a:buChar char="•"/>
            </a:pPr>
            <a:r>
              <a:rPr lang="en-US" dirty="0">
                <a:ea typeface="Calibri"/>
                <a:cs typeface="Calibri"/>
              </a:rPr>
              <a:t>The following slides contain a series of "common questions" about PrEP with Yes or No answers. </a:t>
            </a:r>
          </a:p>
          <a:p>
            <a:pPr marL="171450" indent="-171450">
              <a:buFont typeface="Arial"/>
              <a:buChar char="•"/>
            </a:pPr>
            <a:r>
              <a:rPr lang="en-US" dirty="0">
                <a:ea typeface="Calibri"/>
                <a:cs typeface="Calibri"/>
              </a:rPr>
              <a:t>Ask participants to stand up. </a:t>
            </a:r>
          </a:p>
          <a:p>
            <a:pPr marL="171450" indent="-171450">
              <a:buFont typeface="Arial"/>
              <a:buChar char="•"/>
            </a:pPr>
            <a:r>
              <a:rPr lang="en-US" dirty="0">
                <a:ea typeface="Calibri"/>
                <a:cs typeface="Calibri"/>
              </a:rPr>
              <a:t>Read the question on the slide. </a:t>
            </a:r>
          </a:p>
          <a:p>
            <a:pPr marL="171450" indent="-171450">
              <a:buFont typeface="Arial"/>
              <a:buChar char="•"/>
            </a:pPr>
            <a:r>
              <a:rPr lang="en-US" dirty="0">
                <a:ea typeface="Calibri"/>
                <a:cs typeface="Calibri"/>
              </a:rPr>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p>
          <a:p>
            <a:pPr marL="171450" indent="-171450">
              <a:buFont typeface="Arial"/>
              <a:buChar char="•"/>
            </a:pPr>
            <a:r>
              <a:rPr lang="en-US" dirty="0">
                <a:ea typeface="Calibri"/>
                <a:cs typeface="Calibri"/>
              </a:rPr>
              <a:t>Invite a few of the participants to share their reasons for choosing "Yes" or "No" and provide more context for their answers. </a:t>
            </a:r>
          </a:p>
          <a:p>
            <a:pPr marL="171450" indent="-171450">
              <a:buFont typeface="Arial"/>
              <a:buChar char="•"/>
            </a:pPr>
            <a:r>
              <a:rPr lang="en-US" dirty="0">
                <a:ea typeface="Calibri"/>
                <a:cs typeface="Calibri"/>
              </a:rPr>
              <a:t>Read the answer on the slide. </a:t>
            </a:r>
          </a:p>
          <a:p>
            <a:pPr marL="171450" indent="-171450">
              <a:buFont typeface="Arial"/>
              <a:buChar char="•"/>
            </a:pPr>
            <a:r>
              <a:rPr lang="en-US" dirty="0">
                <a:ea typeface="Calibri"/>
                <a:cs typeface="Calibri"/>
              </a:rPr>
              <a:t>Summarize answers and allow time for discussion of any conflicting view points, different opinions, and experiences.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126</a:t>
            </a:fld>
            <a:endParaRPr lang="en-US" dirty="0"/>
          </a:p>
        </p:txBody>
      </p:sp>
    </p:spTree>
    <p:extLst>
      <p:ext uri="{BB962C8B-B14F-4D97-AF65-F5344CB8AC3E}">
        <p14:creationId xmlns:p14="http://schemas.microsoft.com/office/powerpoint/2010/main" val="32146785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 </a:t>
            </a:r>
          </a:p>
          <a:p>
            <a:pPr marL="171450" indent="-171450">
              <a:buFont typeface="Arial,Sans-Serif"/>
              <a:buChar char="•"/>
            </a:pPr>
            <a:r>
              <a:rPr lang="en-US" dirty="0"/>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endParaRPr lang="en-US" dirty="0">
              <a:ea typeface="Calibri"/>
              <a:cs typeface="Calibri"/>
            </a:endParaRPr>
          </a:p>
          <a:p>
            <a:pPr marL="171450" indent="-171450">
              <a:buFont typeface="Arial,Sans-Serif"/>
              <a:buChar char="•"/>
            </a:pPr>
            <a:r>
              <a:rPr lang="en-US" dirty="0"/>
              <a:t>Invite a few of the participants to share their reasons for choosing "Yes" or "No" and provide more context for their answers.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127</a:t>
            </a:fld>
            <a:endParaRPr lang="en-US" dirty="0"/>
          </a:p>
        </p:txBody>
      </p:sp>
    </p:spTree>
    <p:extLst>
      <p:ext uri="{BB962C8B-B14F-4D97-AF65-F5344CB8AC3E}">
        <p14:creationId xmlns:p14="http://schemas.microsoft.com/office/powerpoint/2010/main" val="19157481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128</a:t>
            </a:fld>
            <a:endParaRPr lang="en-US" dirty="0"/>
          </a:p>
        </p:txBody>
      </p:sp>
    </p:spTree>
    <p:extLst>
      <p:ext uri="{BB962C8B-B14F-4D97-AF65-F5344CB8AC3E}">
        <p14:creationId xmlns:p14="http://schemas.microsoft.com/office/powerpoint/2010/main" val="18773252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 </a:t>
            </a:r>
          </a:p>
          <a:p>
            <a:pPr marL="171450" indent="-171450">
              <a:buFont typeface="Arial,Sans-Serif"/>
              <a:buChar char="•"/>
            </a:pPr>
            <a:r>
              <a:rPr lang="en-US" dirty="0"/>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endParaRPr lang="en-US" dirty="0">
              <a:ea typeface="Calibri"/>
              <a:cs typeface="Calibri"/>
            </a:endParaRPr>
          </a:p>
          <a:p>
            <a:pPr marL="171450" indent="-171450">
              <a:buFont typeface="Arial,Sans-Serif"/>
              <a:buChar char="•"/>
            </a:pPr>
            <a:r>
              <a:rPr lang="en-US" dirty="0"/>
              <a:t>Invite a few of the participants to share their reasons for choosing "Yes" or "No" and provide more context for their answers. </a:t>
            </a:r>
          </a:p>
        </p:txBody>
      </p:sp>
      <p:sp>
        <p:nvSpPr>
          <p:cNvPr id="4" name="Slide Number Placeholder 3"/>
          <p:cNvSpPr>
            <a:spLocks noGrp="1"/>
          </p:cNvSpPr>
          <p:nvPr>
            <p:ph type="sldNum" sz="quarter" idx="5"/>
          </p:nvPr>
        </p:nvSpPr>
        <p:spPr/>
        <p:txBody>
          <a:bodyPr/>
          <a:lstStyle/>
          <a:p>
            <a:fld id="{B78A90D8-2647-4560-8208-F58DCE3DB525}" type="slidenum">
              <a:rPr lang="en-US" smtClean="0"/>
              <a:t>129</a:t>
            </a:fld>
            <a:endParaRPr lang="en-US" dirty="0"/>
          </a:p>
        </p:txBody>
      </p:sp>
    </p:spTree>
    <p:extLst>
      <p:ext uri="{BB962C8B-B14F-4D97-AF65-F5344CB8AC3E}">
        <p14:creationId xmlns:p14="http://schemas.microsoft.com/office/powerpoint/2010/main" val="33799014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130</a:t>
            </a:fld>
            <a:endParaRPr lang="en-US" dirty="0"/>
          </a:p>
        </p:txBody>
      </p:sp>
    </p:spTree>
    <p:extLst>
      <p:ext uri="{BB962C8B-B14F-4D97-AF65-F5344CB8AC3E}">
        <p14:creationId xmlns:p14="http://schemas.microsoft.com/office/powerpoint/2010/main" val="14755758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 </a:t>
            </a:r>
          </a:p>
          <a:p>
            <a:pPr marL="171450" indent="-171450">
              <a:buFont typeface="Arial,Sans-Serif"/>
              <a:buChar char="•"/>
            </a:pPr>
            <a:r>
              <a:rPr lang="en-US" dirty="0"/>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endParaRPr lang="en-US" dirty="0">
              <a:ea typeface="Calibri"/>
              <a:cs typeface="Calibri"/>
            </a:endParaRPr>
          </a:p>
          <a:p>
            <a:pPr marL="171450" indent="-171450">
              <a:buFont typeface="Arial,Sans-Serif"/>
              <a:buChar char="•"/>
            </a:pPr>
            <a:r>
              <a:rPr lang="en-US" dirty="0"/>
              <a:t>Invite a few of the participants to share their reasons for choosing "Yes" or "No" and provide more context for their answers.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131</a:t>
            </a:fld>
            <a:endParaRPr lang="en-US" dirty="0"/>
          </a:p>
        </p:txBody>
      </p:sp>
    </p:spTree>
    <p:extLst>
      <p:ext uri="{BB962C8B-B14F-4D97-AF65-F5344CB8AC3E}">
        <p14:creationId xmlns:p14="http://schemas.microsoft.com/office/powerpoint/2010/main" val="2402920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132</a:t>
            </a:fld>
            <a:endParaRPr lang="en-US" dirty="0"/>
          </a:p>
        </p:txBody>
      </p:sp>
    </p:spTree>
    <p:extLst>
      <p:ext uri="{BB962C8B-B14F-4D97-AF65-F5344CB8AC3E}">
        <p14:creationId xmlns:p14="http://schemas.microsoft.com/office/powerpoint/2010/main" val="20570948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 </a:t>
            </a:r>
          </a:p>
          <a:p>
            <a:pPr marL="171450" indent="-171450">
              <a:buFont typeface="Arial,Sans-Serif"/>
              <a:buChar char="•"/>
            </a:pPr>
            <a:r>
              <a:rPr lang="en-US" dirty="0"/>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p>
          <a:p>
            <a:pPr marL="171450" indent="-171450">
              <a:buFont typeface="Arial,Sans-Serif"/>
              <a:buChar char="•"/>
            </a:pPr>
            <a:r>
              <a:rPr lang="en-US" dirty="0"/>
              <a:t>Invite a few of the participants to share their reasons for choosing "Yes" or "No" and provide more context for their answers. </a:t>
            </a:r>
          </a:p>
        </p:txBody>
      </p:sp>
      <p:sp>
        <p:nvSpPr>
          <p:cNvPr id="4" name="Slide Number Placeholder 3"/>
          <p:cNvSpPr>
            <a:spLocks noGrp="1"/>
          </p:cNvSpPr>
          <p:nvPr>
            <p:ph type="sldNum" sz="quarter" idx="5"/>
          </p:nvPr>
        </p:nvSpPr>
        <p:spPr/>
        <p:txBody>
          <a:bodyPr/>
          <a:lstStyle/>
          <a:p>
            <a:fld id="{B78A90D8-2647-4560-8208-F58DCE3DB525}" type="slidenum">
              <a:rPr lang="en-US" smtClean="0"/>
              <a:t>133</a:t>
            </a:fld>
            <a:endParaRPr lang="en-US" dirty="0"/>
          </a:p>
        </p:txBody>
      </p:sp>
    </p:spTree>
    <p:extLst>
      <p:ext uri="{BB962C8B-B14F-4D97-AF65-F5344CB8AC3E}">
        <p14:creationId xmlns:p14="http://schemas.microsoft.com/office/powerpoint/2010/main" val="3597588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 </a:t>
            </a: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p>
          <a:p>
            <a:pPr marL="171450" indent="-171450">
              <a:buFont typeface="Arial,Sans-Serif"/>
              <a:buChar char="•"/>
            </a:pPr>
            <a:r>
              <a:rPr lang="en-US" dirty="0"/>
              <a:t>Take a few volunteer responses. </a:t>
            </a:r>
            <a:endParaRPr lang="en-US" dirty="0">
              <a:ea typeface="Calibri"/>
              <a:cs typeface="Calibri"/>
            </a:endParaRPr>
          </a:p>
          <a:p>
            <a:pPr marL="171450" indent="-171450">
              <a:buFont typeface="Arial,Sans-Serif"/>
              <a:buChar char="•"/>
            </a:pPr>
            <a:r>
              <a:rPr lang="en-US" dirty="0"/>
              <a:t>Reveal the answer on the following slide. </a:t>
            </a:r>
            <a:endParaRPr lang="en-US" dirty="0">
              <a:ea typeface="Calibri"/>
              <a:cs typeface="Calibri"/>
            </a:endParaRPr>
          </a:p>
          <a:p>
            <a:pPr marL="171450" indent="-171450">
              <a:buFont typeface="Arial,Sans-Serif"/>
              <a:buChar char="•"/>
            </a:pPr>
            <a:r>
              <a:rPr lang="en-US" dirty="0"/>
              <a:t>Allow time for follow-up discussion as needed.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18</a:t>
            </a:fld>
            <a:endParaRPr lang="en-US" dirty="0"/>
          </a:p>
        </p:txBody>
      </p:sp>
    </p:spTree>
    <p:extLst>
      <p:ext uri="{BB962C8B-B14F-4D97-AF65-F5344CB8AC3E}">
        <p14:creationId xmlns:p14="http://schemas.microsoft.com/office/powerpoint/2010/main" val="26422283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134</a:t>
            </a:fld>
            <a:endParaRPr lang="en-US" dirty="0"/>
          </a:p>
        </p:txBody>
      </p:sp>
    </p:spTree>
    <p:extLst>
      <p:ext uri="{BB962C8B-B14F-4D97-AF65-F5344CB8AC3E}">
        <p14:creationId xmlns:p14="http://schemas.microsoft.com/office/powerpoint/2010/main" val="18885176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135</a:t>
            </a:fld>
            <a:endParaRPr lang="en-US" dirty="0"/>
          </a:p>
        </p:txBody>
      </p:sp>
    </p:spTree>
    <p:extLst>
      <p:ext uri="{BB962C8B-B14F-4D97-AF65-F5344CB8AC3E}">
        <p14:creationId xmlns:p14="http://schemas.microsoft.com/office/powerpoint/2010/main" val="29093748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 </a:t>
            </a:r>
          </a:p>
          <a:p>
            <a:pPr marL="171450" indent="-171450">
              <a:buFont typeface="Arial,Sans-Serif"/>
              <a:buChar char="•"/>
            </a:pPr>
            <a:r>
              <a:rPr lang="en-US" dirty="0"/>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endParaRPr lang="en-US" dirty="0">
              <a:ea typeface="Calibri"/>
              <a:cs typeface="Calibri"/>
            </a:endParaRPr>
          </a:p>
          <a:p>
            <a:pPr marL="171450" indent="-171450">
              <a:buFont typeface="Arial,Sans-Serif"/>
              <a:buChar char="•"/>
            </a:pPr>
            <a:r>
              <a:rPr lang="en-US" dirty="0"/>
              <a:t>Invite a few of the participants to share their reasons for choosing "Yes" or "No" and provide more context for their answers. </a:t>
            </a:r>
          </a:p>
        </p:txBody>
      </p:sp>
      <p:sp>
        <p:nvSpPr>
          <p:cNvPr id="4" name="Slide Number Placeholder 3"/>
          <p:cNvSpPr>
            <a:spLocks noGrp="1"/>
          </p:cNvSpPr>
          <p:nvPr>
            <p:ph type="sldNum" sz="quarter" idx="5"/>
          </p:nvPr>
        </p:nvSpPr>
        <p:spPr/>
        <p:txBody>
          <a:bodyPr/>
          <a:lstStyle/>
          <a:p>
            <a:fld id="{B78A90D8-2647-4560-8208-F58DCE3DB525}" type="slidenum">
              <a:rPr lang="en-US" smtClean="0"/>
              <a:t>136</a:t>
            </a:fld>
            <a:endParaRPr lang="en-US" dirty="0"/>
          </a:p>
        </p:txBody>
      </p:sp>
    </p:spTree>
    <p:extLst>
      <p:ext uri="{BB962C8B-B14F-4D97-AF65-F5344CB8AC3E}">
        <p14:creationId xmlns:p14="http://schemas.microsoft.com/office/powerpoint/2010/main" val="11897036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137</a:t>
            </a:fld>
            <a:endParaRPr lang="en-US" dirty="0"/>
          </a:p>
        </p:txBody>
      </p:sp>
    </p:spTree>
    <p:extLst>
      <p:ext uri="{BB962C8B-B14F-4D97-AF65-F5344CB8AC3E}">
        <p14:creationId xmlns:p14="http://schemas.microsoft.com/office/powerpoint/2010/main" val="11185330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 </a:t>
            </a:r>
          </a:p>
          <a:p>
            <a:pPr marL="171450" indent="-171450">
              <a:buFont typeface="Arial,Sans-Serif"/>
              <a:buChar char="•"/>
            </a:pPr>
            <a:r>
              <a:rPr lang="en-US" dirty="0"/>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p>
          <a:p>
            <a:pPr marL="171450" indent="-171450">
              <a:buFont typeface="Arial,Sans-Serif"/>
              <a:buChar char="•"/>
            </a:pPr>
            <a:r>
              <a:rPr lang="en-US" dirty="0"/>
              <a:t>Invite a few of the participants to share their reasons for choosing "Yes" or "No" and provide more context for their answers. </a:t>
            </a:r>
          </a:p>
        </p:txBody>
      </p:sp>
      <p:sp>
        <p:nvSpPr>
          <p:cNvPr id="4" name="Slide Number Placeholder 3"/>
          <p:cNvSpPr>
            <a:spLocks noGrp="1"/>
          </p:cNvSpPr>
          <p:nvPr>
            <p:ph type="sldNum" sz="quarter" idx="5"/>
          </p:nvPr>
        </p:nvSpPr>
        <p:spPr/>
        <p:txBody>
          <a:bodyPr/>
          <a:lstStyle/>
          <a:p>
            <a:fld id="{B78A90D8-2647-4560-8208-F58DCE3DB525}" type="slidenum">
              <a:rPr lang="en-US" smtClean="0"/>
              <a:t>138</a:t>
            </a:fld>
            <a:endParaRPr lang="en-US" dirty="0"/>
          </a:p>
        </p:txBody>
      </p:sp>
    </p:spTree>
    <p:extLst>
      <p:ext uri="{BB962C8B-B14F-4D97-AF65-F5344CB8AC3E}">
        <p14:creationId xmlns:p14="http://schemas.microsoft.com/office/powerpoint/2010/main" val="42674121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139</a:t>
            </a:fld>
            <a:endParaRPr lang="en-US" dirty="0"/>
          </a:p>
        </p:txBody>
      </p:sp>
    </p:spTree>
    <p:extLst>
      <p:ext uri="{BB962C8B-B14F-4D97-AF65-F5344CB8AC3E}">
        <p14:creationId xmlns:p14="http://schemas.microsoft.com/office/powerpoint/2010/main" val="6731268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 </a:t>
            </a:r>
          </a:p>
          <a:p>
            <a:pPr marL="171450" indent="-171450">
              <a:buFont typeface="Arial,Sans-Serif"/>
              <a:buChar char="•"/>
            </a:pPr>
            <a:r>
              <a:rPr lang="en-US" dirty="0"/>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p>
          <a:p>
            <a:pPr marL="171450" indent="-171450">
              <a:buFont typeface="Arial,Sans-Serif"/>
              <a:buChar char="•"/>
            </a:pPr>
            <a:r>
              <a:rPr lang="en-US" dirty="0"/>
              <a:t>Invite a few of the participants to share their reasons for choosing "Yes" or "No" and provide more context for their answers. </a:t>
            </a:r>
          </a:p>
        </p:txBody>
      </p:sp>
      <p:sp>
        <p:nvSpPr>
          <p:cNvPr id="4" name="Slide Number Placeholder 3"/>
          <p:cNvSpPr>
            <a:spLocks noGrp="1"/>
          </p:cNvSpPr>
          <p:nvPr>
            <p:ph type="sldNum" sz="quarter" idx="5"/>
          </p:nvPr>
        </p:nvSpPr>
        <p:spPr/>
        <p:txBody>
          <a:bodyPr/>
          <a:lstStyle/>
          <a:p>
            <a:fld id="{B78A90D8-2647-4560-8208-F58DCE3DB525}" type="slidenum">
              <a:rPr lang="en-US" smtClean="0"/>
              <a:t>140</a:t>
            </a:fld>
            <a:endParaRPr lang="en-US" dirty="0"/>
          </a:p>
        </p:txBody>
      </p:sp>
    </p:spTree>
    <p:extLst>
      <p:ext uri="{BB962C8B-B14F-4D97-AF65-F5344CB8AC3E}">
        <p14:creationId xmlns:p14="http://schemas.microsoft.com/office/powerpoint/2010/main" val="18699054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141</a:t>
            </a:fld>
            <a:endParaRPr lang="en-US" dirty="0"/>
          </a:p>
        </p:txBody>
      </p:sp>
    </p:spTree>
    <p:extLst>
      <p:ext uri="{BB962C8B-B14F-4D97-AF65-F5344CB8AC3E}">
        <p14:creationId xmlns:p14="http://schemas.microsoft.com/office/powerpoint/2010/main" val="33405803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 </a:t>
            </a:r>
          </a:p>
          <a:p>
            <a:pPr marL="171450" indent="-171450">
              <a:buFont typeface="Arial,Sans-Serif"/>
              <a:buChar char="•"/>
            </a:pPr>
            <a:r>
              <a:rPr lang="en-US" dirty="0"/>
              <a:t>Ask participants to move around the room. If their answer is "No", they will move to stand on the right side of the room. If their answer is "Yes", they will move to stand on the left side of the room. If their answer is "Maybe" or "Sometimes" or "Unsure", they will stand in the middle of the room. </a:t>
            </a:r>
          </a:p>
          <a:p>
            <a:pPr marL="171450" indent="-171450">
              <a:buFont typeface="Arial,Sans-Serif"/>
              <a:buChar char="•"/>
            </a:pPr>
            <a:r>
              <a:rPr lang="en-US" dirty="0"/>
              <a:t>Invite a few of the participants to share their reasons for choosing "Yes" or "No" and provide more context for their answers</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142</a:t>
            </a:fld>
            <a:endParaRPr lang="en-US" dirty="0"/>
          </a:p>
        </p:txBody>
      </p:sp>
    </p:spTree>
    <p:extLst>
      <p:ext uri="{BB962C8B-B14F-4D97-AF65-F5344CB8AC3E}">
        <p14:creationId xmlns:p14="http://schemas.microsoft.com/office/powerpoint/2010/main" val="15943025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Facilitator guidance:</a:t>
            </a:r>
          </a:p>
          <a:p>
            <a:pPr marL="171450" indent="-171450">
              <a:buFont typeface="Arial,Sans-Serif"/>
              <a:buChar char="•"/>
            </a:pPr>
            <a:r>
              <a:rPr lang="en-US" dirty="0"/>
              <a:t>Reveal the answer on the slide. </a:t>
            </a:r>
            <a:endParaRPr lang="en-US" dirty="0">
              <a:ea typeface="Calibri"/>
              <a:cs typeface="Calibri"/>
            </a:endParaRP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143</a:t>
            </a:fld>
            <a:endParaRPr lang="en-US" dirty="0"/>
          </a:p>
        </p:txBody>
      </p:sp>
    </p:spTree>
    <p:extLst>
      <p:ext uri="{BB962C8B-B14F-4D97-AF65-F5344CB8AC3E}">
        <p14:creationId xmlns:p14="http://schemas.microsoft.com/office/powerpoint/2010/main" val="24459895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rot="10800000">
            <a:off x="0" y="1"/>
            <a:ext cx="12192000"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9266212"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5210104"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5210105"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dirty="0"/>
              <a:t>CLICK TO EDIT</a:t>
            </a:r>
          </a:p>
        </p:txBody>
      </p:sp>
    </p:spTree>
    <p:extLst>
      <p:ext uri="{BB962C8B-B14F-4D97-AF65-F5344CB8AC3E}">
        <p14:creationId xmlns:p14="http://schemas.microsoft.com/office/powerpoint/2010/main" val="968195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a:off x="0" y="1"/>
            <a:ext cx="12192000" cy="6857999"/>
          </a:xfrm>
          <a:prstGeom prst="rect">
            <a:avLst/>
          </a:prstGeom>
          <a:gradFill flip="none" rotWithShape="1">
            <a:gsLst>
              <a:gs pos="0">
                <a:srgbClr val="022169">
                  <a:shade val="30000"/>
                  <a:satMod val="115000"/>
                </a:srgbClr>
              </a:gs>
              <a:gs pos="48000">
                <a:srgbClr val="022169">
                  <a:shade val="67500"/>
                  <a:satMod val="115000"/>
                </a:srgbClr>
              </a:gs>
              <a:gs pos="97000">
                <a:srgbClr val="022169">
                  <a:shade val="100000"/>
                  <a:satMod val="115000"/>
                </a:srgbClr>
              </a:gs>
            </a:gsLst>
            <a:lin ang="7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361507"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818857"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818858"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dirty="0"/>
              <a:t>CLICK TO EDIT</a:t>
            </a:r>
          </a:p>
        </p:txBody>
      </p:sp>
      <p:sp>
        <p:nvSpPr>
          <p:cNvPr id="5" name="Picture Placeholder 4">
            <a:extLst>
              <a:ext uri="{FF2B5EF4-FFF2-40B4-BE49-F238E27FC236}">
                <a16:creationId xmlns:a16="http://schemas.microsoft.com/office/drawing/2014/main" id="{F5496835-195E-E9F4-3CBE-7C62F6DAC962}"/>
              </a:ext>
            </a:extLst>
          </p:cNvPr>
          <p:cNvSpPr>
            <a:spLocks noGrp="1"/>
          </p:cNvSpPr>
          <p:nvPr>
            <p:ph type="pic" sz="quarter" idx="10"/>
          </p:nvPr>
        </p:nvSpPr>
        <p:spPr>
          <a:xfrm>
            <a:off x="7495953" y="0"/>
            <a:ext cx="4696047" cy="6858000"/>
          </a:xfrm>
        </p:spPr>
        <p:txBody>
          <a:bodyPr anchor="ctr"/>
          <a:lstStyle>
            <a:lvl1pPr algn="ctr">
              <a:defRPr spc="300">
                <a:solidFill>
                  <a:schemeClr val="bg1"/>
                </a:solidFill>
              </a:defRPr>
            </a:lvl1pPr>
          </a:lstStyle>
          <a:p>
            <a:r>
              <a:rPr lang="en-US"/>
              <a:t>Click icon to add picture</a:t>
            </a:r>
          </a:p>
        </p:txBody>
      </p:sp>
    </p:spTree>
    <p:extLst>
      <p:ext uri="{BB962C8B-B14F-4D97-AF65-F5344CB8AC3E}">
        <p14:creationId xmlns:p14="http://schemas.microsoft.com/office/powerpoint/2010/main" val="202853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39DF82-A038-4DAB-A858-F7EBC5209F7E}"/>
              </a:ext>
            </a:extLst>
          </p:cNvPr>
          <p:cNvSpPr/>
          <p:nvPr userDrawn="1"/>
        </p:nvSpPr>
        <p:spPr>
          <a:xfrm>
            <a:off x="0" y="5936"/>
            <a:ext cx="12192000" cy="6877559"/>
          </a:xfrm>
          <a:prstGeom prst="rect">
            <a:avLst/>
          </a:prstGeom>
          <a:gradFill flip="none" rotWithShape="1">
            <a:gsLst>
              <a:gs pos="0">
                <a:srgbClr val="022169">
                  <a:shade val="30000"/>
                  <a:satMod val="115000"/>
                </a:srgbClr>
              </a:gs>
              <a:gs pos="63000">
                <a:srgbClr val="022169">
                  <a:shade val="67500"/>
                  <a:satMod val="115000"/>
                </a:srgbClr>
              </a:gs>
              <a:gs pos="100000">
                <a:srgbClr val="022169">
                  <a:shade val="100000"/>
                  <a:satMod val="115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44262" y="3896069"/>
            <a:ext cx="7321061" cy="900863"/>
          </a:xfrm>
        </p:spPr>
        <p:txBody>
          <a:bodyPr anchor="t">
            <a:normAutofit/>
          </a:bodyPr>
          <a:lstStyle>
            <a:lvl1pPr algn="ctr">
              <a:defRPr sz="4000" b="1">
                <a:solidFill>
                  <a:srgbClr val="FFFFFF"/>
                </a:solidFill>
              </a:defRPr>
            </a:lvl1pPr>
          </a:lstStyle>
          <a:p>
            <a:r>
              <a:rPr lang="en-US" dirty="0"/>
              <a:t>CLICK TO EDIT</a:t>
            </a:r>
          </a:p>
        </p:txBody>
      </p:sp>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4918475" y="1074861"/>
            <a:ext cx="2355050" cy="2354138"/>
          </a:xfrm>
          <a:prstGeom prst="ellipse">
            <a:avLst/>
          </a:prstGeom>
        </p:spPr>
        <p:txBody>
          <a:bodyPr anchor="ctr"/>
          <a:lstStyle>
            <a:lvl1pPr marL="0" indent="0" algn="ctr">
              <a:buNone/>
              <a:defRPr spc="300">
                <a:solidFill>
                  <a:schemeClr val="bg1"/>
                </a:solidFill>
              </a:defRPr>
            </a:lvl1pPr>
          </a:lstStyle>
          <a:p>
            <a:r>
              <a:rPr lang="en-US"/>
              <a:t>Click icon to add picture</a:t>
            </a:r>
            <a:endParaRPr lang="en-US" dirty="0"/>
          </a:p>
        </p:txBody>
      </p:sp>
      <p:pic>
        <p:nvPicPr>
          <p:cNvPr id="5" name="Picture 4" descr="Logo&#10;&#10;Description automatically generated">
            <a:extLst>
              <a:ext uri="{FF2B5EF4-FFF2-40B4-BE49-F238E27FC236}">
                <a16:creationId xmlns:a16="http://schemas.microsoft.com/office/drawing/2014/main" id="{AD471FBA-CCB5-626B-C5E3-B8CEA20F4D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7039" y="5805458"/>
            <a:ext cx="1227654" cy="718186"/>
          </a:xfrm>
          <a:prstGeom prst="rect">
            <a:avLst/>
          </a:prstGeom>
        </p:spPr>
      </p:pic>
    </p:spTree>
    <p:extLst>
      <p:ext uri="{BB962C8B-B14F-4D97-AF65-F5344CB8AC3E}">
        <p14:creationId xmlns:p14="http://schemas.microsoft.com/office/powerpoint/2010/main" val="1050693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idx="1"/>
          </p:nvPr>
        </p:nvSpPr>
        <p:spPr>
          <a:xfrm>
            <a:off x="2" y="0"/>
            <a:ext cx="6896098" cy="6858000"/>
          </a:xfrm>
        </p:spPr>
        <p:txBody>
          <a:bodyPr anchor="ctr">
            <a:normAutofit/>
          </a:bodyPr>
          <a:lstStyle>
            <a:lvl1pPr marL="0" indent="0" algn="ctr">
              <a:buNone/>
              <a:defRPr sz="2800" spc="3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Title 1"/>
          <p:cNvSpPr>
            <a:spLocks noGrp="1"/>
          </p:cNvSpPr>
          <p:nvPr>
            <p:ph type="title"/>
          </p:nvPr>
        </p:nvSpPr>
        <p:spPr>
          <a:xfrm>
            <a:off x="7381496" y="508000"/>
            <a:ext cx="4366006" cy="850899"/>
          </a:xfrm>
        </p:spPr>
        <p:txBody>
          <a:bodyPr anchor="t">
            <a:noAutofit/>
          </a:bodyPr>
          <a:lstStyle>
            <a:lvl1pPr algn="l">
              <a:defRPr sz="2800" b="1">
                <a:solidFill>
                  <a:srgbClr val="FFFFFF"/>
                </a:solidFill>
              </a:defRPr>
            </a:lvl1pPr>
          </a:lstStyle>
          <a:p>
            <a:r>
              <a:rPr lang="en-US"/>
              <a:t>Click to edit Master title style</a:t>
            </a:r>
            <a:endParaRPr lang="en-US" dirty="0"/>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381495" y="1600200"/>
            <a:ext cx="4366006" cy="4483100"/>
          </a:xfrm>
        </p:spPr>
        <p:txBody>
          <a:bodyPr/>
          <a:lstStyle>
            <a:lvl1pPr marL="0" indent="0">
              <a:lnSpc>
                <a:spcPct val="100000"/>
              </a:lnSpc>
              <a:spcBef>
                <a:spcPts val="0"/>
              </a:spcBef>
              <a:spcAft>
                <a:spcPts val="600"/>
              </a:spcAft>
              <a:buFont typeface="Arial" panose="020B0604020202020204" pitchFamily="34" charset="0"/>
              <a:buNone/>
              <a:defRPr sz="1800" b="1">
                <a:solidFill>
                  <a:schemeClr val="bg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bg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bg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bg1"/>
                </a:solidFill>
              </a:defRPr>
            </a:lvl4pPr>
            <a:lvl5pPr marL="2057400" indent="-228600">
              <a:lnSpc>
                <a:spcPct val="100000"/>
              </a:lnSpc>
              <a:spcBef>
                <a:spcPts val="0"/>
              </a:spcBef>
              <a:spcAft>
                <a:spcPts val="60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685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61666C-989C-531F-168B-432D99E96F9A}"/>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hasCustomPrompt="1"/>
          </p:nvPr>
        </p:nvSpPr>
        <p:spPr>
          <a:xfrm>
            <a:off x="7619999" y="1610685"/>
            <a:ext cx="3959605" cy="4551088"/>
          </a:xfrm>
        </p:spPr>
        <p:txBody>
          <a:bodyPr/>
          <a:lstStyle>
            <a:lvl1pPr marL="0" indent="0" algn="ctr">
              <a:buNone/>
              <a:defRPr sz="1800" b="1">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a:t>
            </a:r>
          </a:p>
          <a:p>
            <a:pPr lvl="0"/>
            <a:endParaRPr lang="en-US" dirty="0"/>
          </a:p>
        </p:txBody>
      </p:sp>
      <p:sp>
        <p:nvSpPr>
          <p:cNvPr id="14" name="Title 1"/>
          <p:cNvSpPr>
            <a:spLocks noGrp="1"/>
          </p:cNvSpPr>
          <p:nvPr>
            <p:ph type="title"/>
          </p:nvPr>
        </p:nvSpPr>
        <p:spPr>
          <a:xfrm>
            <a:off x="612396" y="520700"/>
            <a:ext cx="6140742" cy="838199"/>
          </a:xfrm>
        </p:spPr>
        <p:txBody>
          <a:bodyPr anchor="t">
            <a:normAutofit/>
          </a:bodyPr>
          <a:lstStyle>
            <a:lvl1pPr algn="l">
              <a:defRPr sz="2800" b="1">
                <a:solidFill>
                  <a:srgbClr val="022169"/>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B81281-E39B-231E-47D2-649DE2D92094}"/>
              </a:ext>
            </a:extLst>
          </p:cNvPr>
          <p:cNvSpPr>
            <a:spLocks noGrp="1"/>
          </p:cNvSpPr>
          <p:nvPr>
            <p:ph type="body" sz="quarter" idx="10"/>
          </p:nvPr>
        </p:nvSpPr>
        <p:spPr>
          <a:xfrm>
            <a:off x="612775" y="1511300"/>
            <a:ext cx="6140450" cy="4738688"/>
          </a:xfrm>
        </p:spPr>
        <p:txBody>
          <a:bodyPr/>
          <a:lstStyle>
            <a:lvl1pPr marL="0" indent="0">
              <a:lnSpc>
                <a:spcPct val="100000"/>
              </a:lnSpc>
              <a:spcBef>
                <a:spcPts val="0"/>
              </a:spcBef>
              <a:spcAft>
                <a:spcPts val="600"/>
              </a:spcAft>
              <a:buFont typeface="Arial" panose="020B0604020202020204" pitchFamily="34" charset="0"/>
              <a:buNone/>
              <a:defRPr sz="1800" b="1">
                <a:solidFill>
                  <a:schemeClr val="tx1">
                    <a:lumMod val="85000"/>
                    <a:lumOff val="15000"/>
                  </a:schemeClr>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tx1">
                    <a:lumMod val="85000"/>
                    <a:lumOff val="15000"/>
                  </a:schemeClr>
                </a:solidFill>
              </a:defRPr>
            </a:lvl2pPr>
            <a:lvl3pPr marL="1200150" indent="-285750">
              <a:lnSpc>
                <a:spcPct val="100000"/>
              </a:lnSpc>
              <a:spcBef>
                <a:spcPts val="0"/>
              </a:spcBef>
              <a:spcAft>
                <a:spcPts val="600"/>
              </a:spcAft>
              <a:buFont typeface="Arial" panose="020B0604020202020204" pitchFamily="34" charset="0"/>
              <a:buChar char="•"/>
              <a:defRPr sz="1800">
                <a:solidFill>
                  <a:schemeClr val="tx1">
                    <a:lumMod val="85000"/>
                    <a:lumOff val="15000"/>
                  </a:schemeClr>
                </a:solidFill>
              </a:defRPr>
            </a:lvl3pPr>
            <a:lvl4pPr marL="16573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4pPr>
            <a:lvl5pPr marL="21145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Logo&#10;&#10;Description automatically generated">
            <a:extLst>
              <a:ext uri="{FF2B5EF4-FFF2-40B4-BE49-F238E27FC236}">
                <a16:creationId xmlns:a16="http://schemas.microsoft.com/office/drawing/2014/main" id="{A2194A59-E618-8736-8D06-EFD9393563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Tree>
    <p:extLst>
      <p:ext uri="{BB962C8B-B14F-4D97-AF65-F5344CB8AC3E}">
        <p14:creationId xmlns:p14="http://schemas.microsoft.com/office/powerpoint/2010/main" val="3951911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9145008"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3044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6629761"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4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B602BE2B-D6FC-BD84-6EF1-7064346973A9}"/>
              </a:ext>
            </a:extLst>
          </p:cNvPr>
          <p:cNvPicPr>
            <a:picLocks noChangeAspect="1"/>
          </p:cNvPicPr>
          <p:nvPr userDrawn="1"/>
        </p:nvPicPr>
        <p:blipFill>
          <a:blip r:embed="rId2"/>
          <a:stretch>
            <a:fillRect/>
          </a:stretch>
        </p:blipFill>
        <p:spPr>
          <a:xfrm>
            <a:off x="11190155" y="6244840"/>
            <a:ext cx="832363" cy="477460"/>
          </a:xfrm>
          <a:prstGeom prst="rect">
            <a:avLst/>
          </a:prstGeom>
        </p:spPr>
      </p:pic>
    </p:spTree>
    <p:extLst>
      <p:ext uri="{BB962C8B-B14F-4D97-AF65-F5344CB8AC3E}">
        <p14:creationId xmlns:p14="http://schemas.microsoft.com/office/powerpoint/2010/main" val="2384326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298015"/>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7" r:id="rId4"/>
    <p:sldLayoutId id="2147483679" r:id="rId5"/>
    <p:sldLayoutId id="2147483681" r:id="rId6"/>
    <p:sldLayoutId id="2147483685" r:id="rId7"/>
    <p:sldLayoutId id="2147483682" r:id="rId8"/>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10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10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hyperlink" Target="https://www.purposestudies.com/" TargetMode="Externa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vac.org/resource/infographic/the-future-of-arv-based-prevention-and-more/" TargetMode="Externa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hyperlink" Target="https://www.who.int/publications/i/item/9789240054097" TargetMode="External"/><Relationship Id="rId7" Type="http://schemas.openxmlformats.org/officeDocument/2006/relationships/hyperlink" Target="https://www.who.int/tools/prep-implementation-tool" TargetMode="External"/><Relationship Id="rId2" Type="http://schemas.openxmlformats.org/officeDocument/2006/relationships/hyperlink" Target="https://www.who.int/publications/i/item/9789240053694" TargetMode="External"/><Relationship Id="rId1" Type="http://schemas.openxmlformats.org/officeDocument/2006/relationships/slideLayout" Target="../slideLayouts/slideLayout6.xml"/><Relationship Id="rId6" Type="http://schemas.openxmlformats.org/officeDocument/2006/relationships/hyperlink" Target="../Finalizing/hivoralprep.org" TargetMode="External"/><Relationship Id="rId5" Type="http://schemas.openxmlformats.org/officeDocument/2006/relationships/hyperlink" Target="https://www.who.int/publications/i/item/what-s-the-2-1-1-event-driven-oral-pre-exposure-prophylaxis-to-prevent-hiv-for-men-who-have-sex-with-men" TargetMode="External"/><Relationship Id="rId4" Type="http://schemas.openxmlformats.org/officeDocument/2006/relationships/hyperlink" Target="https://www.who.int/publications/i/item/9789240031593"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http://www.prepwatch.org/global-prep-learning-network&#8203;" TargetMode="External"/><Relationship Id="rId2" Type="http://schemas.openxmlformats.org/officeDocument/2006/relationships/hyperlink" Target="http://www.prepwatch.org&#8203;" TargetMode="External"/><Relationship Id="rId1" Type="http://schemas.openxmlformats.org/officeDocument/2006/relationships/slideLayout" Target="../slideLayouts/slideLayout6.xml"/><Relationship Id="rId5" Type="http://schemas.openxmlformats.org/officeDocument/2006/relationships/hyperlink" Target="http://www.cdc.gov/hiv/risk/prep" TargetMode="External"/><Relationship Id="rId4" Type="http://schemas.openxmlformats.org/officeDocument/2006/relationships/hyperlink" Target="http://www.avac.org&#8203;"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8.xml"/><Relationship Id="rId1" Type="http://schemas.openxmlformats.org/officeDocument/2006/relationships/video" Target="https://www.youtube.com/embed/RXgnmQkISKM?feature=oemb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27.svg"/></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7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8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8.emf"/><Relationship Id="rId4" Type="http://schemas.openxmlformats.org/officeDocument/2006/relationships/image" Target="../media/image7.emf"/></Relationships>
</file>

<file path=ppt/slides/_rels/slide82.xml.rels><?xml version="1.0" encoding="UTF-8" standalone="yes"?>
<Relationships xmlns="http://schemas.openxmlformats.org/package/2006/relationships"><Relationship Id="rId3" Type="http://schemas.openxmlformats.org/officeDocument/2006/relationships/hyperlink" Target="../Finalizing/data.prepwatch.org" TargetMode="External"/><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9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9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233540C-F5D4-6087-347F-159915FB73E9}"/>
              </a:ext>
            </a:extLst>
          </p:cNvPr>
          <p:cNvSpPr>
            <a:spLocks noGrp="1"/>
          </p:cNvSpPr>
          <p:nvPr>
            <p:ph type="subTitle" idx="1"/>
          </p:nvPr>
        </p:nvSpPr>
        <p:spPr/>
        <p:txBody>
          <a:bodyPr anchor="ctr">
            <a:normAutofit/>
          </a:bodyPr>
          <a:lstStyle/>
          <a:p>
            <a:r>
              <a:rPr lang="en-US" sz="2800" b="0" dirty="0"/>
              <a:t>Module 1: PrEP Basics</a:t>
            </a:r>
          </a:p>
        </p:txBody>
      </p:sp>
      <p:sp>
        <p:nvSpPr>
          <p:cNvPr id="3" name="Title 2">
            <a:extLst>
              <a:ext uri="{FF2B5EF4-FFF2-40B4-BE49-F238E27FC236}">
                <a16:creationId xmlns:a16="http://schemas.microsoft.com/office/drawing/2014/main" id="{29CD4A8B-9F7A-8C0F-E13C-EBDCF2AD2B96}"/>
              </a:ext>
            </a:extLst>
          </p:cNvPr>
          <p:cNvSpPr>
            <a:spLocks noGrp="1"/>
          </p:cNvSpPr>
          <p:nvPr>
            <p:ph type="title"/>
          </p:nvPr>
        </p:nvSpPr>
        <p:spPr/>
        <p:txBody>
          <a:bodyPr/>
          <a:lstStyle/>
          <a:p>
            <a:r>
              <a:rPr lang="en-US" sz="3600" dirty="0"/>
              <a:t>Pre-Exposure Prophylaxis (</a:t>
            </a:r>
            <a:r>
              <a:rPr lang="en-US" sz="3600" dirty="0" err="1"/>
              <a:t>PrEP</a:t>
            </a:r>
            <a:r>
              <a:rPr lang="en-US" sz="3600" dirty="0"/>
              <a:t>) Training for Providers in Clinical Settings</a:t>
            </a:r>
          </a:p>
        </p:txBody>
      </p:sp>
      <p:sp>
        <p:nvSpPr>
          <p:cNvPr id="7" name="Subtitle 1">
            <a:extLst>
              <a:ext uri="{FF2B5EF4-FFF2-40B4-BE49-F238E27FC236}">
                <a16:creationId xmlns:a16="http://schemas.microsoft.com/office/drawing/2014/main" id="{3A5CB800-AD0D-C2EE-A885-245EEBCDFFF3}"/>
              </a:ext>
            </a:extLst>
          </p:cNvPr>
          <p:cNvSpPr txBox="1">
            <a:spLocks/>
          </p:cNvSpPr>
          <p:nvPr/>
        </p:nvSpPr>
        <p:spPr>
          <a:xfrm>
            <a:off x="441183" y="5895810"/>
            <a:ext cx="2754690" cy="962190"/>
          </a:xfrm>
          <a:prstGeom prst="rect">
            <a:avLst/>
          </a:prstGeom>
        </p:spPr>
        <p:txBody>
          <a:bodyPr vert="horz" lIns="91440" tIns="45720" rIns="91440" bIns="45720" rtlCol="0" anchor="ctr">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bg1">
                    <a:lumMod val="95000"/>
                  </a:schemeClr>
                </a:solidFill>
                <a:latin typeface="+mn-lt"/>
                <a:ea typeface="+mn-ea"/>
                <a:cs typeface="Arial"/>
              </a:defRPr>
            </a:lvl1pPr>
            <a:lvl2pPr marL="457200" indent="0" algn="ctr" defTabSz="457200" rtl="0" eaLnBrk="1" latinLnBrk="0" hangingPunct="1">
              <a:lnSpc>
                <a:spcPct val="100000"/>
              </a:lnSpc>
              <a:spcBef>
                <a:spcPts val="0"/>
              </a:spcBef>
              <a:spcAft>
                <a:spcPts val="600"/>
              </a:spcAft>
              <a:buFont typeface="Arial" panose="020B0604020202020204" pitchFamily="34" charset="0"/>
              <a:buNone/>
              <a:defRPr sz="1800" b="1"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0"/>
              </a:spcBef>
              <a:spcAft>
                <a:spcPts val="60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0"/>
              </a:spcBef>
              <a:spcAft>
                <a:spcPts val="600"/>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0"/>
              </a:spcBef>
              <a:spcAft>
                <a:spcPts val="60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b="0" i="1" u="none" strike="noStrike" dirty="0">
                <a:solidFill>
                  <a:srgbClr val="FFFFFF"/>
                </a:solidFill>
                <a:effectLst/>
                <a:latin typeface="Calibri" panose="020F0502020204030204" pitchFamily="34" charset="0"/>
              </a:rPr>
              <a:t>Last update: September 2023</a:t>
            </a:r>
            <a:r>
              <a:rPr lang="en-US" sz="1600" b="0" i="1" dirty="0">
                <a:solidFill>
                  <a:srgbClr val="FFFFFF"/>
                </a:solidFill>
                <a:effectLst/>
                <a:latin typeface="Calibri" panose="020F0502020204030204" pitchFamily="34" charset="0"/>
              </a:rPr>
              <a:t>​</a:t>
            </a:r>
            <a:endParaRPr lang="en-US" sz="2400" b="0" i="1" dirty="0"/>
          </a:p>
        </p:txBody>
      </p:sp>
    </p:spTree>
    <p:extLst>
      <p:ext uri="{BB962C8B-B14F-4D97-AF65-F5344CB8AC3E}">
        <p14:creationId xmlns:p14="http://schemas.microsoft.com/office/powerpoint/2010/main" val="547815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17CC-356D-06BD-CC8B-1FA4C6D9BDE6}"/>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76B21944-A024-72CE-DECF-88A7D23B31D6}"/>
              </a:ext>
            </a:extLst>
          </p:cNvPr>
          <p:cNvSpPr>
            <a:spLocks noGrp="1"/>
          </p:cNvSpPr>
          <p:nvPr>
            <p:ph sz="quarter" idx="11"/>
          </p:nvPr>
        </p:nvSpPr>
        <p:spPr/>
        <p:txBody>
          <a:bodyPr>
            <a:normAutofit/>
          </a:bodyPr>
          <a:lstStyle/>
          <a:p>
            <a:pPr>
              <a:spcBef>
                <a:spcPts val="600"/>
              </a:spcBef>
            </a:pPr>
            <a:r>
              <a:rPr lang="en-US" sz="2000" b="0" dirty="0"/>
              <a:t>In this module we will introduce the basics of </a:t>
            </a:r>
            <a:r>
              <a:rPr lang="en-US" sz="2000" b="0" dirty="0" err="1"/>
              <a:t>PrEP</a:t>
            </a:r>
            <a:r>
              <a:rPr lang="en-US" sz="2000" b="0" dirty="0"/>
              <a:t> including: ​</a:t>
            </a:r>
          </a:p>
          <a:p>
            <a:pPr marL="342900" indent="-342900">
              <a:spcBef>
                <a:spcPts val="600"/>
              </a:spcBef>
              <a:buFont typeface="Arial" panose="020B0604020202020204" pitchFamily="34" charset="0"/>
              <a:buChar char="•"/>
            </a:pPr>
            <a:r>
              <a:rPr lang="en-US" sz="2000" dirty="0"/>
              <a:t>Overview: </a:t>
            </a:r>
            <a:r>
              <a:rPr lang="en-US" sz="2000" b="0" dirty="0"/>
              <a:t>What is </a:t>
            </a:r>
            <a:r>
              <a:rPr lang="en-US" sz="2000" b="0" dirty="0" err="1"/>
              <a:t>PrEP</a:t>
            </a:r>
            <a:r>
              <a:rPr lang="en-US" sz="2000" b="0" dirty="0"/>
              <a:t>, why is it needed, and what is recommended.​</a:t>
            </a:r>
          </a:p>
          <a:p>
            <a:pPr marL="342900" indent="-342900">
              <a:spcBef>
                <a:spcPts val="600"/>
              </a:spcBef>
              <a:buFont typeface="Arial" panose="020B0604020202020204" pitchFamily="34" charset="0"/>
              <a:buChar char="•"/>
            </a:pPr>
            <a:r>
              <a:rPr lang="en-US" sz="2000" dirty="0"/>
              <a:t>Eligibility: </a:t>
            </a:r>
            <a:r>
              <a:rPr lang="en-US" sz="2000" b="0" dirty="0"/>
              <a:t>Who can take </a:t>
            </a:r>
            <a:r>
              <a:rPr lang="en-US" sz="2000" b="0" dirty="0" err="1"/>
              <a:t>PrEP</a:t>
            </a:r>
            <a:r>
              <a:rPr lang="en-US" sz="2000" b="0" dirty="0"/>
              <a:t> and how you can identify people eligible for </a:t>
            </a:r>
            <a:r>
              <a:rPr lang="en-US" sz="2000" b="0" dirty="0" err="1"/>
              <a:t>PrEP.</a:t>
            </a:r>
            <a:r>
              <a:rPr lang="en-US" sz="2000" b="0" dirty="0"/>
              <a:t>​</a:t>
            </a:r>
          </a:p>
          <a:p>
            <a:pPr marL="342900" indent="-342900">
              <a:spcBef>
                <a:spcPts val="600"/>
              </a:spcBef>
              <a:buFont typeface="Arial" panose="020B0604020202020204" pitchFamily="34" charset="0"/>
              <a:buChar char="•"/>
            </a:pPr>
            <a:r>
              <a:rPr lang="en-US" sz="2000" dirty="0"/>
              <a:t>Options: </a:t>
            </a:r>
            <a:r>
              <a:rPr lang="en-US" sz="2000" b="0" dirty="0"/>
              <a:t>What products are available, comparing eligibility, administration route, frequency, efficacy, side effects, and follow up.​</a:t>
            </a:r>
          </a:p>
          <a:p>
            <a:pPr marL="342900" indent="-342900">
              <a:spcBef>
                <a:spcPts val="600"/>
              </a:spcBef>
              <a:buFont typeface="Arial" panose="020B0604020202020204" pitchFamily="34" charset="0"/>
              <a:buChar char="•"/>
            </a:pPr>
            <a:r>
              <a:rPr lang="en-US" sz="2000" dirty="0"/>
              <a:t>Service Delivery: </a:t>
            </a:r>
            <a:r>
              <a:rPr lang="en-US" sz="2000" b="0" dirty="0"/>
              <a:t>How </a:t>
            </a:r>
            <a:r>
              <a:rPr lang="en-US" sz="2000" b="0" dirty="0" err="1"/>
              <a:t>PrEP</a:t>
            </a:r>
            <a:r>
              <a:rPr lang="en-US" sz="2000" b="0" dirty="0"/>
              <a:t> can be integrated within combination HIV prevention, differentiated service delivery, and person-centered care. ​</a:t>
            </a:r>
          </a:p>
          <a:p>
            <a:pPr marL="342900" indent="-342900">
              <a:spcBef>
                <a:spcPts val="600"/>
              </a:spcBef>
              <a:buFont typeface="Arial" panose="020B0604020202020204" pitchFamily="34" charset="0"/>
              <a:buChar char="•"/>
            </a:pPr>
            <a:r>
              <a:rPr lang="en-US" sz="2000" dirty="0"/>
              <a:t>Common Questions: </a:t>
            </a:r>
            <a:r>
              <a:rPr lang="en-US" sz="2000" b="0" dirty="0"/>
              <a:t>How </a:t>
            </a:r>
            <a:r>
              <a:rPr lang="en-US" sz="2000" b="0"/>
              <a:t>to address</a:t>
            </a:r>
            <a:r>
              <a:rPr lang="en-US" sz="2000" b="0" dirty="0"/>
              <a:t> commonly asked questions about </a:t>
            </a:r>
            <a:r>
              <a:rPr lang="en-US" sz="2000" b="0" dirty="0" err="1"/>
              <a:t>PrEP.</a:t>
            </a:r>
            <a:r>
              <a:rPr lang="en-US" sz="2000" b="0" dirty="0"/>
              <a:t>​</a:t>
            </a:r>
          </a:p>
        </p:txBody>
      </p:sp>
    </p:spTree>
    <p:extLst>
      <p:ext uri="{BB962C8B-B14F-4D97-AF65-F5344CB8AC3E}">
        <p14:creationId xmlns:p14="http://schemas.microsoft.com/office/powerpoint/2010/main" val="3005755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lstStyle/>
          <a:p>
            <a:r>
              <a:rPr lang="en-US" dirty="0"/>
              <a:t>Summary of Key Differences Between PrEP Options</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2882240147"/>
              </p:ext>
            </p:extLst>
          </p:nvPr>
        </p:nvGraphicFramePr>
        <p:xfrm>
          <a:off x="1963738" y="2118731"/>
          <a:ext cx="9144456" cy="4159405"/>
        </p:xfrm>
        <a:graphic>
          <a:graphicData uri="http://schemas.openxmlformats.org/drawingml/2006/table">
            <a:tbl>
              <a:tblPr bandRow="1">
                <a:tableStyleId>{5C22544A-7EE6-4342-B048-85BDC9FD1C3A}</a:tableStyleId>
              </a:tblPr>
              <a:tblGrid>
                <a:gridCol w="2247777">
                  <a:extLst>
                    <a:ext uri="{9D8B030D-6E8A-4147-A177-3AD203B41FA5}">
                      <a16:colId xmlns:a16="http://schemas.microsoft.com/office/drawing/2014/main" val="88424409"/>
                    </a:ext>
                  </a:extLst>
                </a:gridCol>
                <a:gridCol w="1508565">
                  <a:extLst>
                    <a:ext uri="{9D8B030D-6E8A-4147-A177-3AD203B41FA5}">
                      <a16:colId xmlns:a16="http://schemas.microsoft.com/office/drawing/2014/main" val="457513423"/>
                    </a:ext>
                  </a:extLst>
                </a:gridCol>
                <a:gridCol w="875929">
                  <a:extLst>
                    <a:ext uri="{9D8B030D-6E8A-4147-A177-3AD203B41FA5}">
                      <a16:colId xmlns:a16="http://schemas.microsoft.com/office/drawing/2014/main" val="586887409"/>
                    </a:ext>
                  </a:extLst>
                </a:gridCol>
                <a:gridCol w="1862191">
                  <a:extLst>
                    <a:ext uri="{9D8B030D-6E8A-4147-A177-3AD203B41FA5}">
                      <a16:colId xmlns:a16="http://schemas.microsoft.com/office/drawing/2014/main" val="3467173783"/>
                    </a:ext>
                  </a:extLst>
                </a:gridCol>
                <a:gridCol w="2649994">
                  <a:extLst>
                    <a:ext uri="{9D8B030D-6E8A-4147-A177-3AD203B41FA5}">
                      <a16:colId xmlns:a16="http://schemas.microsoft.com/office/drawing/2014/main" val="738374418"/>
                    </a:ext>
                  </a:extLst>
                </a:gridCol>
              </a:tblGrid>
              <a:tr h="959005">
                <a:tc>
                  <a:txBody>
                    <a:bodyPr/>
                    <a:lstStyle/>
                    <a:p>
                      <a:pPr algn="ctr"/>
                      <a:r>
                        <a:rPr lang="en-US" sz="1600" b="1" i="0" u="none" strike="noStrike" kern="1200" dirty="0">
                          <a:solidFill>
                            <a:schemeClr val="bg1"/>
                          </a:solidFill>
                          <a:effectLst/>
                          <a:latin typeface="+mn-lt"/>
                          <a:ea typeface="+mn-ea"/>
                          <a:cs typeface="+mn-cs"/>
                        </a:rPr>
                        <a:t>Oral Daily PrEP</a:t>
                      </a:r>
                      <a:endParaRPr lang="en-US" sz="1600" b="1" dirty="0">
                        <a:solidFill>
                          <a:schemeClr val="bg1"/>
                        </a:solidFill>
                      </a:endParaRPr>
                    </a:p>
                  </a:txBody>
                  <a:tcPr>
                    <a:solidFill>
                      <a:schemeClr val="accent1"/>
                    </a:solidFill>
                  </a:tcPr>
                </a:tc>
                <a:tc>
                  <a:txBody>
                    <a:bodyPr/>
                    <a:lstStyle/>
                    <a:p>
                      <a:pPr algn="ctr" rtl="0" fontAlgn="base"/>
                      <a:r>
                        <a:rPr lang="en-US" sz="1600" b="0" i="0" dirty="0">
                          <a:solidFill>
                            <a:schemeClr val="tx1"/>
                          </a:solidFill>
                          <a:effectLst/>
                          <a:latin typeface="Calibri" panose="020F0502020204030204" pitchFamily="34" charset="0"/>
                        </a:rPr>
                        <a:t>Everyone at substantial risk​</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&gt;95%​</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Daily pill​</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Short-term </a:t>
                      </a:r>
                    </a:p>
                    <a:p>
                      <a:pPr algn="ctr" rtl="0" fontAlgn="base"/>
                      <a:r>
                        <a:rPr lang="en-US" sz="1600" b="0" i="0" dirty="0">
                          <a:solidFill>
                            <a:schemeClr val="tx1"/>
                          </a:solidFill>
                          <a:effectLst/>
                          <a:latin typeface="Calibri" panose="020F0502020204030204" pitchFamily="34" charset="0"/>
                        </a:rPr>
                        <a:t>gastrointestinal side effects​</a:t>
                      </a:r>
                      <a:r>
                        <a:rPr lang="en-US" sz="1600" b="0" i="0" dirty="0">
                          <a:solidFill>
                            <a:schemeClr val="tx1"/>
                          </a:solidFill>
                          <a:effectLst/>
                          <a:latin typeface="+mn-lt"/>
                        </a:rPr>
                        <a:t> and f</a:t>
                      </a:r>
                      <a:r>
                        <a:rPr lang="en-US" sz="1600" b="0" i="0" dirty="0">
                          <a:solidFill>
                            <a:schemeClr val="tx1"/>
                          </a:solidFill>
                          <a:effectLst/>
                          <a:latin typeface="Calibri" panose="020F0502020204030204" pitchFamily="34" charset="0"/>
                        </a:rPr>
                        <a:t>ollow-up every 3 months​</a:t>
                      </a:r>
                      <a:endParaRPr lang="en-US" sz="1600" b="0" i="0" dirty="0">
                        <a:solidFill>
                          <a:schemeClr val="tx1"/>
                        </a:solidFill>
                        <a:effectLst/>
                      </a:endParaRPr>
                    </a:p>
                  </a:txBody>
                  <a:tcPr anchor="ctr">
                    <a:solidFill>
                      <a:schemeClr val="bg1">
                        <a:lumMod val="95000"/>
                      </a:schemeClr>
                    </a:solidFill>
                  </a:tcPr>
                </a:tc>
                <a:extLst>
                  <a:ext uri="{0D108BD9-81ED-4DB2-BD59-A6C34878D82A}">
                    <a16:rowId xmlns:a16="http://schemas.microsoft.com/office/drawing/2014/main" val="2490713455"/>
                  </a:ext>
                </a:extLst>
              </a:tr>
              <a:tr h="959005">
                <a:tc>
                  <a:txBody>
                    <a:bodyPr/>
                    <a:lstStyle/>
                    <a:p>
                      <a:pPr algn="ctr"/>
                      <a:r>
                        <a:rPr lang="en-US" sz="1600" b="1" i="0" u="none" strike="noStrike" kern="1200" dirty="0">
                          <a:solidFill>
                            <a:schemeClr val="bg1"/>
                          </a:solidFill>
                          <a:effectLst/>
                          <a:latin typeface="+mn-lt"/>
                          <a:ea typeface="+mn-ea"/>
                          <a:cs typeface="+mn-cs"/>
                        </a:rPr>
                        <a:t>Oral ED-PrEP</a:t>
                      </a:r>
                      <a:endParaRPr lang="en-US" sz="1600" b="1" dirty="0">
                        <a:solidFill>
                          <a:schemeClr val="bg1"/>
                        </a:solidFill>
                      </a:endParaRPr>
                    </a:p>
                  </a:txBody>
                  <a:tcPr>
                    <a:solidFill>
                      <a:srgbClr val="FFC000"/>
                    </a:solidFill>
                  </a:tcPr>
                </a:tc>
                <a:tc>
                  <a:txBody>
                    <a:bodyPr/>
                    <a:lstStyle/>
                    <a:p>
                      <a:pPr algn="ctr" rtl="0" fontAlgn="base"/>
                      <a:r>
                        <a:rPr lang="en-US" sz="1600" b="0" i="0" dirty="0">
                          <a:solidFill>
                            <a:schemeClr val="tx1"/>
                          </a:solidFill>
                          <a:effectLst/>
                          <a:latin typeface="Calibri" panose="020F0502020204030204" pitchFamily="34" charset="0"/>
                        </a:rPr>
                        <a:t>Male sex at birth*​</a:t>
                      </a:r>
                      <a:r>
                        <a:rPr lang="en-US" sz="1600" b="0" i="0" dirty="0">
                          <a:solidFill>
                            <a:schemeClr val="tx1"/>
                          </a:solidFill>
                          <a:effectLst/>
                          <a:latin typeface="+mn-lt"/>
                        </a:rPr>
                        <a:t> and </a:t>
                      </a:r>
                      <a:r>
                        <a:rPr lang="en-US" sz="1600" b="0" i="0" dirty="0">
                          <a:solidFill>
                            <a:schemeClr val="tx1"/>
                          </a:solidFill>
                          <a:effectLst/>
                          <a:latin typeface="Calibri" panose="020F0502020204030204" pitchFamily="34" charset="0"/>
                        </a:rPr>
                        <a:t>sexual </a:t>
                      </a:r>
                    </a:p>
                    <a:p>
                      <a:pPr algn="ctr" rtl="0" fontAlgn="base"/>
                      <a:r>
                        <a:rPr lang="en-US" sz="1600" b="0" i="0" dirty="0">
                          <a:solidFill>
                            <a:schemeClr val="tx1"/>
                          </a:solidFill>
                          <a:effectLst/>
                          <a:latin typeface="Calibri" panose="020F0502020204030204" pitchFamily="34" charset="0"/>
                        </a:rPr>
                        <a:t>exposure only​</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&gt;95%​</a:t>
                      </a:r>
                      <a:endParaRPr lang="en-US" sz="1600" b="0" i="0" dirty="0">
                        <a:solidFill>
                          <a:schemeClr val="tx1"/>
                        </a:solidFill>
                        <a:effectLst/>
                      </a:endParaRPr>
                    </a:p>
                    <a:p>
                      <a:pPr algn="ctr" rtl="0" fontAlgn="base"/>
                      <a:r>
                        <a:rPr lang="en-US" sz="1600" b="0" i="0" dirty="0">
                          <a:solidFill>
                            <a:schemeClr val="tx1"/>
                          </a:solidFill>
                          <a:effectLst/>
                          <a:latin typeface="Calibri" panose="020F0502020204030204" pitchFamily="34" charset="0"/>
                        </a:rPr>
                        <a:t>​</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As needed pill pre- and post-sexual exposure​</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Short-term </a:t>
                      </a:r>
                    </a:p>
                    <a:p>
                      <a:pPr algn="ctr" rtl="0" fontAlgn="base"/>
                      <a:r>
                        <a:rPr lang="en-US" sz="1600" b="0" i="0" dirty="0">
                          <a:solidFill>
                            <a:schemeClr val="tx1"/>
                          </a:solidFill>
                          <a:effectLst/>
                          <a:latin typeface="Calibri" panose="020F0502020204030204" pitchFamily="34" charset="0"/>
                        </a:rPr>
                        <a:t>gastrointestinal side effects​</a:t>
                      </a:r>
                      <a:endParaRPr lang="en-US" sz="1600" b="0" i="0" dirty="0">
                        <a:solidFill>
                          <a:schemeClr val="tx1"/>
                        </a:solidFill>
                        <a:effectLst/>
                      </a:endParaRPr>
                    </a:p>
                    <a:p>
                      <a:pPr algn="ctr" rtl="0" fontAlgn="base"/>
                      <a:r>
                        <a:rPr lang="en-US" sz="1600" b="0" i="0" dirty="0">
                          <a:solidFill>
                            <a:schemeClr val="tx1"/>
                          </a:solidFill>
                          <a:effectLst/>
                          <a:latin typeface="Calibri" panose="020F0502020204030204" pitchFamily="34" charset="0"/>
                        </a:rPr>
                        <a:t>and follow-up every 3 months​</a:t>
                      </a:r>
                      <a:endParaRPr lang="en-US" sz="1600" b="0" i="0" dirty="0">
                        <a:solidFill>
                          <a:schemeClr val="tx1"/>
                        </a:solidFill>
                        <a:effectLst/>
                      </a:endParaRPr>
                    </a:p>
                  </a:txBody>
                  <a:tcPr anchor="ctr"/>
                </a:tc>
                <a:extLst>
                  <a:ext uri="{0D108BD9-81ED-4DB2-BD59-A6C34878D82A}">
                    <a16:rowId xmlns:a16="http://schemas.microsoft.com/office/drawing/2014/main" val="827199576"/>
                  </a:ext>
                </a:extLst>
              </a:tr>
              <a:tr h="959005">
                <a:tc>
                  <a:txBody>
                    <a:bodyPr/>
                    <a:lstStyle/>
                    <a:p>
                      <a:pPr algn="ctr"/>
                      <a:r>
                        <a:rPr lang="en-US" sz="1600" b="1" i="0" u="none" strike="noStrike" kern="1200" dirty="0">
                          <a:solidFill>
                            <a:schemeClr val="bg1"/>
                          </a:solidFill>
                          <a:effectLst/>
                          <a:latin typeface="+mn-lt"/>
                          <a:ea typeface="+mn-ea"/>
                          <a:cs typeface="+mn-cs"/>
                        </a:rPr>
                        <a:t>CAB-LA</a:t>
                      </a:r>
                      <a:endParaRPr lang="en-US" sz="1600" b="1" dirty="0">
                        <a:solidFill>
                          <a:schemeClr val="bg1"/>
                        </a:solidFill>
                      </a:endParaRPr>
                    </a:p>
                  </a:txBody>
                  <a:tcPr>
                    <a:solidFill>
                      <a:schemeClr val="accent3"/>
                    </a:solidFill>
                  </a:tcPr>
                </a:tc>
                <a:tc>
                  <a:txBody>
                    <a:bodyPr/>
                    <a:lstStyle/>
                    <a:p>
                      <a:pPr algn="ctr" rtl="0" fontAlgn="base"/>
                      <a:r>
                        <a:rPr lang="en-US" sz="1600" b="0" i="0" dirty="0">
                          <a:solidFill>
                            <a:schemeClr val="tx1"/>
                          </a:solidFill>
                          <a:effectLst/>
                          <a:latin typeface="Calibri" panose="020F0502020204030204" pitchFamily="34" charset="0"/>
                        </a:rPr>
                        <a:t>Everyone at substantial risk​</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&gt;95%​</a:t>
                      </a:r>
                      <a:endParaRPr lang="en-US" sz="1600" b="0" i="0" dirty="0">
                        <a:solidFill>
                          <a:schemeClr val="tx1"/>
                        </a:solidFill>
                        <a:effectLst/>
                      </a:endParaRPr>
                    </a:p>
                    <a:p>
                      <a:pPr algn="ctr" rtl="0" fontAlgn="base"/>
                      <a:r>
                        <a:rPr lang="en-US" sz="1600" b="0" i="0" dirty="0">
                          <a:solidFill>
                            <a:schemeClr val="tx1"/>
                          </a:solidFill>
                          <a:effectLst/>
                          <a:latin typeface="Calibri" panose="020F0502020204030204" pitchFamily="34" charset="0"/>
                        </a:rPr>
                        <a:t>​</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Injection by a provider every 8 weeks ​</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Injection site reactions​</a:t>
                      </a:r>
                      <a:r>
                        <a:rPr lang="en-US" sz="1600" b="0" i="0" dirty="0">
                          <a:solidFill>
                            <a:schemeClr val="tx1"/>
                          </a:solidFill>
                          <a:effectLst/>
                          <a:latin typeface="+mn-lt"/>
                        </a:rPr>
                        <a:t> and </a:t>
                      </a:r>
                      <a:r>
                        <a:rPr lang="en-US" sz="1600" b="0" i="0" dirty="0">
                          <a:solidFill>
                            <a:schemeClr val="tx1"/>
                          </a:solidFill>
                          <a:effectLst/>
                          <a:latin typeface="Calibri" panose="020F0502020204030204" pitchFamily="34" charset="0"/>
                        </a:rPr>
                        <a:t>follow-up every 8 weeks </a:t>
                      </a:r>
                    </a:p>
                    <a:p>
                      <a:pPr algn="ctr" rtl="0" fontAlgn="base"/>
                      <a:r>
                        <a:rPr lang="en-US" sz="1600" b="0" i="0" dirty="0">
                          <a:solidFill>
                            <a:schemeClr val="tx1"/>
                          </a:solidFill>
                          <a:effectLst/>
                          <a:latin typeface="Calibri" panose="020F0502020204030204" pitchFamily="34" charset="0"/>
                        </a:rPr>
                        <a:t>(+/- 1 week)​</a:t>
                      </a:r>
                      <a:endParaRPr lang="en-US" sz="1600" b="0" i="0" dirty="0">
                        <a:solidFill>
                          <a:schemeClr val="tx1"/>
                        </a:solidFill>
                        <a:effectLst/>
                      </a:endParaRPr>
                    </a:p>
                  </a:txBody>
                  <a:tcPr anchor="ctr">
                    <a:solidFill>
                      <a:schemeClr val="bg1">
                        <a:lumMod val="95000"/>
                      </a:schemeClr>
                    </a:solidFill>
                  </a:tcPr>
                </a:tc>
                <a:extLst>
                  <a:ext uri="{0D108BD9-81ED-4DB2-BD59-A6C34878D82A}">
                    <a16:rowId xmlns:a16="http://schemas.microsoft.com/office/drawing/2014/main" val="1086792148"/>
                  </a:ext>
                </a:extLst>
              </a:tr>
              <a:tr h="959005">
                <a:tc>
                  <a:txBody>
                    <a:bodyPr/>
                    <a:lstStyle/>
                    <a:p>
                      <a:pPr algn="ctr"/>
                      <a:r>
                        <a:rPr lang="en-US" sz="1600" b="1" i="0" u="none" strike="noStrike" kern="1200" dirty="0">
                          <a:solidFill>
                            <a:schemeClr val="bg1"/>
                          </a:solidFill>
                          <a:effectLst/>
                          <a:latin typeface="+mn-lt"/>
                          <a:ea typeface="+mn-ea"/>
                          <a:cs typeface="+mn-cs"/>
                        </a:rPr>
                        <a:t>DVR</a:t>
                      </a:r>
                      <a:endParaRPr lang="en-US" sz="1600" b="1" dirty="0">
                        <a:solidFill>
                          <a:schemeClr val="bg1"/>
                        </a:solidFill>
                      </a:endParaRPr>
                    </a:p>
                  </a:txBody>
                  <a:tcPr>
                    <a:solidFill>
                      <a:schemeClr val="accent5"/>
                    </a:solidFill>
                  </a:tcPr>
                </a:tc>
                <a:tc>
                  <a:txBody>
                    <a:bodyPr/>
                    <a:lstStyle/>
                    <a:p>
                      <a:pPr algn="ctr" rtl="0" fontAlgn="base"/>
                      <a:r>
                        <a:rPr lang="en-US" sz="1600" b="0" i="0" dirty="0">
                          <a:solidFill>
                            <a:schemeClr val="tx1"/>
                          </a:solidFill>
                          <a:effectLst/>
                          <a:latin typeface="Calibri" panose="020F0502020204030204" pitchFamily="34" charset="0"/>
                        </a:rPr>
                        <a:t>Female sex </a:t>
                      </a:r>
                    </a:p>
                    <a:p>
                      <a:pPr algn="ctr" rtl="0" fontAlgn="base"/>
                      <a:r>
                        <a:rPr lang="en-US" sz="1600" b="0" i="0" dirty="0">
                          <a:solidFill>
                            <a:schemeClr val="tx1"/>
                          </a:solidFill>
                          <a:effectLst/>
                          <a:latin typeface="Calibri" panose="020F0502020204030204" pitchFamily="34" charset="0"/>
                        </a:rPr>
                        <a:t>at birth​</a:t>
                      </a:r>
                      <a:r>
                        <a:rPr lang="en-US" sz="1600" b="0" i="0" dirty="0">
                          <a:solidFill>
                            <a:schemeClr val="tx1"/>
                          </a:solidFill>
                          <a:effectLst/>
                          <a:latin typeface="+mn-lt"/>
                        </a:rPr>
                        <a:t> and v</a:t>
                      </a:r>
                      <a:r>
                        <a:rPr lang="en-US" sz="1600" b="0" i="0" dirty="0">
                          <a:solidFill>
                            <a:schemeClr val="tx1"/>
                          </a:solidFill>
                          <a:effectLst/>
                          <a:latin typeface="Calibri" panose="020F0502020204030204" pitchFamily="34" charset="0"/>
                        </a:rPr>
                        <a:t>aginal sexual exposure only​</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30-50%​</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Self-insertion into the vagina every 28 days​</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Urinary tract/vaginal irritation​ </a:t>
                      </a:r>
                      <a:r>
                        <a:rPr lang="en-US" sz="1600" b="0" i="0" dirty="0">
                          <a:solidFill>
                            <a:schemeClr val="tx1"/>
                          </a:solidFill>
                          <a:effectLst/>
                          <a:latin typeface="+mn-lt"/>
                        </a:rPr>
                        <a:t>and f</a:t>
                      </a:r>
                      <a:r>
                        <a:rPr lang="en-US" sz="1600" b="0" i="0" dirty="0">
                          <a:solidFill>
                            <a:schemeClr val="tx1"/>
                          </a:solidFill>
                          <a:effectLst/>
                          <a:latin typeface="Calibri" panose="020F0502020204030204" pitchFamily="34" charset="0"/>
                        </a:rPr>
                        <a:t>ollow-up every 3 months​</a:t>
                      </a:r>
                      <a:endParaRPr lang="en-US" sz="1600" b="0" i="0" dirty="0">
                        <a:solidFill>
                          <a:schemeClr val="tx1"/>
                        </a:solidFill>
                        <a:effectLst/>
                      </a:endParaRPr>
                    </a:p>
                  </a:txBody>
                  <a:tcPr anchor="ct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4355477" y="1660306"/>
            <a:ext cx="1081845" cy="369332"/>
          </a:xfrm>
          <a:prstGeom prst="rect">
            <a:avLst/>
          </a:prstGeom>
          <a:noFill/>
        </p:spPr>
        <p:txBody>
          <a:bodyPr wrap="square">
            <a:spAutoFit/>
          </a:bodyPr>
          <a:lstStyle/>
          <a:p>
            <a:pPr algn="ctr"/>
            <a:r>
              <a:rPr lang="en-US" b="1" i="0" dirty="0">
                <a:effectLst/>
                <a:latin typeface="Calibri" panose="020F0502020204030204" pitchFamily="34" charset="0"/>
              </a:rPr>
              <a:t>Eligibility​</a:t>
            </a:r>
            <a:endParaRPr lang="en-US" dirty="0"/>
          </a:p>
        </p:txBody>
      </p:sp>
      <p:sp>
        <p:nvSpPr>
          <p:cNvPr id="3" name="TextBox 2">
            <a:extLst>
              <a:ext uri="{FF2B5EF4-FFF2-40B4-BE49-F238E27FC236}">
                <a16:creationId xmlns:a16="http://schemas.microsoft.com/office/drawing/2014/main" id="{01133E4C-19A9-906C-D7E7-B5881670CD30}"/>
              </a:ext>
            </a:extLst>
          </p:cNvPr>
          <p:cNvSpPr txBox="1"/>
          <p:nvPr/>
        </p:nvSpPr>
        <p:spPr>
          <a:xfrm>
            <a:off x="5567080" y="1660306"/>
            <a:ext cx="968886" cy="369332"/>
          </a:xfrm>
          <a:prstGeom prst="rect">
            <a:avLst/>
          </a:prstGeom>
          <a:noFill/>
        </p:spPr>
        <p:txBody>
          <a:bodyPr wrap="square">
            <a:spAutoFit/>
          </a:bodyPr>
          <a:lstStyle/>
          <a:p>
            <a:pPr algn="ctr"/>
            <a:r>
              <a:rPr lang="en-US" sz="1800" b="1" i="0" dirty="0">
                <a:effectLst/>
                <a:latin typeface="Calibri" panose="020F0502020204030204" pitchFamily="34" charset="0"/>
              </a:rPr>
              <a:t>Efficacy</a:t>
            </a:r>
            <a:r>
              <a:rPr lang="en-US" sz="1800" b="1" i="0" dirty="0">
                <a:solidFill>
                  <a:srgbClr val="4B545B"/>
                </a:solidFill>
                <a:effectLst/>
                <a:latin typeface="Calibri" panose="020F0502020204030204" pitchFamily="34" charset="0"/>
              </a:rPr>
              <a:t>​</a:t>
            </a:r>
            <a:endParaRPr lang="en-US" sz="1600" dirty="0"/>
          </a:p>
        </p:txBody>
      </p:sp>
      <p:sp>
        <p:nvSpPr>
          <p:cNvPr id="27" name="TextBox 26">
            <a:extLst>
              <a:ext uri="{FF2B5EF4-FFF2-40B4-BE49-F238E27FC236}">
                <a16:creationId xmlns:a16="http://schemas.microsoft.com/office/drawing/2014/main" id="{942EBD75-4256-FEEC-D72A-6514A6008F63}"/>
              </a:ext>
            </a:extLst>
          </p:cNvPr>
          <p:cNvSpPr txBox="1"/>
          <p:nvPr/>
        </p:nvSpPr>
        <p:spPr>
          <a:xfrm>
            <a:off x="6754680" y="1660306"/>
            <a:ext cx="1686574" cy="369332"/>
          </a:xfrm>
          <a:prstGeom prst="rect">
            <a:avLst/>
          </a:prstGeom>
          <a:noFill/>
        </p:spPr>
        <p:txBody>
          <a:bodyPr wrap="square">
            <a:spAutoFit/>
          </a:bodyPr>
          <a:lstStyle/>
          <a:p>
            <a:pPr algn="ctr"/>
            <a:r>
              <a:rPr lang="en-US" sz="1800" b="1" i="0" dirty="0">
                <a:effectLst/>
                <a:latin typeface="Calibri" panose="020F0502020204030204" pitchFamily="34" charset="0"/>
              </a:rPr>
              <a:t>Administration</a:t>
            </a:r>
            <a:r>
              <a:rPr lang="en-US" sz="1800" b="1" i="0" dirty="0">
                <a:solidFill>
                  <a:srgbClr val="4B545B"/>
                </a:solidFill>
                <a:effectLst/>
                <a:latin typeface="Calibri" panose="020F0502020204030204" pitchFamily="34" charset="0"/>
              </a:rPr>
              <a:t>​</a:t>
            </a:r>
            <a:endParaRPr lang="en-US" sz="1600" dirty="0"/>
          </a:p>
        </p:txBody>
      </p:sp>
      <p:sp>
        <p:nvSpPr>
          <p:cNvPr id="28" name="TextBox 27">
            <a:extLst>
              <a:ext uri="{FF2B5EF4-FFF2-40B4-BE49-F238E27FC236}">
                <a16:creationId xmlns:a16="http://schemas.microsoft.com/office/drawing/2014/main" id="{7C13F07D-EC53-3422-2457-880CB2C234A8}"/>
              </a:ext>
            </a:extLst>
          </p:cNvPr>
          <p:cNvSpPr txBox="1"/>
          <p:nvPr/>
        </p:nvSpPr>
        <p:spPr>
          <a:xfrm>
            <a:off x="8698707" y="1415649"/>
            <a:ext cx="1955566" cy="646331"/>
          </a:xfrm>
          <a:prstGeom prst="rect">
            <a:avLst/>
          </a:prstGeom>
          <a:noFill/>
        </p:spPr>
        <p:txBody>
          <a:bodyPr wrap="square">
            <a:spAutoFit/>
          </a:bodyPr>
          <a:lstStyle/>
          <a:p>
            <a:pPr algn="ctr"/>
            <a:r>
              <a:rPr lang="en-US" sz="1800" b="1" i="0" dirty="0">
                <a:solidFill>
                  <a:srgbClr val="4B545B"/>
                </a:solidFill>
                <a:effectLst/>
                <a:latin typeface="Calibri" panose="020F0502020204030204" pitchFamily="34" charset="0"/>
              </a:rPr>
              <a:t>Side Effects &amp; </a:t>
            </a:r>
            <a:r>
              <a:rPr lang="en-US" sz="1800" b="1" i="0" dirty="0">
                <a:effectLst/>
                <a:latin typeface="Calibri" panose="020F0502020204030204" pitchFamily="34" charset="0"/>
              </a:rPr>
              <a:t>Follow-up</a:t>
            </a:r>
            <a:r>
              <a:rPr lang="en-US" sz="1800" b="1" i="0" dirty="0">
                <a:solidFill>
                  <a:srgbClr val="4B545B"/>
                </a:solidFill>
                <a:effectLst/>
                <a:latin typeface="Calibri" panose="020F0502020204030204" pitchFamily="34" charset="0"/>
              </a:rPr>
              <a:t>​</a:t>
            </a:r>
            <a:endParaRPr lang="en-US" sz="1600" dirty="0"/>
          </a:p>
        </p:txBody>
      </p:sp>
      <p:sp>
        <p:nvSpPr>
          <p:cNvPr id="30" name="TextBox 29">
            <a:extLst>
              <a:ext uri="{FF2B5EF4-FFF2-40B4-BE49-F238E27FC236}">
                <a16:creationId xmlns:a16="http://schemas.microsoft.com/office/drawing/2014/main" id="{793ECD83-6B41-4522-FFD1-F716B7223D81}"/>
              </a:ext>
            </a:extLst>
          </p:cNvPr>
          <p:cNvSpPr txBox="1"/>
          <p:nvPr/>
        </p:nvSpPr>
        <p:spPr>
          <a:xfrm>
            <a:off x="1963738" y="6327393"/>
            <a:ext cx="8529002" cy="307777"/>
          </a:xfrm>
          <a:prstGeom prst="rect">
            <a:avLst/>
          </a:prstGeom>
          <a:noFill/>
        </p:spPr>
        <p:txBody>
          <a:bodyPr wrap="square">
            <a:spAutoFit/>
          </a:bodyPr>
          <a:lstStyle/>
          <a:p>
            <a:r>
              <a:rPr lang="en-US" sz="1400" b="0" i="0" u="none" strike="noStrike" dirty="0">
                <a:effectLst/>
                <a:latin typeface="Calibri" panose="020F0502020204030204" pitchFamily="34" charset="0"/>
              </a:rPr>
              <a:t>*Unless taking estradiol-based hormones, such as for GAHT</a:t>
            </a:r>
            <a:endParaRPr lang="en-US" sz="1400" dirty="0"/>
          </a:p>
        </p:txBody>
      </p:sp>
      <p:pic>
        <p:nvPicPr>
          <p:cNvPr id="5" name="Picture 4">
            <a:extLst>
              <a:ext uri="{FF2B5EF4-FFF2-40B4-BE49-F238E27FC236}">
                <a16:creationId xmlns:a16="http://schemas.microsoft.com/office/drawing/2014/main" id="{7F2842FF-F213-DB12-331A-B136B9DDA8D7}"/>
              </a:ext>
            </a:extLst>
          </p:cNvPr>
          <p:cNvPicPr>
            <a:picLocks noChangeAspect="1"/>
          </p:cNvPicPr>
          <p:nvPr/>
        </p:nvPicPr>
        <p:blipFill>
          <a:blip r:embed="rId2"/>
          <a:stretch>
            <a:fillRect/>
          </a:stretch>
        </p:blipFill>
        <p:spPr>
          <a:xfrm>
            <a:off x="2859353" y="4586420"/>
            <a:ext cx="450646" cy="450646"/>
          </a:xfrm>
          <a:prstGeom prst="rect">
            <a:avLst/>
          </a:prstGeom>
        </p:spPr>
      </p:pic>
      <p:pic>
        <p:nvPicPr>
          <p:cNvPr id="7" name="Picture 6">
            <a:extLst>
              <a:ext uri="{FF2B5EF4-FFF2-40B4-BE49-F238E27FC236}">
                <a16:creationId xmlns:a16="http://schemas.microsoft.com/office/drawing/2014/main" id="{CD5F6403-C8E7-9C5A-2105-B1F4DD2236E0}"/>
              </a:ext>
            </a:extLst>
          </p:cNvPr>
          <p:cNvPicPr>
            <a:picLocks noChangeAspect="1"/>
          </p:cNvPicPr>
          <p:nvPr/>
        </p:nvPicPr>
        <p:blipFill>
          <a:blip r:embed="rId3"/>
          <a:stretch>
            <a:fillRect/>
          </a:stretch>
        </p:blipFill>
        <p:spPr>
          <a:xfrm>
            <a:off x="2921667" y="5619300"/>
            <a:ext cx="364122" cy="450646"/>
          </a:xfrm>
          <a:prstGeom prst="rect">
            <a:avLst/>
          </a:prstGeom>
        </p:spPr>
      </p:pic>
      <p:grpSp>
        <p:nvGrpSpPr>
          <p:cNvPr id="8" name="Graphic 22">
            <a:extLst>
              <a:ext uri="{FF2B5EF4-FFF2-40B4-BE49-F238E27FC236}">
                <a16:creationId xmlns:a16="http://schemas.microsoft.com/office/drawing/2014/main" id="{68AE33C3-A899-F0C7-CFBE-E95D27F4AD52}"/>
              </a:ext>
            </a:extLst>
          </p:cNvPr>
          <p:cNvGrpSpPr/>
          <p:nvPr/>
        </p:nvGrpSpPr>
        <p:grpSpPr>
          <a:xfrm>
            <a:off x="2829826" y="3536749"/>
            <a:ext cx="485237" cy="551680"/>
            <a:chOff x="2784776" y="-622825"/>
            <a:chExt cx="4617005" cy="5249211"/>
          </a:xfrm>
        </p:grpSpPr>
        <p:grpSp>
          <p:nvGrpSpPr>
            <p:cNvPr id="9" name="Graphic 22">
              <a:extLst>
                <a:ext uri="{FF2B5EF4-FFF2-40B4-BE49-F238E27FC236}">
                  <a16:creationId xmlns:a16="http://schemas.microsoft.com/office/drawing/2014/main" id="{3C7ED9DE-01FE-9BE2-C675-DC4DA3E9ADE4}"/>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A8EFC03E-6AC4-9ACE-F03A-7E8A02F9C0CC}"/>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dirty="0"/>
              </a:p>
            </p:txBody>
          </p:sp>
          <p:grpSp>
            <p:nvGrpSpPr>
              <p:cNvPr id="18" name="Graphic 22">
                <a:extLst>
                  <a:ext uri="{FF2B5EF4-FFF2-40B4-BE49-F238E27FC236}">
                    <a16:creationId xmlns:a16="http://schemas.microsoft.com/office/drawing/2014/main" id="{F32F3C72-20A7-9632-4BA2-EEF9F1AA5BFF}"/>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CB5FD765-901D-DB6A-458D-D897ECABC86D}"/>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0E31B56A-1D8E-7BA9-EBAE-DDF294A65AA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E4BAF524-7F5F-D39E-9BEE-BBAE5C2B92FD}"/>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dirty="0"/>
                  </a:p>
                </p:txBody>
              </p:sp>
            </p:grpSp>
            <p:sp>
              <p:nvSpPr>
                <p:cNvPr id="20" name="Freeform 19">
                  <a:extLst>
                    <a:ext uri="{FF2B5EF4-FFF2-40B4-BE49-F238E27FC236}">
                      <a16:creationId xmlns:a16="http://schemas.microsoft.com/office/drawing/2014/main" id="{E36EF00D-7213-0ACA-1219-E4460263C414}"/>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dirty="0"/>
                </a:p>
              </p:txBody>
            </p:sp>
          </p:grpSp>
        </p:grpSp>
        <p:grpSp>
          <p:nvGrpSpPr>
            <p:cNvPr id="10" name="Graphic 22">
              <a:extLst>
                <a:ext uri="{FF2B5EF4-FFF2-40B4-BE49-F238E27FC236}">
                  <a16:creationId xmlns:a16="http://schemas.microsoft.com/office/drawing/2014/main" id="{676B7113-A15E-579B-013A-1A5CD27F3231}"/>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06005875-414B-87C0-CC79-4E7812CFC350}"/>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dirty="0"/>
              </a:p>
            </p:txBody>
          </p:sp>
          <p:grpSp>
            <p:nvGrpSpPr>
              <p:cNvPr id="12" name="Graphic 22">
                <a:extLst>
                  <a:ext uri="{FF2B5EF4-FFF2-40B4-BE49-F238E27FC236}">
                    <a16:creationId xmlns:a16="http://schemas.microsoft.com/office/drawing/2014/main" id="{C9876232-830B-ED6F-1887-E4502E9CE8D4}"/>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8FBC5945-787A-18C3-A92C-46267789AB3E}"/>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CB6FB721-1BB6-FCC3-FC93-35F9ACCA5C98}"/>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7EE88023-1D9D-4921-FD69-FD02EDD8B9FD}"/>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dirty="0"/>
                  </a:p>
                </p:txBody>
              </p:sp>
            </p:grpSp>
            <p:sp>
              <p:nvSpPr>
                <p:cNvPr id="14" name="Freeform 13">
                  <a:extLst>
                    <a:ext uri="{FF2B5EF4-FFF2-40B4-BE49-F238E27FC236}">
                      <a16:creationId xmlns:a16="http://schemas.microsoft.com/office/drawing/2014/main" id="{CEF5041D-DA49-5E0D-11F6-F6C3FEDA066F}"/>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dirty="0"/>
                </a:p>
              </p:txBody>
            </p:sp>
          </p:grpSp>
        </p:grpSp>
      </p:grpSp>
      <p:grpSp>
        <p:nvGrpSpPr>
          <p:cNvPr id="23" name="Graphic 6">
            <a:extLst>
              <a:ext uri="{FF2B5EF4-FFF2-40B4-BE49-F238E27FC236}">
                <a16:creationId xmlns:a16="http://schemas.microsoft.com/office/drawing/2014/main" id="{58AE9875-F7DE-A5EE-AA2D-1A4731EC5758}"/>
              </a:ext>
            </a:extLst>
          </p:cNvPr>
          <p:cNvGrpSpPr/>
          <p:nvPr/>
        </p:nvGrpSpPr>
        <p:grpSpPr>
          <a:xfrm rot="1279336">
            <a:off x="2891289" y="2428976"/>
            <a:ext cx="400856" cy="562820"/>
            <a:chOff x="-6210426" y="-2259134"/>
            <a:chExt cx="3892063" cy="5464641"/>
          </a:xfrm>
        </p:grpSpPr>
        <p:sp>
          <p:nvSpPr>
            <p:cNvPr id="24" name="Freeform 23">
              <a:extLst>
                <a:ext uri="{FF2B5EF4-FFF2-40B4-BE49-F238E27FC236}">
                  <a16:creationId xmlns:a16="http://schemas.microsoft.com/office/drawing/2014/main" id="{A312930E-95D4-0628-BC72-482153468E6A}"/>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dirty="0"/>
            </a:p>
          </p:txBody>
        </p:sp>
        <p:grpSp>
          <p:nvGrpSpPr>
            <p:cNvPr id="25" name="Graphic 6">
              <a:extLst>
                <a:ext uri="{FF2B5EF4-FFF2-40B4-BE49-F238E27FC236}">
                  <a16:creationId xmlns:a16="http://schemas.microsoft.com/office/drawing/2014/main" id="{2F20D563-BEE3-0A95-EFE2-CE638015EB44}"/>
                </a:ext>
              </a:extLst>
            </p:cNvPr>
            <p:cNvGrpSpPr/>
            <p:nvPr/>
          </p:nvGrpSpPr>
          <p:grpSpPr>
            <a:xfrm>
              <a:off x="-5931968" y="-1980699"/>
              <a:ext cx="3335017" cy="4907771"/>
              <a:chOff x="-5931968" y="-1980699"/>
              <a:chExt cx="3335017" cy="4907771"/>
            </a:xfrm>
          </p:grpSpPr>
          <p:grpSp>
            <p:nvGrpSpPr>
              <p:cNvPr id="31" name="Graphic 6">
                <a:extLst>
                  <a:ext uri="{FF2B5EF4-FFF2-40B4-BE49-F238E27FC236}">
                    <a16:creationId xmlns:a16="http://schemas.microsoft.com/office/drawing/2014/main" id="{023CD9BC-064B-67AD-52EE-F603DF163016}"/>
                  </a:ext>
                </a:extLst>
              </p:cNvPr>
              <p:cNvGrpSpPr/>
              <p:nvPr/>
            </p:nvGrpSpPr>
            <p:grpSpPr>
              <a:xfrm>
                <a:off x="-5931968" y="-1980699"/>
                <a:ext cx="3335017" cy="4907771"/>
                <a:chOff x="-5931968" y="-1980699"/>
                <a:chExt cx="3335017" cy="4907771"/>
              </a:xfrm>
              <a:solidFill>
                <a:srgbClr val="00B5DE"/>
              </a:solidFill>
            </p:grpSpPr>
            <p:sp>
              <p:nvSpPr>
                <p:cNvPr id="33" name="Freeform 32">
                  <a:extLst>
                    <a:ext uri="{FF2B5EF4-FFF2-40B4-BE49-F238E27FC236}">
                      <a16:creationId xmlns:a16="http://schemas.microsoft.com/office/drawing/2014/main" id="{DD04B359-93A0-6AB5-726F-B0D1E9ECAEF4}"/>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3BEAFDAA-39CD-AEC8-CD1C-DC5393C6A51D}"/>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dirty="0"/>
                </a:p>
              </p:txBody>
            </p:sp>
          </p:grpSp>
          <p:sp>
            <p:nvSpPr>
              <p:cNvPr id="32" name="Freeform 31">
                <a:extLst>
                  <a:ext uri="{FF2B5EF4-FFF2-40B4-BE49-F238E27FC236}">
                    <a16:creationId xmlns:a16="http://schemas.microsoft.com/office/drawing/2014/main" id="{2FC2C06E-9F55-7F3C-983B-5391F0A9463F}"/>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2345800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lstStyle/>
          <a:p>
            <a:r>
              <a:rPr lang="en-US" dirty="0"/>
              <a:t>Fill in the Blank: Compare PrEP Options​</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518728994"/>
              </p:ext>
            </p:extLst>
          </p:nvPr>
        </p:nvGraphicFramePr>
        <p:xfrm>
          <a:off x="1963738" y="2118731"/>
          <a:ext cx="9144456" cy="3836020"/>
        </p:xfrm>
        <a:graphic>
          <a:graphicData uri="http://schemas.openxmlformats.org/drawingml/2006/table">
            <a:tbl>
              <a:tblPr bandRow="1">
                <a:tableStyleId>{5C22544A-7EE6-4342-B048-85BDC9FD1C3A}</a:tableStyleId>
              </a:tblPr>
              <a:tblGrid>
                <a:gridCol w="2247777">
                  <a:extLst>
                    <a:ext uri="{9D8B030D-6E8A-4147-A177-3AD203B41FA5}">
                      <a16:colId xmlns:a16="http://schemas.microsoft.com/office/drawing/2014/main" val="88424409"/>
                    </a:ext>
                  </a:extLst>
                </a:gridCol>
                <a:gridCol w="1354016">
                  <a:extLst>
                    <a:ext uri="{9D8B030D-6E8A-4147-A177-3AD203B41FA5}">
                      <a16:colId xmlns:a16="http://schemas.microsoft.com/office/drawing/2014/main" val="457513423"/>
                    </a:ext>
                  </a:extLst>
                </a:gridCol>
                <a:gridCol w="1030478">
                  <a:extLst>
                    <a:ext uri="{9D8B030D-6E8A-4147-A177-3AD203B41FA5}">
                      <a16:colId xmlns:a16="http://schemas.microsoft.com/office/drawing/2014/main" val="586887409"/>
                    </a:ext>
                  </a:extLst>
                </a:gridCol>
                <a:gridCol w="1862191">
                  <a:extLst>
                    <a:ext uri="{9D8B030D-6E8A-4147-A177-3AD203B41FA5}">
                      <a16:colId xmlns:a16="http://schemas.microsoft.com/office/drawing/2014/main" val="3467173783"/>
                    </a:ext>
                  </a:extLst>
                </a:gridCol>
                <a:gridCol w="2649994">
                  <a:extLst>
                    <a:ext uri="{9D8B030D-6E8A-4147-A177-3AD203B41FA5}">
                      <a16:colId xmlns:a16="http://schemas.microsoft.com/office/drawing/2014/main" val="738374418"/>
                    </a:ext>
                  </a:extLst>
                </a:gridCol>
              </a:tblGrid>
              <a:tr h="959005">
                <a:tc>
                  <a:txBody>
                    <a:bodyPr/>
                    <a:lstStyle/>
                    <a:p>
                      <a:pPr algn="ctr"/>
                      <a:r>
                        <a:rPr lang="en-US" sz="1600" b="1" i="0" u="none" strike="noStrike" kern="1200" dirty="0">
                          <a:solidFill>
                            <a:schemeClr val="bg1"/>
                          </a:solidFill>
                          <a:effectLst/>
                          <a:latin typeface="+mn-lt"/>
                          <a:ea typeface="+mn-ea"/>
                          <a:cs typeface="+mn-cs"/>
                        </a:rPr>
                        <a:t>Oral Daily PrEP</a:t>
                      </a:r>
                      <a:endParaRPr lang="en-US" sz="1600" b="1" dirty="0">
                        <a:solidFill>
                          <a:schemeClr val="bg1"/>
                        </a:solidFill>
                      </a:endParaRPr>
                    </a:p>
                  </a:txBody>
                  <a:tcPr>
                    <a:solidFill>
                      <a:schemeClr val="accent1"/>
                    </a:solidFill>
                  </a:tcPr>
                </a:tc>
                <a:tc>
                  <a:txBody>
                    <a:bodyPr/>
                    <a:lstStyle/>
                    <a:p>
                      <a:pPr algn="ctr" rtl="0" fontAlgn="base"/>
                      <a:endParaRPr lang="en-US" sz="1400" b="0" i="0" dirty="0">
                        <a:solidFill>
                          <a:srgbClr val="4B545B"/>
                        </a:solidFill>
                        <a:effectLst/>
                      </a:endParaRPr>
                    </a:p>
                  </a:txBody>
                  <a:tcPr anchor="ctr">
                    <a:solidFill>
                      <a:schemeClr val="bg1">
                        <a:lumMod val="95000"/>
                      </a:schemeClr>
                    </a:solidFill>
                  </a:tcPr>
                </a:tc>
                <a:tc>
                  <a:txBody>
                    <a:bodyPr/>
                    <a:lstStyle/>
                    <a:p>
                      <a:pPr algn="ctr" rtl="0" fontAlgn="base"/>
                      <a:endParaRPr lang="en-US" sz="1400" b="0" i="0" dirty="0">
                        <a:solidFill>
                          <a:srgbClr val="4B545B"/>
                        </a:solidFill>
                        <a:effectLst/>
                      </a:endParaRPr>
                    </a:p>
                  </a:txBody>
                  <a:tcPr anchor="ctr">
                    <a:solidFill>
                      <a:schemeClr val="bg1">
                        <a:lumMod val="95000"/>
                      </a:schemeClr>
                    </a:solidFill>
                  </a:tcPr>
                </a:tc>
                <a:tc>
                  <a:txBody>
                    <a:bodyPr/>
                    <a:lstStyle/>
                    <a:p>
                      <a:pPr algn="ctr" rtl="0" fontAlgn="base"/>
                      <a:endParaRPr lang="en-US" sz="1400" b="0" i="0" dirty="0">
                        <a:solidFill>
                          <a:srgbClr val="4B545B"/>
                        </a:solidFill>
                        <a:effectLst/>
                      </a:endParaRPr>
                    </a:p>
                  </a:txBody>
                  <a:tcPr anchor="ctr">
                    <a:solidFill>
                      <a:schemeClr val="bg1">
                        <a:lumMod val="95000"/>
                      </a:schemeClr>
                    </a:solidFill>
                  </a:tcPr>
                </a:tc>
                <a:tc>
                  <a:txBody>
                    <a:bodyPr/>
                    <a:lstStyle/>
                    <a:p>
                      <a:pPr algn="ctr" rtl="0" fontAlgn="base"/>
                      <a:endParaRPr lang="en-US" sz="1400" b="0" i="0" dirty="0">
                        <a:solidFill>
                          <a:srgbClr val="4B545B"/>
                        </a:solidFill>
                        <a:effectLst/>
                      </a:endParaRPr>
                    </a:p>
                  </a:txBody>
                  <a:tcPr anchor="ctr">
                    <a:solidFill>
                      <a:schemeClr val="bg1">
                        <a:lumMod val="95000"/>
                      </a:schemeClr>
                    </a:solidFill>
                  </a:tcPr>
                </a:tc>
                <a:extLst>
                  <a:ext uri="{0D108BD9-81ED-4DB2-BD59-A6C34878D82A}">
                    <a16:rowId xmlns:a16="http://schemas.microsoft.com/office/drawing/2014/main" val="2490713455"/>
                  </a:ext>
                </a:extLst>
              </a:tr>
              <a:tr h="959005">
                <a:tc>
                  <a:txBody>
                    <a:bodyPr/>
                    <a:lstStyle/>
                    <a:p>
                      <a:pPr algn="ctr"/>
                      <a:r>
                        <a:rPr lang="en-US" sz="1600" b="1" i="0" u="none" strike="noStrike" kern="1200" dirty="0">
                          <a:solidFill>
                            <a:schemeClr val="bg1"/>
                          </a:solidFill>
                          <a:effectLst/>
                          <a:latin typeface="+mn-lt"/>
                          <a:ea typeface="+mn-ea"/>
                          <a:cs typeface="+mn-cs"/>
                        </a:rPr>
                        <a:t>Oral ED-PrEP</a:t>
                      </a:r>
                      <a:endParaRPr lang="en-US" sz="1600" b="1" dirty="0">
                        <a:solidFill>
                          <a:schemeClr val="bg1"/>
                        </a:solidFill>
                      </a:endParaRPr>
                    </a:p>
                  </a:txBody>
                  <a:tcPr>
                    <a:solidFill>
                      <a:srgbClr val="FFC000"/>
                    </a:solidFill>
                  </a:tcPr>
                </a:tc>
                <a:tc>
                  <a:txBody>
                    <a:bodyPr/>
                    <a:lstStyle/>
                    <a:p>
                      <a:pPr algn="ctr" rtl="0" fontAlgn="base"/>
                      <a:endParaRPr lang="en-US" sz="1400" b="0" i="0" dirty="0">
                        <a:solidFill>
                          <a:srgbClr val="4B545B"/>
                        </a:solidFill>
                        <a:effectLst/>
                      </a:endParaRPr>
                    </a:p>
                  </a:txBody>
                  <a:tcPr anchor="ctr"/>
                </a:tc>
                <a:tc>
                  <a:txBody>
                    <a:bodyPr/>
                    <a:lstStyle/>
                    <a:p>
                      <a:pPr algn="ctr" rtl="0" fontAlgn="base"/>
                      <a:endParaRPr lang="en-US" sz="1400" b="0" i="0" dirty="0">
                        <a:solidFill>
                          <a:srgbClr val="4B545B"/>
                        </a:solidFill>
                        <a:effectLst/>
                      </a:endParaRPr>
                    </a:p>
                  </a:txBody>
                  <a:tcPr anchor="ctr"/>
                </a:tc>
                <a:tc>
                  <a:txBody>
                    <a:bodyPr/>
                    <a:lstStyle/>
                    <a:p>
                      <a:pPr algn="ctr" rtl="0" fontAlgn="base"/>
                      <a:endParaRPr lang="en-US" sz="1400" b="0" i="0" dirty="0">
                        <a:solidFill>
                          <a:srgbClr val="4B545B"/>
                        </a:solidFill>
                        <a:effectLst/>
                      </a:endParaRPr>
                    </a:p>
                  </a:txBody>
                  <a:tcPr anchor="ctr"/>
                </a:tc>
                <a:tc>
                  <a:txBody>
                    <a:bodyPr/>
                    <a:lstStyle/>
                    <a:p>
                      <a:pPr algn="ctr" rtl="0" fontAlgn="base"/>
                      <a:endParaRPr lang="en-US" sz="1400" b="0" i="0" dirty="0">
                        <a:solidFill>
                          <a:srgbClr val="4B545B"/>
                        </a:solidFill>
                        <a:effectLst/>
                      </a:endParaRPr>
                    </a:p>
                  </a:txBody>
                  <a:tcPr anchor="ctr"/>
                </a:tc>
                <a:extLst>
                  <a:ext uri="{0D108BD9-81ED-4DB2-BD59-A6C34878D82A}">
                    <a16:rowId xmlns:a16="http://schemas.microsoft.com/office/drawing/2014/main" val="827199576"/>
                  </a:ext>
                </a:extLst>
              </a:tr>
              <a:tr h="959005">
                <a:tc>
                  <a:txBody>
                    <a:bodyPr/>
                    <a:lstStyle/>
                    <a:p>
                      <a:pPr algn="ctr"/>
                      <a:r>
                        <a:rPr lang="en-US" sz="1600" b="1" i="0" u="none" strike="noStrike" kern="1200" dirty="0">
                          <a:solidFill>
                            <a:schemeClr val="bg1"/>
                          </a:solidFill>
                          <a:effectLst/>
                          <a:latin typeface="+mn-lt"/>
                          <a:ea typeface="+mn-ea"/>
                          <a:cs typeface="+mn-cs"/>
                        </a:rPr>
                        <a:t>CAB-LA</a:t>
                      </a:r>
                      <a:endParaRPr lang="en-US" sz="1600" b="1" dirty="0">
                        <a:solidFill>
                          <a:schemeClr val="bg1"/>
                        </a:solidFill>
                      </a:endParaRPr>
                    </a:p>
                  </a:txBody>
                  <a:tcPr>
                    <a:solidFill>
                      <a:schemeClr val="accent3"/>
                    </a:solidFill>
                  </a:tcPr>
                </a:tc>
                <a:tc>
                  <a:txBody>
                    <a:bodyPr/>
                    <a:lstStyle/>
                    <a:p>
                      <a:pPr algn="ctr" rtl="0" fontAlgn="base"/>
                      <a:endParaRPr lang="en-US" sz="1400" b="0" i="0" dirty="0">
                        <a:solidFill>
                          <a:srgbClr val="4B545B"/>
                        </a:solidFill>
                        <a:effectLst/>
                      </a:endParaRPr>
                    </a:p>
                  </a:txBody>
                  <a:tcPr anchor="ctr">
                    <a:solidFill>
                      <a:schemeClr val="bg1">
                        <a:lumMod val="95000"/>
                      </a:schemeClr>
                    </a:solidFill>
                  </a:tcPr>
                </a:tc>
                <a:tc>
                  <a:txBody>
                    <a:bodyPr/>
                    <a:lstStyle/>
                    <a:p>
                      <a:pPr algn="ctr" rtl="0" fontAlgn="base"/>
                      <a:endParaRPr lang="en-US" sz="1400" b="0" i="0" dirty="0">
                        <a:solidFill>
                          <a:srgbClr val="4B545B"/>
                        </a:solidFill>
                        <a:effectLst/>
                      </a:endParaRPr>
                    </a:p>
                  </a:txBody>
                  <a:tcPr anchor="ctr">
                    <a:solidFill>
                      <a:schemeClr val="bg1">
                        <a:lumMod val="95000"/>
                      </a:schemeClr>
                    </a:solidFill>
                  </a:tcPr>
                </a:tc>
                <a:tc>
                  <a:txBody>
                    <a:bodyPr/>
                    <a:lstStyle/>
                    <a:p>
                      <a:pPr algn="ctr" rtl="0" fontAlgn="base"/>
                      <a:endParaRPr lang="en-US" sz="1400" b="0" i="0" dirty="0">
                        <a:solidFill>
                          <a:srgbClr val="4B545B"/>
                        </a:solidFill>
                        <a:effectLst/>
                      </a:endParaRPr>
                    </a:p>
                  </a:txBody>
                  <a:tcPr anchor="ctr">
                    <a:solidFill>
                      <a:schemeClr val="bg1">
                        <a:lumMod val="95000"/>
                      </a:schemeClr>
                    </a:solidFill>
                  </a:tcPr>
                </a:tc>
                <a:tc>
                  <a:txBody>
                    <a:bodyPr/>
                    <a:lstStyle/>
                    <a:p>
                      <a:pPr algn="ctr" rtl="0" fontAlgn="base"/>
                      <a:endParaRPr lang="en-US" sz="1400" b="0" i="0" dirty="0">
                        <a:solidFill>
                          <a:srgbClr val="4B545B"/>
                        </a:solidFill>
                        <a:effectLst/>
                      </a:endParaRPr>
                    </a:p>
                  </a:txBody>
                  <a:tcPr anchor="ctr">
                    <a:solidFill>
                      <a:schemeClr val="bg1">
                        <a:lumMod val="95000"/>
                      </a:schemeClr>
                    </a:solidFill>
                  </a:tcPr>
                </a:tc>
                <a:extLst>
                  <a:ext uri="{0D108BD9-81ED-4DB2-BD59-A6C34878D82A}">
                    <a16:rowId xmlns:a16="http://schemas.microsoft.com/office/drawing/2014/main" val="1086792148"/>
                  </a:ext>
                </a:extLst>
              </a:tr>
              <a:tr h="959005">
                <a:tc>
                  <a:txBody>
                    <a:bodyPr/>
                    <a:lstStyle/>
                    <a:p>
                      <a:pPr algn="ctr"/>
                      <a:r>
                        <a:rPr lang="en-US" sz="1600" b="1" i="0" u="none" strike="noStrike" kern="1200" dirty="0">
                          <a:solidFill>
                            <a:schemeClr val="bg1"/>
                          </a:solidFill>
                          <a:effectLst/>
                          <a:latin typeface="+mn-lt"/>
                          <a:ea typeface="+mn-ea"/>
                          <a:cs typeface="+mn-cs"/>
                        </a:rPr>
                        <a:t>DVR</a:t>
                      </a:r>
                      <a:endParaRPr lang="en-US" sz="1600" b="1" dirty="0">
                        <a:solidFill>
                          <a:schemeClr val="bg1"/>
                        </a:solidFill>
                      </a:endParaRPr>
                    </a:p>
                  </a:txBody>
                  <a:tcPr>
                    <a:solidFill>
                      <a:schemeClr val="accent5"/>
                    </a:solidFill>
                  </a:tcPr>
                </a:tc>
                <a:tc>
                  <a:txBody>
                    <a:bodyPr/>
                    <a:lstStyle/>
                    <a:p>
                      <a:pPr algn="ctr" rtl="0" fontAlgn="base"/>
                      <a:endParaRPr lang="en-US" sz="1400" b="0" i="0" dirty="0">
                        <a:solidFill>
                          <a:srgbClr val="4B545B"/>
                        </a:solidFill>
                        <a:effectLst/>
                      </a:endParaRPr>
                    </a:p>
                  </a:txBody>
                  <a:tcPr anchor="ctr"/>
                </a:tc>
                <a:tc>
                  <a:txBody>
                    <a:bodyPr/>
                    <a:lstStyle/>
                    <a:p>
                      <a:pPr algn="ctr" rtl="0" fontAlgn="base"/>
                      <a:endParaRPr lang="en-US" sz="1400" b="0" i="0" dirty="0">
                        <a:solidFill>
                          <a:srgbClr val="4B545B"/>
                        </a:solidFill>
                        <a:effectLst/>
                      </a:endParaRPr>
                    </a:p>
                  </a:txBody>
                  <a:tcPr anchor="ctr"/>
                </a:tc>
                <a:tc>
                  <a:txBody>
                    <a:bodyPr/>
                    <a:lstStyle/>
                    <a:p>
                      <a:pPr algn="ctr" rtl="0" fontAlgn="base"/>
                      <a:endParaRPr lang="en-US" sz="1400" b="0" i="0" dirty="0">
                        <a:solidFill>
                          <a:srgbClr val="4B545B"/>
                        </a:solidFill>
                        <a:effectLst/>
                      </a:endParaRPr>
                    </a:p>
                  </a:txBody>
                  <a:tcPr anchor="ctr"/>
                </a:tc>
                <a:tc>
                  <a:txBody>
                    <a:bodyPr/>
                    <a:lstStyle/>
                    <a:p>
                      <a:pPr algn="ctr" rtl="0" fontAlgn="base"/>
                      <a:endParaRPr lang="en-US" sz="1400" b="0" i="0" dirty="0">
                        <a:solidFill>
                          <a:srgbClr val="4B545B"/>
                        </a:solidFill>
                        <a:effectLst/>
                      </a:endParaRPr>
                    </a:p>
                  </a:txBody>
                  <a:tcPr anchor="ct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4355477" y="1660306"/>
            <a:ext cx="1081845" cy="369332"/>
          </a:xfrm>
          <a:prstGeom prst="rect">
            <a:avLst/>
          </a:prstGeom>
          <a:noFill/>
        </p:spPr>
        <p:txBody>
          <a:bodyPr wrap="square">
            <a:spAutoFit/>
          </a:bodyPr>
          <a:lstStyle/>
          <a:p>
            <a:pPr algn="ctr"/>
            <a:r>
              <a:rPr lang="en-US" b="1" i="0" dirty="0">
                <a:effectLst/>
                <a:latin typeface="Calibri" panose="020F0502020204030204" pitchFamily="34" charset="0"/>
              </a:rPr>
              <a:t>Eligibility​</a:t>
            </a:r>
            <a:endParaRPr lang="en-US" dirty="0"/>
          </a:p>
        </p:txBody>
      </p:sp>
      <p:sp>
        <p:nvSpPr>
          <p:cNvPr id="3" name="TextBox 2">
            <a:extLst>
              <a:ext uri="{FF2B5EF4-FFF2-40B4-BE49-F238E27FC236}">
                <a16:creationId xmlns:a16="http://schemas.microsoft.com/office/drawing/2014/main" id="{01133E4C-19A9-906C-D7E7-B5881670CD30}"/>
              </a:ext>
            </a:extLst>
          </p:cNvPr>
          <p:cNvSpPr txBox="1"/>
          <p:nvPr/>
        </p:nvSpPr>
        <p:spPr>
          <a:xfrm>
            <a:off x="5567080" y="1660306"/>
            <a:ext cx="968886" cy="369332"/>
          </a:xfrm>
          <a:prstGeom prst="rect">
            <a:avLst/>
          </a:prstGeom>
          <a:noFill/>
        </p:spPr>
        <p:txBody>
          <a:bodyPr wrap="square">
            <a:spAutoFit/>
          </a:bodyPr>
          <a:lstStyle/>
          <a:p>
            <a:pPr algn="ctr"/>
            <a:r>
              <a:rPr lang="en-US" sz="1800" b="1" i="0" dirty="0">
                <a:effectLst/>
                <a:latin typeface="Calibri" panose="020F0502020204030204" pitchFamily="34" charset="0"/>
              </a:rPr>
              <a:t>Efficacy​</a:t>
            </a:r>
            <a:endParaRPr lang="en-US" sz="1600" dirty="0"/>
          </a:p>
        </p:txBody>
      </p:sp>
      <p:sp>
        <p:nvSpPr>
          <p:cNvPr id="27" name="TextBox 26">
            <a:extLst>
              <a:ext uri="{FF2B5EF4-FFF2-40B4-BE49-F238E27FC236}">
                <a16:creationId xmlns:a16="http://schemas.microsoft.com/office/drawing/2014/main" id="{942EBD75-4256-FEEC-D72A-6514A6008F63}"/>
              </a:ext>
            </a:extLst>
          </p:cNvPr>
          <p:cNvSpPr txBox="1"/>
          <p:nvPr/>
        </p:nvSpPr>
        <p:spPr>
          <a:xfrm>
            <a:off x="6754680" y="1660306"/>
            <a:ext cx="1686574" cy="369332"/>
          </a:xfrm>
          <a:prstGeom prst="rect">
            <a:avLst/>
          </a:prstGeom>
          <a:noFill/>
        </p:spPr>
        <p:txBody>
          <a:bodyPr wrap="square">
            <a:spAutoFit/>
          </a:bodyPr>
          <a:lstStyle/>
          <a:p>
            <a:pPr algn="ctr"/>
            <a:r>
              <a:rPr lang="en-US" sz="1800" b="1" i="0" dirty="0">
                <a:effectLst/>
                <a:latin typeface="Calibri" panose="020F0502020204030204" pitchFamily="34" charset="0"/>
              </a:rPr>
              <a:t>Administration​</a:t>
            </a:r>
            <a:endParaRPr lang="en-US" sz="1600" dirty="0"/>
          </a:p>
        </p:txBody>
      </p:sp>
      <p:sp>
        <p:nvSpPr>
          <p:cNvPr id="28" name="TextBox 27">
            <a:extLst>
              <a:ext uri="{FF2B5EF4-FFF2-40B4-BE49-F238E27FC236}">
                <a16:creationId xmlns:a16="http://schemas.microsoft.com/office/drawing/2014/main" id="{7C13F07D-EC53-3422-2457-880CB2C234A8}"/>
              </a:ext>
            </a:extLst>
          </p:cNvPr>
          <p:cNvSpPr txBox="1"/>
          <p:nvPr/>
        </p:nvSpPr>
        <p:spPr>
          <a:xfrm>
            <a:off x="8698707" y="1415649"/>
            <a:ext cx="1955566" cy="646331"/>
          </a:xfrm>
          <a:prstGeom prst="rect">
            <a:avLst/>
          </a:prstGeom>
          <a:noFill/>
        </p:spPr>
        <p:txBody>
          <a:bodyPr wrap="square">
            <a:spAutoFit/>
          </a:bodyPr>
          <a:lstStyle/>
          <a:p>
            <a:pPr algn="ctr"/>
            <a:r>
              <a:rPr lang="en-US" sz="1800" b="1" i="0" dirty="0">
                <a:effectLst/>
                <a:latin typeface="Calibri" panose="020F0502020204030204" pitchFamily="34" charset="0"/>
              </a:rPr>
              <a:t>Side Effects &amp; Follow-up​</a:t>
            </a:r>
            <a:endParaRPr lang="en-US" sz="1600" dirty="0"/>
          </a:p>
        </p:txBody>
      </p:sp>
      <p:pic>
        <p:nvPicPr>
          <p:cNvPr id="5" name="Picture 4">
            <a:extLst>
              <a:ext uri="{FF2B5EF4-FFF2-40B4-BE49-F238E27FC236}">
                <a16:creationId xmlns:a16="http://schemas.microsoft.com/office/drawing/2014/main" id="{7DE30270-BDD7-424B-5DA1-C705753D7720}"/>
              </a:ext>
            </a:extLst>
          </p:cNvPr>
          <p:cNvPicPr>
            <a:picLocks noChangeAspect="1"/>
          </p:cNvPicPr>
          <p:nvPr/>
        </p:nvPicPr>
        <p:blipFill>
          <a:blip r:embed="rId3"/>
          <a:stretch>
            <a:fillRect/>
          </a:stretch>
        </p:blipFill>
        <p:spPr>
          <a:xfrm>
            <a:off x="2842700" y="4396971"/>
            <a:ext cx="450646" cy="450646"/>
          </a:xfrm>
          <a:prstGeom prst="rect">
            <a:avLst/>
          </a:prstGeom>
        </p:spPr>
      </p:pic>
      <p:pic>
        <p:nvPicPr>
          <p:cNvPr id="7" name="Picture 6">
            <a:extLst>
              <a:ext uri="{FF2B5EF4-FFF2-40B4-BE49-F238E27FC236}">
                <a16:creationId xmlns:a16="http://schemas.microsoft.com/office/drawing/2014/main" id="{2F7001B4-16E4-CD19-D1E3-46E7069C7313}"/>
              </a:ext>
            </a:extLst>
          </p:cNvPr>
          <p:cNvPicPr>
            <a:picLocks noChangeAspect="1"/>
          </p:cNvPicPr>
          <p:nvPr/>
        </p:nvPicPr>
        <p:blipFill>
          <a:blip r:embed="rId4"/>
          <a:stretch>
            <a:fillRect/>
          </a:stretch>
        </p:blipFill>
        <p:spPr>
          <a:xfrm>
            <a:off x="2918201" y="5370912"/>
            <a:ext cx="364122" cy="450646"/>
          </a:xfrm>
          <a:prstGeom prst="rect">
            <a:avLst/>
          </a:prstGeom>
        </p:spPr>
      </p:pic>
      <p:grpSp>
        <p:nvGrpSpPr>
          <p:cNvPr id="8" name="Graphic 22">
            <a:extLst>
              <a:ext uri="{FF2B5EF4-FFF2-40B4-BE49-F238E27FC236}">
                <a16:creationId xmlns:a16="http://schemas.microsoft.com/office/drawing/2014/main" id="{AA01B701-8B45-5EF2-9CB2-42E07D4E44E1}"/>
              </a:ext>
            </a:extLst>
          </p:cNvPr>
          <p:cNvGrpSpPr/>
          <p:nvPr/>
        </p:nvGrpSpPr>
        <p:grpSpPr>
          <a:xfrm>
            <a:off x="2805887" y="3406698"/>
            <a:ext cx="485237" cy="551680"/>
            <a:chOff x="2784776" y="-622825"/>
            <a:chExt cx="4617005" cy="5249211"/>
          </a:xfrm>
        </p:grpSpPr>
        <p:grpSp>
          <p:nvGrpSpPr>
            <p:cNvPr id="9" name="Graphic 22">
              <a:extLst>
                <a:ext uri="{FF2B5EF4-FFF2-40B4-BE49-F238E27FC236}">
                  <a16:creationId xmlns:a16="http://schemas.microsoft.com/office/drawing/2014/main" id="{F7C92928-D74D-BC74-45AA-73A519188D21}"/>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58FEA176-F3B2-54BF-B2CA-D9C0232E191A}"/>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dirty="0"/>
              </a:p>
            </p:txBody>
          </p:sp>
          <p:grpSp>
            <p:nvGrpSpPr>
              <p:cNvPr id="18" name="Graphic 22">
                <a:extLst>
                  <a:ext uri="{FF2B5EF4-FFF2-40B4-BE49-F238E27FC236}">
                    <a16:creationId xmlns:a16="http://schemas.microsoft.com/office/drawing/2014/main" id="{67B0B805-EB2E-BEF7-D4F2-DE7216B48BAC}"/>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971FA823-0D06-CEF7-06F2-D6B84AB4FC2C}"/>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F77D7C4A-4641-B952-4276-798671B5BF75}"/>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F79C4988-AB51-8729-F94C-17933F6A35C9}"/>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dirty="0"/>
                  </a:p>
                </p:txBody>
              </p:sp>
            </p:grpSp>
            <p:sp>
              <p:nvSpPr>
                <p:cNvPr id="20" name="Freeform 19">
                  <a:extLst>
                    <a:ext uri="{FF2B5EF4-FFF2-40B4-BE49-F238E27FC236}">
                      <a16:creationId xmlns:a16="http://schemas.microsoft.com/office/drawing/2014/main" id="{C65EEF00-5D5D-E1E2-4076-569D602B730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dirty="0"/>
                </a:p>
              </p:txBody>
            </p:sp>
          </p:grpSp>
        </p:grpSp>
        <p:grpSp>
          <p:nvGrpSpPr>
            <p:cNvPr id="10" name="Graphic 22">
              <a:extLst>
                <a:ext uri="{FF2B5EF4-FFF2-40B4-BE49-F238E27FC236}">
                  <a16:creationId xmlns:a16="http://schemas.microsoft.com/office/drawing/2014/main" id="{C053B1AF-E30A-C943-906D-032F69821CC0}"/>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C31EE6AE-9100-FBFD-27AD-2429E281458D}"/>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dirty="0"/>
              </a:p>
            </p:txBody>
          </p:sp>
          <p:grpSp>
            <p:nvGrpSpPr>
              <p:cNvPr id="12" name="Graphic 22">
                <a:extLst>
                  <a:ext uri="{FF2B5EF4-FFF2-40B4-BE49-F238E27FC236}">
                    <a16:creationId xmlns:a16="http://schemas.microsoft.com/office/drawing/2014/main" id="{79AC9414-ECCD-C6B2-61EB-C6189C49A9E7}"/>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0EF46552-BC36-DB45-F614-0875281BD5BE}"/>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BD40A53F-7FAC-4754-24C6-737B0D2FA75D}"/>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FF72FFA6-F093-599B-53D2-E31E593EA86F}"/>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dirty="0"/>
                  </a:p>
                </p:txBody>
              </p:sp>
            </p:grpSp>
            <p:sp>
              <p:nvSpPr>
                <p:cNvPr id="14" name="Freeform 13">
                  <a:extLst>
                    <a:ext uri="{FF2B5EF4-FFF2-40B4-BE49-F238E27FC236}">
                      <a16:creationId xmlns:a16="http://schemas.microsoft.com/office/drawing/2014/main" id="{CC8AC9D3-EC04-B4D5-494C-99C5C193113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dirty="0"/>
                </a:p>
              </p:txBody>
            </p:sp>
          </p:grpSp>
        </p:grpSp>
      </p:grpSp>
      <p:grpSp>
        <p:nvGrpSpPr>
          <p:cNvPr id="23" name="Graphic 6">
            <a:extLst>
              <a:ext uri="{FF2B5EF4-FFF2-40B4-BE49-F238E27FC236}">
                <a16:creationId xmlns:a16="http://schemas.microsoft.com/office/drawing/2014/main" id="{1512C5A6-F6E1-30AC-77AA-ABE4B85F9AB2}"/>
              </a:ext>
            </a:extLst>
          </p:cNvPr>
          <p:cNvGrpSpPr/>
          <p:nvPr/>
        </p:nvGrpSpPr>
        <p:grpSpPr>
          <a:xfrm rot="1279336">
            <a:off x="2902781" y="2429703"/>
            <a:ext cx="400856" cy="562820"/>
            <a:chOff x="-6210426" y="-2259134"/>
            <a:chExt cx="3892063" cy="5464641"/>
          </a:xfrm>
        </p:grpSpPr>
        <p:sp>
          <p:nvSpPr>
            <p:cNvPr id="24" name="Freeform 23">
              <a:extLst>
                <a:ext uri="{FF2B5EF4-FFF2-40B4-BE49-F238E27FC236}">
                  <a16:creationId xmlns:a16="http://schemas.microsoft.com/office/drawing/2014/main" id="{C4C3FE56-68B7-258E-DFA7-0D705CD89DE2}"/>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dirty="0"/>
            </a:p>
          </p:txBody>
        </p:sp>
        <p:grpSp>
          <p:nvGrpSpPr>
            <p:cNvPr id="25" name="Graphic 6">
              <a:extLst>
                <a:ext uri="{FF2B5EF4-FFF2-40B4-BE49-F238E27FC236}">
                  <a16:creationId xmlns:a16="http://schemas.microsoft.com/office/drawing/2014/main" id="{F2744682-6295-6A10-2C31-6C26613DD7AA}"/>
                </a:ext>
              </a:extLst>
            </p:cNvPr>
            <p:cNvGrpSpPr/>
            <p:nvPr/>
          </p:nvGrpSpPr>
          <p:grpSpPr>
            <a:xfrm>
              <a:off x="-5931968" y="-1980699"/>
              <a:ext cx="3335017" cy="4907771"/>
              <a:chOff x="-5931968" y="-1980699"/>
              <a:chExt cx="3335017" cy="4907771"/>
            </a:xfrm>
          </p:grpSpPr>
          <p:grpSp>
            <p:nvGrpSpPr>
              <p:cNvPr id="31" name="Graphic 6">
                <a:extLst>
                  <a:ext uri="{FF2B5EF4-FFF2-40B4-BE49-F238E27FC236}">
                    <a16:creationId xmlns:a16="http://schemas.microsoft.com/office/drawing/2014/main" id="{921B5C3F-2F0C-477B-EBEC-E7AB9A41F489}"/>
                  </a:ext>
                </a:extLst>
              </p:cNvPr>
              <p:cNvGrpSpPr/>
              <p:nvPr/>
            </p:nvGrpSpPr>
            <p:grpSpPr>
              <a:xfrm>
                <a:off x="-5931968" y="-1980699"/>
                <a:ext cx="3335017" cy="4907771"/>
                <a:chOff x="-5931968" y="-1980699"/>
                <a:chExt cx="3335017" cy="4907771"/>
              </a:xfrm>
              <a:solidFill>
                <a:srgbClr val="00B5DE"/>
              </a:solidFill>
            </p:grpSpPr>
            <p:sp>
              <p:nvSpPr>
                <p:cNvPr id="33" name="Freeform 32">
                  <a:extLst>
                    <a:ext uri="{FF2B5EF4-FFF2-40B4-BE49-F238E27FC236}">
                      <a16:creationId xmlns:a16="http://schemas.microsoft.com/office/drawing/2014/main" id="{CC830A35-B71E-1785-E565-10B41E35440B}"/>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DB0814E3-5AA8-E261-3B90-A788E788AD8D}"/>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dirty="0"/>
                </a:p>
              </p:txBody>
            </p:sp>
          </p:grpSp>
          <p:sp>
            <p:nvSpPr>
              <p:cNvPr id="32" name="Freeform 31">
                <a:extLst>
                  <a:ext uri="{FF2B5EF4-FFF2-40B4-BE49-F238E27FC236}">
                    <a16:creationId xmlns:a16="http://schemas.microsoft.com/office/drawing/2014/main" id="{E5BB6495-F2FF-E3FF-AE35-1702417BD9F0}"/>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9476749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lstStyle/>
          <a:p>
            <a:r>
              <a:rPr lang="en-US" dirty="0"/>
              <a:t>Fill in the Blank: Compare PrEP Options​</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2520004927"/>
              </p:ext>
            </p:extLst>
          </p:nvPr>
        </p:nvGraphicFramePr>
        <p:xfrm>
          <a:off x="1963738" y="2118731"/>
          <a:ext cx="9144456" cy="4159405"/>
        </p:xfrm>
        <a:graphic>
          <a:graphicData uri="http://schemas.openxmlformats.org/drawingml/2006/table">
            <a:tbl>
              <a:tblPr bandRow="1">
                <a:tableStyleId>{5C22544A-7EE6-4342-B048-85BDC9FD1C3A}</a:tableStyleId>
              </a:tblPr>
              <a:tblGrid>
                <a:gridCol w="2247777">
                  <a:extLst>
                    <a:ext uri="{9D8B030D-6E8A-4147-A177-3AD203B41FA5}">
                      <a16:colId xmlns:a16="http://schemas.microsoft.com/office/drawing/2014/main" val="88424409"/>
                    </a:ext>
                  </a:extLst>
                </a:gridCol>
                <a:gridCol w="1508565">
                  <a:extLst>
                    <a:ext uri="{9D8B030D-6E8A-4147-A177-3AD203B41FA5}">
                      <a16:colId xmlns:a16="http://schemas.microsoft.com/office/drawing/2014/main" val="457513423"/>
                    </a:ext>
                  </a:extLst>
                </a:gridCol>
                <a:gridCol w="875929">
                  <a:extLst>
                    <a:ext uri="{9D8B030D-6E8A-4147-A177-3AD203B41FA5}">
                      <a16:colId xmlns:a16="http://schemas.microsoft.com/office/drawing/2014/main" val="586887409"/>
                    </a:ext>
                  </a:extLst>
                </a:gridCol>
                <a:gridCol w="1862191">
                  <a:extLst>
                    <a:ext uri="{9D8B030D-6E8A-4147-A177-3AD203B41FA5}">
                      <a16:colId xmlns:a16="http://schemas.microsoft.com/office/drawing/2014/main" val="3467173783"/>
                    </a:ext>
                  </a:extLst>
                </a:gridCol>
                <a:gridCol w="2649994">
                  <a:extLst>
                    <a:ext uri="{9D8B030D-6E8A-4147-A177-3AD203B41FA5}">
                      <a16:colId xmlns:a16="http://schemas.microsoft.com/office/drawing/2014/main" val="738374418"/>
                    </a:ext>
                  </a:extLst>
                </a:gridCol>
              </a:tblGrid>
              <a:tr h="959005">
                <a:tc>
                  <a:txBody>
                    <a:bodyPr/>
                    <a:lstStyle/>
                    <a:p>
                      <a:pPr algn="ctr"/>
                      <a:r>
                        <a:rPr lang="en-US" sz="1600" b="1" i="0" u="none" strike="noStrike" kern="1200" dirty="0">
                          <a:solidFill>
                            <a:schemeClr val="bg1"/>
                          </a:solidFill>
                          <a:effectLst/>
                          <a:latin typeface="+mn-lt"/>
                          <a:ea typeface="+mn-ea"/>
                          <a:cs typeface="+mn-cs"/>
                        </a:rPr>
                        <a:t>Oral Daily PrEP</a:t>
                      </a:r>
                      <a:endParaRPr lang="en-US" sz="1600" b="1" dirty="0">
                        <a:solidFill>
                          <a:schemeClr val="bg1"/>
                        </a:solidFill>
                      </a:endParaRPr>
                    </a:p>
                  </a:txBody>
                  <a:tcPr>
                    <a:solidFill>
                      <a:schemeClr val="accent1"/>
                    </a:solidFill>
                  </a:tcPr>
                </a:tc>
                <a:tc>
                  <a:txBody>
                    <a:bodyPr/>
                    <a:lstStyle/>
                    <a:p>
                      <a:pPr algn="ctr" rtl="0" fontAlgn="base"/>
                      <a:r>
                        <a:rPr lang="en-US" sz="1600" b="0" i="0" dirty="0">
                          <a:solidFill>
                            <a:schemeClr val="tx1"/>
                          </a:solidFill>
                          <a:effectLst/>
                          <a:latin typeface="Calibri" panose="020F0502020204030204" pitchFamily="34" charset="0"/>
                        </a:rPr>
                        <a:t>Everyone at substantial risk​</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&gt;95%​</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Daily pill​</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Short-term </a:t>
                      </a:r>
                    </a:p>
                    <a:p>
                      <a:pPr algn="ctr" rtl="0" fontAlgn="base"/>
                      <a:r>
                        <a:rPr lang="en-US" sz="1600" b="0" i="0" dirty="0">
                          <a:solidFill>
                            <a:schemeClr val="tx1"/>
                          </a:solidFill>
                          <a:effectLst/>
                          <a:latin typeface="Calibri" panose="020F0502020204030204" pitchFamily="34" charset="0"/>
                        </a:rPr>
                        <a:t>gastrointestinal side effects​</a:t>
                      </a:r>
                      <a:r>
                        <a:rPr lang="en-US" sz="1600" b="0" i="0" dirty="0">
                          <a:solidFill>
                            <a:schemeClr val="tx1"/>
                          </a:solidFill>
                          <a:effectLst/>
                          <a:latin typeface="+mn-lt"/>
                        </a:rPr>
                        <a:t> and f</a:t>
                      </a:r>
                      <a:r>
                        <a:rPr lang="en-US" sz="1600" b="0" i="0" dirty="0">
                          <a:solidFill>
                            <a:schemeClr val="tx1"/>
                          </a:solidFill>
                          <a:effectLst/>
                          <a:latin typeface="Calibri" panose="020F0502020204030204" pitchFamily="34" charset="0"/>
                        </a:rPr>
                        <a:t>ollow-up every 3 months​</a:t>
                      </a:r>
                      <a:endParaRPr lang="en-US" sz="1600" b="0" i="0" dirty="0">
                        <a:solidFill>
                          <a:schemeClr val="tx1"/>
                        </a:solidFill>
                        <a:effectLst/>
                      </a:endParaRPr>
                    </a:p>
                  </a:txBody>
                  <a:tcPr anchor="ctr">
                    <a:solidFill>
                      <a:schemeClr val="bg1">
                        <a:lumMod val="95000"/>
                      </a:schemeClr>
                    </a:solidFill>
                  </a:tcPr>
                </a:tc>
                <a:extLst>
                  <a:ext uri="{0D108BD9-81ED-4DB2-BD59-A6C34878D82A}">
                    <a16:rowId xmlns:a16="http://schemas.microsoft.com/office/drawing/2014/main" val="2490713455"/>
                  </a:ext>
                </a:extLst>
              </a:tr>
              <a:tr h="959005">
                <a:tc>
                  <a:txBody>
                    <a:bodyPr/>
                    <a:lstStyle/>
                    <a:p>
                      <a:pPr algn="ctr"/>
                      <a:r>
                        <a:rPr lang="en-US" sz="1600" b="1" i="0" u="none" strike="noStrike" kern="1200" dirty="0">
                          <a:solidFill>
                            <a:schemeClr val="bg1"/>
                          </a:solidFill>
                          <a:effectLst/>
                          <a:latin typeface="+mn-lt"/>
                          <a:ea typeface="+mn-ea"/>
                          <a:cs typeface="+mn-cs"/>
                        </a:rPr>
                        <a:t>Oral ED-PrEP</a:t>
                      </a:r>
                      <a:endParaRPr lang="en-US" sz="1600" b="1" dirty="0">
                        <a:solidFill>
                          <a:schemeClr val="bg1"/>
                        </a:solidFill>
                      </a:endParaRPr>
                    </a:p>
                  </a:txBody>
                  <a:tcPr>
                    <a:solidFill>
                      <a:srgbClr val="FFC000"/>
                    </a:solidFill>
                  </a:tcPr>
                </a:tc>
                <a:tc>
                  <a:txBody>
                    <a:bodyPr/>
                    <a:lstStyle/>
                    <a:p>
                      <a:pPr algn="ctr" rtl="0" fontAlgn="base"/>
                      <a:r>
                        <a:rPr lang="en-US" sz="1600" b="0" i="0" dirty="0">
                          <a:solidFill>
                            <a:schemeClr val="tx1"/>
                          </a:solidFill>
                          <a:effectLst/>
                          <a:latin typeface="Calibri" panose="020F0502020204030204" pitchFamily="34" charset="0"/>
                        </a:rPr>
                        <a:t>Male sex at birth*​</a:t>
                      </a:r>
                      <a:r>
                        <a:rPr lang="en-US" sz="1600" b="0" i="0" dirty="0">
                          <a:solidFill>
                            <a:schemeClr val="tx1"/>
                          </a:solidFill>
                          <a:effectLst/>
                          <a:latin typeface="+mn-lt"/>
                        </a:rPr>
                        <a:t> and </a:t>
                      </a:r>
                      <a:r>
                        <a:rPr lang="en-US" sz="1600" b="0" i="0" dirty="0">
                          <a:solidFill>
                            <a:schemeClr val="tx1"/>
                          </a:solidFill>
                          <a:effectLst/>
                          <a:latin typeface="Calibri" panose="020F0502020204030204" pitchFamily="34" charset="0"/>
                        </a:rPr>
                        <a:t>sexual </a:t>
                      </a:r>
                    </a:p>
                    <a:p>
                      <a:pPr algn="ctr" rtl="0" fontAlgn="base"/>
                      <a:r>
                        <a:rPr lang="en-US" sz="1600" b="0" i="0" dirty="0">
                          <a:solidFill>
                            <a:schemeClr val="tx1"/>
                          </a:solidFill>
                          <a:effectLst/>
                          <a:latin typeface="Calibri" panose="020F0502020204030204" pitchFamily="34" charset="0"/>
                        </a:rPr>
                        <a:t>exposure only​</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&gt;95%​</a:t>
                      </a:r>
                      <a:endParaRPr lang="en-US" sz="1600" b="0" i="0" dirty="0">
                        <a:solidFill>
                          <a:schemeClr val="tx1"/>
                        </a:solidFill>
                        <a:effectLst/>
                      </a:endParaRPr>
                    </a:p>
                    <a:p>
                      <a:pPr algn="ctr" rtl="0" fontAlgn="base"/>
                      <a:r>
                        <a:rPr lang="en-US" sz="1600" b="0" i="0" dirty="0">
                          <a:solidFill>
                            <a:schemeClr val="tx1"/>
                          </a:solidFill>
                          <a:effectLst/>
                          <a:latin typeface="Calibri" panose="020F0502020204030204" pitchFamily="34" charset="0"/>
                        </a:rPr>
                        <a:t>​</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As needed pill pre- and post-sexual exposure​</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Short-term </a:t>
                      </a:r>
                    </a:p>
                    <a:p>
                      <a:pPr algn="ctr" rtl="0" fontAlgn="base"/>
                      <a:r>
                        <a:rPr lang="en-US" sz="1600" b="0" i="0" dirty="0">
                          <a:solidFill>
                            <a:schemeClr val="tx1"/>
                          </a:solidFill>
                          <a:effectLst/>
                          <a:latin typeface="Calibri" panose="020F0502020204030204" pitchFamily="34" charset="0"/>
                        </a:rPr>
                        <a:t>gastrointestinal side effects​</a:t>
                      </a:r>
                      <a:endParaRPr lang="en-US" sz="1600" b="0" i="0" dirty="0">
                        <a:solidFill>
                          <a:schemeClr val="tx1"/>
                        </a:solidFill>
                        <a:effectLst/>
                      </a:endParaRPr>
                    </a:p>
                    <a:p>
                      <a:pPr algn="ctr" rtl="0" fontAlgn="base"/>
                      <a:r>
                        <a:rPr lang="en-US" sz="1600" b="0" i="0" dirty="0">
                          <a:solidFill>
                            <a:schemeClr val="tx1"/>
                          </a:solidFill>
                          <a:effectLst/>
                          <a:latin typeface="Calibri" panose="020F0502020204030204" pitchFamily="34" charset="0"/>
                        </a:rPr>
                        <a:t>and follow-up every 3 months​</a:t>
                      </a:r>
                      <a:endParaRPr lang="en-US" sz="1600" b="0" i="0" dirty="0">
                        <a:solidFill>
                          <a:schemeClr val="tx1"/>
                        </a:solidFill>
                        <a:effectLst/>
                      </a:endParaRPr>
                    </a:p>
                  </a:txBody>
                  <a:tcPr anchor="ctr"/>
                </a:tc>
                <a:extLst>
                  <a:ext uri="{0D108BD9-81ED-4DB2-BD59-A6C34878D82A}">
                    <a16:rowId xmlns:a16="http://schemas.microsoft.com/office/drawing/2014/main" val="827199576"/>
                  </a:ext>
                </a:extLst>
              </a:tr>
              <a:tr h="959005">
                <a:tc>
                  <a:txBody>
                    <a:bodyPr/>
                    <a:lstStyle/>
                    <a:p>
                      <a:pPr algn="ctr"/>
                      <a:r>
                        <a:rPr lang="en-US" sz="1600" b="1" i="0" u="none" strike="noStrike" kern="1200" dirty="0">
                          <a:solidFill>
                            <a:schemeClr val="bg1"/>
                          </a:solidFill>
                          <a:effectLst/>
                          <a:latin typeface="+mn-lt"/>
                          <a:ea typeface="+mn-ea"/>
                          <a:cs typeface="+mn-cs"/>
                        </a:rPr>
                        <a:t>CAB-LA</a:t>
                      </a:r>
                      <a:endParaRPr lang="en-US" sz="1600" b="1" dirty="0">
                        <a:solidFill>
                          <a:schemeClr val="bg1"/>
                        </a:solidFill>
                      </a:endParaRPr>
                    </a:p>
                  </a:txBody>
                  <a:tcPr>
                    <a:solidFill>
                      <a:schemeClr val="accent3"/>
                    </a:solidFill>
                  </a:tcPr>
                </a:tc>
                <a:tc>
                  <a:txBody>
                    <a:bodyPr/>
                    <a:lstStyle/>
                    <a:p>
                      <a:pPr algn="ctr" rtl="0" fontAlgn="base"/>
                      <a:r>
                        <a:rPr lang="en-US" sz="1600" b="0" i="0" dirty="0">
                          <a:solidFill>
                            <a:schemeClr val="tx1"/>
                          </a:solidFill>
                          <a:effectLst/>
                          <a:latin typeface="Calibri" panose="020F0502020204030204" pitchFamily="34" charset="0"/>
                        </a:rPr>
                        <a:t>Everyone at substantial risk​</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&gt;95%​</a:t>
                      </a:r>
                      <a:endParaRPr lang="en-US" sz="1600" b="0" i="0" dirty="0">
                        <a:solidFill>
                          <a:schemeClr val="tx1"/>
                        </a:solidFill>
                        <a:effectLst/>
                      </a:endParaRPr>
                    </a:p>
                    <a:p>
                      <a:pPr algn="ctr" rtl="0" fontAlgn="base"/>
                      <a:r>
                        <a:rPr lang="en-US" sz="1600" b="0" i="0" dirty="0">
                          <a:solidFill>
                            <a:schemeClr val="tx1"/>
                          </a:solidFill>
                          <a:effectLst/>
                          <a:latin typeface="Calibri" panose="020F0502020204030204" pitchFamily="34" charset="0"/>
                        </a:rPr>
                        <a:t>​</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Injection by a provider every 8 weeks ​</a:t>
                      </a:r>
                      <a:endParaRPr lang="en-US" sz="1600" b="0" i="0" dirty="0">
                        <a:solidFill>
                          <a:schemeClr val="tx1"/>
                        </a:solidFill>
                        <a:effectLst/>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Injection site reactions​</a:t>
                      </a:r>
                      <a:r>
                        <a:rPr lang="en-US" sz="1600" b="0" i="0" dirty="0">
                          <a:solidFill>
                            <a:schemeClr val="tx1"/>
                          </a:solidFill>
                          <a:effectLst/>
                          <a:latin typeface="+mn-lt"/>
                        </a:rPr>
                        <a:t> and </a:t>
                      </a:r>
                      <a:r>
                        <a:rPr lang="en-US" sz="1600" b="0" i="0" dirty="0">
                          <a:solidFill>
                            <a:schemeClr val="tx1"/>
                          </a:solidFill>
                          <a:effectLst/>
                          <a:latin typeface="Calibri" panose="020F0502020204030204" pitchFamily="34" charset="0"/>
                        </a:rPr>
                        <a:t>follow-up every 8 weeks </a:t>
                      </a:r>
                    </a:p>
                    <a:p>
                      <a:pPr algn="ctr" rtl="0" fontAlgn="base"/>
                      <a:r>
                        <a:rPr lang="en-US" sz="1600" b="0" i="0" dirty="0">
                          <a:solidFill>
                            <a:schemeClr val="tx1"/>
                          </a:solidFill>
                          <a:effectLst/>
                          <a:latin typeface="Calibri" panose="020F0502020204030204" pitchFamily="34" charset="0"/>
                        </a:rPr>
                        <a:t>(+/- 1 week)​</a:t>
                      </a:r>
                      <a:endParaRPr lang="en-US" sz="1600" b="0" i="0" dirty="0">
                        <a:solidFill>
                          <a:schemeClr val="tx1"/>
                        </a:solidFill>
                        <a:effectLst/>
                      </a:endParaRPr>
                    </a:p>
                  </a:txBody>
                  <a:tcPr anchor="ctr">
                    <a:solidFill>
                      <a:schemeClr val="bg1">
                        <a:lumMod val="95000"/>
                      </a:schemeClr>
                    </a:solidFill>
                  </a:tcPr>
                </a:tc>
                <a:extLst>
                  <a:ext uri="{0D108BD9-81ED-4DB2-BD59-A6C34878D82A}">
                    <a16:rowId xmlns:a16="http://schemas.microsoft.com/office/drawing/2014/main" val="1086792148"/>
                  </a:ext>
                </a:extLst>
              </a:tr>
              <a:tr h="959005">
                <a:tc>
                  <a:txBody>
                    <a:bodyPr/>
                    <a:lstStyle/>
                    <a:p>
                      <a:pPr algn="ctr"/>
                      <a:r>
                        <a:rPr lang="en-US" sz="1600" b="1" i="0" u="none" strike="noStrike" kern="1200" dirty="0">
                          <a:solidFill>
                            <a:schemeClr val="bg1"/>
                          </a:solidFill>
                          <a:effectLst/>
                          <a:latin typeface="+mn-lt"/>
                          <a:ea typeface="+mn-ea"/>
                          <a:cs typeface="+mn-cs"/>
                        </a:rPr>
                        <a:t>DVR</a:t>
                      </a:r>
                      <a:endParaRPr lang="en-US" sz="1600" b="1" dirty="0">
                        <a:solidFill>
                          <a:schemeClr val="bg1"/>
                        </a:solidFill>
                      </a:endParaRPr>
                    </a:p>
                  </a:txBody>
                  <a:tcPr>
                    <a:solidFill>
                      <a:schemeClr val="accent5"/>
                    </a:solidFill>
                  </a:tcPr>
                </a:tc>
                <a:tc>
                  <a:txBody>
                    <a:bodyPr/>
                    <a:lstStyle/>
                    <a:p>
                      <a:pPr algn="ctr" rtl="0" fontAlgn="base"/>
                      <a:r>
                        <a:rPr lang="en-US" sz="1600" b="0" i="0" dirty="0">
                          <a:solidFill>
                            <a:schemeClr val="tx1"/>
                          </a:solidFill>
                          <a:effectLst/>
                          <a:latin typeface="Calibri" panose="020F0502020204030204" pitchFamily="34" charset="0"/>
                        </a:rPr>
                        <a:t>Female sex </a:t>
                      </a:r>
                    </a:p>
                    <a:p>
                      <a:pPr algn="ctr" rtl="0" fontAlgn="base"/>
                      <a:r>
                        <a:rPr lang="en-US" sz="1600" b="0" i="0" dirty="0">
                          <a:solidFill>
                            <a:schemeClr val="tx1"/>
                          </a:solidFill>
                          <a:effectLst/>
                          <a:latin typeface="Calibri" panose="020F0502020204030204" pitchFamily="34" charset="0"/>
                        </a:rPr>
                        <a:t>at birth​</a:t>
                      </a:r>
                      <a:r>
                        <a:rPr lang="en-US" sz="1600" b="0" i="0" dirty="0">
                          <a:solidFill>
                            <a:schemeClr val="tx1"/>
                          </a:solidFill>
                          <a:effectLst/>
                          <a:latin typeface="+mn-lt"/>
                        </a:rPr>
                        <a:t> and v</a:t>
                      </a:r>
                      <a:r>
                        <a:rPr lang="en-US" sz="1600" b="0" i="0" dirty="0">
                          <a:solidFill>
                            <a:schemeClr val="tx1"/>
                          </a:solidFill>
                          <a:effectLst/>
                          <a:latin typeface="Calibri" panose="020F0502020204030204" pitchFamily="34" charset="0"/>
                        </a:rPr>
                        <a:t>aginal sexual exposure only​</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30-50%​</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Self-insertion into the vagina every 28 days​</a:t>
                      </a:r>
                      <a:endParaRPr lang="en-US" sz="1600" b="0" i="0" dirty="0">
                        <a:solidFill>
                          <a:schemeClr val="tx1"/>
                        </a:solidFill>
                        <a:effectLst/>
                      </a:endParaRPr>
                    </a:p>
                  </a:txBody>
                  <a:tcPr anchor="ctr"/>
                </a:tc>
                <a:tc>
                  <a:txBody>
                    <a:bodyPr/>
                    <a:lstStyle/>
                    <a:p>
                      <a:pPr algn="ctr" rtl="0" fontAlgn="base"/>
                      <a:r>
                        <a:rPr lang="en-US" sz="1600" b="0" i="0" dirty="0">
                          <a:solidFill>
                            <a:schemeClr val="tx1"/>
                          </a:solidFill>
                          <a:effectLst/>
                          <a:latin typeface="Calibri" panose="020F0502020204030204" pitchFamily="34" charset="0"/>
                        </a:rPr>
                        <a:t>Urinary tract/vaginal irritation​ </a:t>
                      </a:r>
                      <a:r>
                        <a:rPr lang="en-US" sz="1600" b="0" i="0" dirty="0">
                          <a:solidFill>
                            <a:schemeClr val="tx1"/>
                          </a:solidFill>
                          <a:effectLst/>
                          <a:latin typeface="+mn-lt"/>
                        </a:rPr>
                        <a:t>and f</a:t>
                      </a:r>
                      <a:r>
                        <a:rPr lang="en-US" sz="1600" b="0" i="0" dirty="0">
                          <a:solidFill>
                            <a:schemeClr val="tx1"/>
                          </a:solidFill>
                          <a:effectLst/>
                          <a:latin typeface="Calibri" panose="020F0502020204030204" pitchFamily="34" charset="0"/>
                        </a:rPr>
                        <a:t>ollow-up every 3 months​</a:t>
                      </a:r>
                      <a:endParaRPr lang="en-US" sz="1600" b="0" i="0" dirty="0">
                        <a:solidFill>
                          <a:schemeClr val="tx1"/>
                        </a:solidFill>
                        <a:effectLst/>
                      </a:endParaRPr>
                    </a:p>
                  </a:txBody>
                  <a:tcPr anchor="ct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4355477" y="1660306"/>
            <a:ext cx="1081845" cy="369332"/>
          </a:xfrm>
          <a:prstGeom prst="rect">
            <a:avLst/>
          </a:prstGeom>
          <a:noFill/>
        </p:spPr>
        <p:txBody>
          <a:bodyPr wrap="square">
            <a:spAutoFit/>
          </a:bodyPr>
          <a:lstStyle/>
          <a:p>
            <a:pPr algn="ctr"/>
            <a:r>
              <a:rPr lang="en-US" b="1" i="0" dirty="0">
                <a:effectLst/>
                <a:latin typeface="Calibri" panose="020F0502020204030204" pitchFamily="34" charset="0"/>
              </a:rPr>
              <a:t>Eligibility​</a:t>
            </a:r>
            <a:endParaRPr lang="en-US" dirty="0"/>
          </a:p>
        </p:txBody>
      </p:sp>
      <p:sp>
        <p:nvSpPr>
          <p:cNvPr id="3" name="TextBox 2">
            <a:extLst>
              <a:ext uri="{FF2B5EF4-FFF2-40B4-BE49-F238E27FC236}">
                <a16:creationId xmlns:a16="http://schemas.microsoft.com/office/drawing/2014/main" id="{01133E4C-19A9-906C-D7E7-B5881670CD30}"/>
              </a:ext>
            </a:extLst>
          </p:cNvPr>
          <p:cNvSpPr txBox="1"/>
          <p:nvPr/>
        </p:nvSpPr>
        <p:spPr>
          <a:xfrm>
            <a:off x="5567080" y="1660306"/>
            <a:ext cx="968886" cy="369332"/>
          </a:xfrm>
          <a:prstGeom prst="rect">
            <a:avLst/>
          </a:prstGeom>
          <a:noFill/>
        </p:spPr>
        <p:txBody>
          <a:bodyPr wrap="square">
            <a:spAutoFit/>
          </a:bodyPr>
          <a:lstStyle/>
          <a:p>
            <a:pPr algn="ctr"/>
            <a:r>
              <a:rPr lang="en-US" sz="1800" b="1" i="0" dirty="0">
                <a:effectLst/>
                <a:latin typeface="Calibri" panose="020F0502020204030204" pitchFamily="34" charset="0"/>
              </a:rPr>
              <a:t>Efficacy​</a:t>
            </a:r>
            <a:endParaRPr lang="en-US" sz="1600" dirty="0"/>
          </a:p>
        </p:txBody>
      </p:sp>
      <p:sp>
        <p:nvSpPr>
          <p:cNvPr id="27" name="TextBox 26">
            <a:extLst>
              <a:ext uri="{FF2B5EF4-FFF2-40B4-BE49-F238E27FC236}">
                <a16:creationId xmlns:a16="http://schemas.microsoft.com/office/drawing/2014/main" id="{942EBD75-4256-FEEC-D72A-6514A6008F63}"/>
              </a:ext>
            </a:extLst>
          </p:cNvPr>
          <p:cNvSpPr txBox="1"/>
          <p:nvPr/>
        </p:nvSpPr>
        <p:spPr>
          <a:xfrm>
            <a:off x="6754680" y="1660306"/>
            <a:ext cx="1686574" cy="369332"/>
          </a:xfrm>
          <a:prstGeom prst="rect">
            <a:avLst/>
          </a:prstGeom>
          <a:noFill/>
        </p:spPr>
        <p:txBody>
          <a:bodyPr wrap="square">
            <a:spAutoFit/>
          </a:bodyPr>
          <a:lstStyle/>
          <a:p>
            <a:pPr algn="ctr"/>
            <a:r>
              <a:rPr lang="en-US" sz="1800" b="1" i="0" dirty="0">
                <a:effectLst/>
                <a:latin typeface="Calibri" panose="020F0502020204030204" pitchFamily="34" charset="0"/>
              </a:rPr>
              <a:t>Administration​</a:t>
            </a:r>
            <a:endParaRPr lang="en-US" sz="1600" dirty="0"/>
          </a:p>
        </p:txBody>
      </p:sp>
      <p:sp>
        <p:nvSpPr>
          <p:cNvPr id="28" name="TextBox 27">
            <a:extLst>
              <a:ext uri="{FF2B5EF4-FFF2-40B4-BE49-F238E27FC236}">
                <a16:creationId xmlns:a16="http://schemas.microsoft.com/office/drawing/2014/main" id="{7C13F07D-EC53-3422-2457-880CB2C234A8}"/>
              </a:ext>
            </a:extLst>
          </p:cNvPr>
          <p:cNvSpPr txBox="1"/>
          <p:nvPr/>
        </p:nvSpPr>
        <p:spPr>
          <a:xfrm>
            <a:off x="8698707" y="1415649"/>
            <a:ext cx="1955566" cy="646331"/>
          </a:xfrm>
          <a:prstGeom prst="rect">
            <a:avLst/>
          </a:prstGeom>
          <a:noFill/>
        </p:spPr>
        <p:txBody>
          <a:bodyPr wrap="square">
            <a:spAutoFit/>
          </a:bodyPr>
          <a:lstStyle/>
          <a:p>
            <a:pPr algn="ctr"/>
            <a:r>
              <a:rPr lang="en-US" sz="1800" b="1" i="0" dirty="0">
                <a:effectLst/>
                <a:latin typeface="Calibri" panose="020F0502020204030204" pitchFamily="34" charset="0"/>
              </a:rPr>
              <a:t>Side Effects &amp; Follow-up​</a:t>
            </a:r>
            <a:endParaRPr lang="en-US" sz="1600" dirty="0"/>
          </a:p>
        </p:txBody>
      </p:sp>
      <p:sp>
        <p:nvSpPr>
          <p:cNvPr id="30" name="TextBox 29">
            <a:extLst>
              <a:ext uri="{FF2B5EF4-FFF2-40B4-BE49-F238E27FC236}">
                <a16:creationId xmlns:a16="http://schemas.microsoft.com/office/drawing/2014/main" id="{793ECD83-6B41-4522-FFD1-F716B7223D81}"/>
              </a:ext>
            </a:extLst>
          </p:cNvPr>
          <p:cNvSpPr txBox="1"/>
          <p:nvPr/>
        </p:nvSpPr>
        <p:spPr>
          <a:xfrm>
            <a:off x="1963738" y="6327393"/>
            <a:ext cx="8529002" cy="307777"/>
          </a:xfrm>
          <a:prstGeom prst="rect">
            <a:avLst/>
          </a:prstGeom>
          <a:noFill/>
        </p:spPr>
        <p:txBody>
          <a:bodyPr wrap="square">
            <a:spAutoFit/>
          </a:bodyPr>
          <a:lstStyle/>
          <a:p>
            <a:r>
              <a:rPr lang="en-US" sz="1400" b="0" i="0" u="none" strike="noStrike" dirty="0">
                <a:effectLst/>
                <a:latin typeface="Calibri" panose="020F0502020204030204" pitchFamily="34" charset="0"/>
              </a:rPr>
              <a:t>*Unless taking estradiol-based hormones, such as for GAHT</a:t>
            </a:r>
            <a:r>
              <a:rPr lang="en-US" sz="1400" b="0" i="0" dirty="0">
                <a:effectLst/>
                <a:latin typeface="Calibri" panose="020F0502020204030204" pitchFamily="34" charset="0"/>
              </a:rPr>
              <a:t>​</a:t>
            </a:r>
            <a:endParaRPr lang="en-US" sz="1400" dirty="0"/>
          </a:p>
        </p:txBody>
      </p:sp>
      <p:pic>
        <p:nvPicPr>
          <p:cNvPr id="5" name="Picture 4">
            <a:extLst>
              <a:ext uri="{FF2B5EF4-FFF2-40B4-BE49-F238E27FC236}">
                <a16:creationId xmlns:a16="http://schemas.microsoft.com/office/drawing/2014/main" id="{7F2842FF-F213-DB12-331A-B136B9DDA8D7}"/>
              </a:ext>
            </a:extLst>
          </p:cNvPr>
          <p:cNvPicPr>
            <a:picLocks noChangeAspect="1"/>
          </p:cNvPicPr>
          <p:nvPr/>
        </p:nvPicPr>
        <p:blipFill>
          <a:blip r:embed="rId3"/>
          <a:stretch>
            <a:fillRect/>
          </a:stretch>
        </p:blipFill>
        <p:spPr>
          <a:xfrm>
            <a:off x="2857182" y="4649476"/>
            <a:ext cx="450646" cy="450646"/>
          </a:xfrm>
          <a:prstGeom prst="rect">
            <a:avLst/>
          </a:prstGeom>
        </p:spPr>
      </p:pic>
      <p:pic>
        <p:nvPicPr>
          <p:cNvPr id="7" name="Picture 6">
            <a:extLst>
              <a:ext uri="{FF2B5EF4-FFF2-40B4-BE49-F238E27FC236}">
                <a16:creationId xmlns:a16="http://schemas.microsoft.com/office/drawing/2014/main" id="{CD5F6403-C8E7-9C5A-2105-B1F4DD2236E0}"/>
              </a:ext>
            </a:extLst>
          </p:cNvPr>
          <p:cNvPicPr>
            <a:picLocks noChangeAspect="1"/>
          </p:cNvPicPr>
          <p:nvPr/>
        </p:nvPicPr>
        <p:blipFill>
          <a:blip r:embed="rId4"/>
          <a:stretch>
            <a:fillRect/>
          </a:stretch>
        </p:blipFill>
        <p:spPr>
          <a:xfrm>
            <a:off x="2886776" y="5657726"/>
            <a:ext cx="364122" cy="450646"/>
          </a:xfrm>
          <a:prstGeom prst="rect">
            <a:avLst/>
          </a:prstGeom>
        </p:spPr>
      </p:pic>
      <p:grpSp>
        <p:nvGrpSpPr>
          <p:cNvPr id="8" name="Graphic 22">
            <a:extLst>
              <a:ext uri="{FF2B5EF4-FFF2-40B4-BE49-F238E27FC236}">
                <a16:creationId xmlns:a16="http://schemas.microsoft.com/office/drawing/2014/main" id="{68AE33C3-A899-F0C7-CFBE-E95D27F4AD52}"/>
              </a:ext>
            </a:extLst>
          </p:cNvPr>
          <p:cNvGrpSpPr/>
          <p:nvPr/>
        </p:nvGrpSpPr>
        <p:grpSpPr>
          <a:xfrm>
            <a:off x="2805084" y="3566942"/>
            <a:ext cx="485237" cy="551680"/>
            <a:chOff x="2784776" y="-622825"/>
            <a:chExt cx="4617005" cy="5249211"/>
          </a:xfrm>
        </p:grpSpPr>
        <p:grpSp>
          <p:nvGrpSpPr>
            <p:cNvPr id="9" name="Graphic 22">
              <a:extLst>
                <a:ext uri="{FF2B5EF4-FFF2-40B4-BE49-F238E27FC236}">
                  <a16:creationId xmlns:a16="http://schemas.microsoft.com/office/drawing/2014/main" id="{3C7ED9DE-01FE-9BE2-C675-DC4DA3E9ADE4}"/>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A8EFC03E-6AC4-9ACE-F03A-7E8A02F9C0CC}"/>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dirty="0"/>
              </a:p>
            </p:txBody>
          </p:sp>
          <p:grpSp>
            <p:nvGrpSpPr>
              <p:cNvPr id="18" name="Graphic 22">
                <a:extLst>
                  <a:ext uri="{FF2B5EF4-FFF2-40B4-BE49-F238E27FC236}">
                    <a16:creationId xmlns:a16="http://schemas.microsoft.com/office/drawing/2014/main" id="{F32F3C72-20A7-9632-4BA2-EEF9F1AA5BFF}"/>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CB5FD765-901D-DB6A-458D-D897ECABC86D}"/>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0E31B56A-1D8E-7BA9-EBAE-DDF294A65AA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E4BAF524-7F5F-D39E-9BEE-BBAE5C2B92FD}"/>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dirty="0"/>
                  </a:p>
                </p:txBody>
              </p:sp>
            </p:grpSp>
            <p:sp>
              <p:nvSpPr>
                <p:cNvPr id="20" name="Freeform 19">
                  <a:extLst>
                    <a:ext uri="{FF2B5EF4-FFF2-40B4-BE49-F238E27FC236}">
                      <a16:creationId xmlns:a16="http://schemas.microsoft.com/office/drawing/2014/main" id="{E36EF00D-7213-0ACA-1219-E4460263C414}"/>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dirty="0"/>
                </a:p>
              </p:txBody>
            </p:sp>
          </p:grpSp>
        </p:grpSp>
        <p:grpSp>
          <p:nvGrpSpPr>
            <p:cNvPr id="10" name="Graphic 22">
              <a:extLst>
                <a:ext uri="{FF2B5EF4-FFF2-40B4-BE49-F238E27FC236}">
                  <a16:creationId xmlns:a16="http://schemas.microsoft.com/office/drawing/2014/main" id="{676B7113-A15E-579B-013A-1A5CD27F3231}"/>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06005875-414B-87C0-CC79-4E7812CFC350}"/>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dirty="0"/>
              </a:p>
            </p:txBody>
          </p:sp>
          <p:grpSp>
            <p:nvGrpSpPr>
              <p:cNvPr id="12" name="Graphic 22">
                <a:extLst>
                  <a:ext uri="{FF2B5EF4-FFF2-40B4-BE49-F238E27FC236}">
                    <a16:creationId xmlns:a16="http://schemas.microsoft.com/office/drawing/2014/main" id="{C9876232-830B-ED6F-1887-E4502E9CE8D4}"/>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8FBC5945-787A-18C3-A92C-46267789AB3E}"/>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CB6FB721-1BB6-FCC3-FC93-35F9ACCA5C98}"/>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7EE88023-1D9D-4921-FD69-FD02EDD8B9FD}"/>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dirty="0"/>
                  </a:p>
                </p:txBody>
              </p:sp>
            </p:grpSp>
            <p:sp>
              <p:nvSpPr>
                <p:cNvPr id="14" name="Freeform 13">
                  <a:extLst>
                    <a:ext uri="{FF2B5EF4-FFF2-40B4-BE49-F238E27FC236}">
                      <a16:creationId xmlns:a16="http://schemas.microsoft.com/office/drawing/2014/main" id="{CEF5041D-DA49-5E0D-11F6-F6C3FEDA066F}"/>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dirty="0"/>
                </a:p>
              </p:txBody>
            </p:sp>
          </p:grpSp>
        </p:grpSp>
      </p:grpSp>
      <p:grpSp>
        <p:nvGrpSpPr>
          <p:cNvPr id="23" name="Graphic 6">
            <a:extLst>
              <a:ext uri="{FF2B5EF4-FFF2-40B4-BE49-F238E27FC236}">
                <a16:creationId xmlns:a16="http://schemas.microsoft.com/office/drawing/2014/main" id="{58AE9875-F7DE-A5EE-AA2D-1A4731EC5758}"/>
              </a:ext>
            </a:extLst>
          </p:cNvPr>
          <p:cNvGrpSpPr/>
          <p:nvPr/>
        </p:nvGrpSpPr>
        <p:grpSpPr>
          <a:xfrm rot="1279336">
            <a:off x="2891289" y="2428976"/>
            <a:ext cx="400856" cy="562820"/>
            <a:chOff x="-6210426" y="-2259134"/>
            <a:chExt cx="3892063" cy="5464641"/>
          </a:xfrm>
        </p:grpSpPr>
        <p:sp>
          <p:nvSpPr>
            <p:cNvPr id="24" name="Freeform 23">
              <a:extLst>
                <a:ext uri="{FF2B5EF4-FFF2-40B4-BE49-F238E27FC236}">
                  <a16:creationId xmlns:a16="http://schemas.microsoft.com/office/drawing/2014/main" id="{A312930E-95D4-0628-BC72-482153468E6A}"/>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dirty="0"/>
            </a:p>
          </p:txBody>
        </p:sp>
        <p:grpSp>
          <p:nvGrpSpPr>
            <p:cNvPr id="25" name="Graphic 6">
              <a:extLst>
                <a:ext uri="{FF2B5EF4-FFF2-40B4-BE49-F238E27FC236}">
                  <a16:creationId xmlns:a16="http://schemas.microsoft.com/office/drawing/2014/main" id="{2F20D563-BEE3-0A95-EFE2-CE638015EB44}"/>
                </a:ext>
              </a:extLst>
            </p:cNvPr>
            <p:cNvGrpSpPr/>
            <p:nvPr/>
          </p:nvGrpSpPr>
          <p:grpSpPr>
            <a:xfrm>
              <a:off x="-5931968" y="-1980699"/>
              <a:ext cx="3335017" cy="4907771"/>
              <a:chOff x="-5931968" y="-1980699"/>
              <a:chExt cx="3335017" cy="4907771"/>
            </a:xfrm>
          </p:grpSpPr>
          <p:grpSp>
            <p:nvGrpSpPr>
              <p:cNvPr id="31" name="Graphic 6">
                <a:extLst>
                  <a:ext uri="{FF2B5EF4-FFF2-40B4-BE49-F238E27FC236}">
                    <a16:creationId xmlns:a16="http://schemas.microsoft.com/office/drawing/2014/main" id="{023CD9BC-064B-67AD-52EE-F603DF163016}"/>
                  </a:ext>
                </a:extLst>
              </p:cNvPr>
              <p:cNvGrpSpPr/>
              <p:nvPr/>
            </p:nvGrpSpPr>
            <p:grpSpPr>
              <a:xfrm>
                <a:off x="-5931968" y="-1980699"/>
                <a:ext cx="3335017" cy="4907771"/>
                <a:chOff x="-5931968" y="-1980699"/>
                <a:chExt cx="3335017" cy="4907771"/>
              </a:xfrm>
              <a:solidFill>
                <a:srgbClr val="00B5DE"/>
              </a:solidFill>
            </p:grpSpPr>
            <p:sp>
              <p:nvSpPr>
                <p:cNvPr id="33" name="Freeform 32">
                  <a:extLst>
                    <a:ext uri="{FF2B5EF4-FFF2-40B4-BE49-F238E27FC236}">
                      <a16:creationId xmlns:a16="http://schemas.microsoft.com/office/drawing/2014/main" id="{DD04B359-93A0-6AB5-726F-B0D1E9ECAEF4}"/>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3BEAFDAA-39CD-AEC8-CD1C-DC5393C6A51D}"/>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dirty="0"/>
                </a:p>
              </p:txBody>
            </p:sp>
          </p:grpSp>
          <p:sp>
            <p:nvSpPr>
              <p:cNvPr id="32" name="Freeform 31">
                <a:extLst>
                  <a:ext uri="{FF2B5EF4-FFF2-40B4-BE49-F238E27FC236}">
                    <a16:creationId xmlns:a16="http://schemas.microsoft.com/office/drawing/2014/main" id="{2FC2C06E-9F55-7F3C-983B-5391F0A9463F}"/>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0470646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clothing, person, human face, building&#10;&#10;Description automatically generated">
            <a:extLst>
              <a:ext uri="{FF2B5EF4-FFF2-40B4-BE49-F238E27FC236}">
                <a16:creationId xmlns:a16="http://schemas.microsoft.com/office/drawing/2014/main" id="{B1043957-80AA-F28F-21DB-A2C42B28EDC8}"/>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fontScale="92500" lnSpcReduction="20000"/>
          </a:bodyPr>
          <a:lstStyle/>
          <a:p>
            <a:pPr>
              <a:lnSpc>
                <a:spcPct val="110000"/>
              </a:lnSpc>
              <a:spcBef>
                <a:spcPts val="600"/>
              </a:spcBef>
            </a:pPr>
            <a:r>
              <a:rPr lang="en-US" sz="2200" b="0" dirty="0"/>
              <a:t>Amina is a female sex worker who is currently taking oral daily PrEP to prevent HIV infection. ​</a:t>
            </a:r>
          </a:p>
          <a:p>
            <a:pPr>
              <a:lnSpc>
                <a:spcPct val="110000"/>
              </a:lnSpc>
              <a:spcBef>
                <a:spcPts val="600"/>
              </a:spcBef>
            </a:pPr>
            <a:endParaRPr lang="en-US" sz="2200" b="0" dirty="0"/>
          </a:p>
          <a:p>
            <a:pPr>
              <a:lnSpc>
                <a:spcPct val="110000"/>
              </a:lnSpc>
              <a:spcBef>
                <a:spcPts val="600"/>
              </a:spcBef>
            </a:pPr>
            <a:r>
              <a:rPr lang="en-US" sz="2200" b="0" i="1" dirty="0"/>
              <a:t>What other PrEP options could she be eligible for and what are the similarities and differences between these options?</a:t>
            </a:r>
            <a:r>
              <a:rPr lang="en-US" sz="2000" b="0" i="1" dirty="0"/>
              <a:t>​</a:t>
            </a:r>
          </a:p>
          <a:p>
            <a:endParaRPr lang="en-US" sz="2000" b="0" dirty="0"/>
          </a:p>
          <a:p>
            <a:r>
              <a:rPr lang="en-US" sz="2000" b="0" dirty="0"/>
              <a:t>​</a:t>
            </a:r>
          </a:p>
          <a:p>
            <a:endParaRPr lang="en-US" sz="2000" b="0" dirty="0"/>
          </a:p>
          <a:p>
            <a:r>
              <a:rPr lang="en-US" sz="2000" b="0" dirty="0"/>
              <a:t>​</a:t>
            </a:r>
          </a:p>
          <a:p>
            <a:endParaRPr lang="en-US" sz="2000" b="0" dirty="0"/>
          </a:p>
          <a:p>
            <a:r>
              <a:rPr lang="en-US" sz="2000" b="0" dirty="0"/>
              <a:t>​</a:t>
            </a:r>
          </a:p>
        </p:txBody>
      </p:sp>
      <p:sp>
        <p:nvSpPr>
          <p:cNvPr id="2" name="Right Triangle 1">
            <a:extLst>
              <a:ext uri="{FF2B5EF4-FFF2-40B4-BE49-F238E27FC236}">
                <a16:creationId xmlns:a16="http://schemas.microsoft.com/office/drawing/2014/main" id="{C14C190D-2E61-637C-8ECF-27804EF3978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aphic 6">
            <a:extLst>
              <a:ext uri="{FF2B5EF4-FFF2-40B4-BE49-F238E27FC236}">
                <a16:creationId xmlns:a16="http://schemas.microsoft.com/office/drawing/2014/main" id="{0B254E3E-43E9-53FD-1C45-DB7ABF5BE806}"/>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100EB862-2BC6-DE98-2F23-AB7877B352CF}"/>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77AEAE23-3EA0-EE08-7BB5-0C02B4CE7152}"/>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dirty="0"/>
            </a:p>
          </p:txBody>
        </p:sp>
        <p:sp>
          <p:nvSpPr>
            <p:cNvPr id="15" name="Freeform 14">
              <a:extLst>
                <a:ext uri="{FF2B5EF4-FFF2-40B4-BE49-F238E27FC236}">
                  <a16:creationId xmlns:a16="http://schemas.microsoft.com/office/drawing/2014/main" id="{85F2FB0C-B42F-91F0-E5EE-817C166E8D2A}"/>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dirty="0"/>
            </a:p>
          </p:txBody>
        </p:sp>
        <p:sp>
          <p:nvSpPr>
            <p:cNvPr id="16" name="Freeform 15">
              <a:extLst>
                <a:ext uri="{FF2B5EF4-FFF2-40B4-BE49-F238E27FC236}">
                  <a16:creationId xmlns:a16="http://schemas.microsoft.com/office/drawing/2014/main" id="{2A9ABDAC-8EA9-E9C0-4A86-FDB1FE7E4588}"/>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dirty="0"/>
            </a:p>
          </p:txBody>
        </p:sp>
      </p:grpSp>
    </p:spTree>
    <p:extLst>
      <p:ext uri="{BB962C8B-B14F-4D97-AF65-F5344CB8AC3E}">
        <p14:creationId xmlns:p14="http://schemas.microsoft.com/office/powerpoint/2010/main" val="28066726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itting on a bench&#10;&#10;Description automatically generated with low confidence">
            <a:extLst>
              <a:ext uri="{FF2B5EF4-FFF2-40B4-BE49-F238E27FC236}">
                <a16:creationId xmlns:a16="http://schemas.microsoft.com/office/drawing/2014/main" id="{662D8912-598F-D0D5-4264-DA5EB8A53D7F}"/>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381495" y="1276144"/>
            <a:ext cx="4585692" cy="5315156"/>
          </a:xfrm>
        </p:spPr>
        <p:txBody>
          <a:bodyPr>
            <a:noAutofit/>
          </a:bodyPr>
          <a:lstStyle/>
          <a:p>
            <a:pPr marL="285750" indent="-285750">
              <a:lnSpc>
                <a:spcPct val="120000"/>
              </a:lnSpc>
              <a:buFont typeface="Arial" panose="020B0604020202020204" pitchFamily="34" charset="0"/>
              <a:buChar char="•"/>
            </a:pPr>
            <a:r>
              <a:rPr lang="en-US" b="0" dirty="0"/>
              <a:t>CAB-LA and DVR are long-acting alternatives to oral daily PrEP. ​</a:t>
            </a:r>
          </a:p>
          <a:p>
            <a:pPr marL="285750" indent="-285750">
              <a:lnSpc>
                <a:spcPct val="120000"/>
              </a:lnSpc>
              <a:buFont typeface="Arial" panose="020B0604020202020204" pitchFamily="34" charset="0"/>
              <a:buChar char="•"/>
            </a:pPr>
            <a:r>
              <a:rPr lang="en-US" b="0" dirty="0"/>
              <a:t>Instead of taking a daily pill she can receive an injection every 8 weeks or insert a new vaginal ring every 28 days. ​</a:t>
            </a:r>
          </a:p>
          <a:p>
            <a:pPr marL="285750" indent="-285750">
              <a:lnSpc>
                <a:spcPct val="120000"/>
              </a:lnSpc>
              <a:buFont typeface="Arial" panose="020B0604020202020204" pitchFamily="34" charset="0"/>
              <a:buChar char="•"/>
            </a:pPr>
            <a:r>
              <a:rPr lang="en-US" b="0" dirty="0"/>
              <a:t>DVR is less effective. She can use it in combination with other prevention methods. ​</a:t>
            </a:r>
          </a:p>
          <a:p>
            <a:pPr marL="285750" indent="-285750">
              <a:lnSpc>
                <a:spcPct val="120000"/>
              </a:lnSpc>
              <a:buFont typeface="Arial" panose="020B0604020202020204" pitchFamily="34" charset="0"/>
              <a:buChar char="•"/>
            </a:pPr>
            <a:r>
              <a:rPr lang="en-US" b="0" dirty="0"/>
              <a:t>CAB-LA and DVR do not have gastrointestinal side effects but may have injection site reactions or vaginal irritation, respectively. ​</a:t>
            </a:r>
          </a:p>
          <a:p>
            <a:pPr marL="285750" indent="-285750">
              <a:lnSpc>
                <a:spcPct val="120000"/>
              </a:lnSpc>
              <a:buFont typeface="Arial" panose="020B0604020202020204" pitchFamily="34" charset="0"/>
              <a:buChar char="•"/>
            </a:pPr>
            <a:r>
              <a:rPr lang="en-US" b="0" dirty="0"/>
              <a:t>Follow up is more frequent for CAB-LA at every 8 weeks instead of 3 months for other methods.​</a:t>
            </a:r>
          </a:p>
        </p:txBody>
      </p:sp>
      <p:sp>
        <p:nvSpPr>
          <p:cNvPr id="2" name="Right Triangle 1">
            <a:extLst>
              <a:ext uri="{FF2B5EF4-FFF2-40B4-BE49-F238E27FC236}">
                <a16:creationId xmlns:a16="http://schemas.microsoft.com/office/drawing/2014/main" id="{EF980A2D-75E1-2A93-FDCC-4F984292492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aphic 6">
            <a:extLst>
              <a:ext uri="{FF2B5EF4-FFF2-40B4-BE49-F238E27FC236}">
                <a16:creationId xmlns:a16="http://schemas.microsoft.com/office/drawing/2014/main" id="{DF97BD00-DD74-AE32-9F93-80653C197C2A}"/>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E00A2E9E-153D-8261-5667-411B1C199D3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DFA961AB-592A-413B-3C6E-62701EB2DCFE}"/>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dirty="0"/>
            </a:p>
          </p:txBody>
        </p:sp>
        <p:sp>
          <p:nvSpPr>
            <p:cNvPr id="15" name="Freeform 14">
              <a:extLst>
                <a:ext uri="{FF2B5EF4-FFF2-40B4-BE49-F238E27FC236}">
                  <a16:creationId xmlns:a16="http://schemas.microsoft.com/office/drawing/2014/main" id="{7341FF80-E46F-C72E-CC03-E8EB7D62B919}"/>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dirty="0"/>
            </a:p>
          </p:txBody>
        </p:sp>
        <p:sp>
          <p:nvSpPr>
            <p:cNvPr id="16" name="Freeform 15">
              <a:extLst>
                <a:ext uri="{FF2B5EF4-FFF2-40B4-BE49-F238E27FC236}">
                  <a16:creationId xmlns:a16="http://schemas.microsoft.com/office/drawing/2014/main" id="{7A32C6A8-8E43-2F9A-1126-5C989CAD04DA}"/>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dirty="0"/>
            </a:p>
          </p:txBody>
        </p:sp>
      </p:grpSp>
    </p:spTree>
    <p:extLst>
      <p:ext uri="{BB962C8B-B14F-4D97-AF65-F5344CB8AC3E}">
        <p14:creationId xmlns:p14="http://schemas.microsoft.com/office/powerpoint/2010/main" val="19514261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655C8-AD81-98A8-1477-C8D8E21FD900}"/>
              </a:ext>
            </a:extLst>
          </p:cNvPr>
          <p:cNvSpPr>
            <a:spLocks noGrp="1"/>
          </p:cNvSpPr>
          <p:nvPr>
            <p:ph type="title"/>
          </p:nvPr>
        </p:nvSpPr>
        <p:spPr>
          <a:xfrm>
            <a:off x="1764016" y="520700"/>
            <a:ext cx="9324499" cy="838199"/>
          </a:xfrm>
        </p:spPr>
        <p:txBody>
          <a:bodyPr>
            <a:normAutofit fontScale="90000"/>
          </a:bodyPr>
          <a:lstStyle/>
          <a:p>
            <a:r>
              <a:rPr lang="en-US" dirty="0"/>
              <a:t>Looking Ahead: Ongoing Research to Expand </a:t>
            </a:r>
            <a:r>
              <a:rPr lang="en-US" dirty="0" err="1"/>
              <a:t>PrEP</a:t>
            </a:r>
            <a:r>
              <a:rPr lang="en-US" dirty="0"/>
              <a:t> Options​</a:t>
            </a:r>
          </a:p>
        </p:txBody>
      </p:sp>
      <p:sp>
        <p:nvSpPr>
          <p:cNvPr id="3" name="Content Placeholder 2">
            <a:extLst>
              <a:ext uri="{FF2B5EF4-FFF2-40B4-BE49-F238E27FC236}">
                <a16:creationId xmlns:a16="http://schemas.microsoft.com/office/drawing/2014/main" id="{360ADE95-9BA0-1070-56B3-6EB717AA1201}"/>
              </a:ext>
            </a:extLst>
          </p:cNvPr>
          <p:cNvSpPr>
            <a:spLocks noGrp="1"/>
          </p:cNvSpPr>
          <p:nvPr>
            <p:ph sz="quarter" idx="11"/>
          </p:nvPr>
        </p:nvSpPr>
        <p:spPr>
          <a:xfrm>
            <a:off x="1964318" y="1511299"/>
            <a:ext cx="9145008" cy="5108575"/>
          </a:xfrm>
        </p:spPr>
        <p:txBody>
          <a:bodyPr>
            <a:noAutofit/>
          </a:bodyPr>
          <a:lstStyle/>
          <a:p>
            <a:pPr>
              <a:spcBef>
                <a:spcPts val="600"/>
              </a:spcBef>
            </a:pPr>
            <a:r>
              <a:rPr lang="en-US" sz="2000" dirty="0"/>
              <a:t>PURPOSE 1​</a:t>
            </a:r>
            <a:endParaRPr lang="en-US" sz="2000" b="0" dirty="0"/>
          </a:p>
          <a:p>
            <a:pPr marL="285750" indent="-285750">
              <a:spcBef>
                <a:spcPts val="600"/>
              </a:spcBef>
              <a:buFont typeface="Arial" panose="020B0604020202020204" pitchFamily="34" charset="0"/>
              <a:buChar char="•"/>
            </a:pPr>
            <a:r>
              <a:rPr lang="en-US" sz="2000" b="0" dirty="0"/>
              <a:t>Phase 3 study planned among 5,010 </a:t>
            </a:r>
            <a:r>
              <a:rPr lang="en-US" sz="2000" dirty="0"/>
              <a:t>adolescent girls and young women </a:t>
            </a:r>
            <a:r>
              <a:rPr lang="en-US" sz="2000" b="0" dirty="0"/>
              <a:t>in South Africa and Uganda from 2021-2027</a:t>
            </a:r>
          </a:p>
          <a:p>
            <a:pPr marL="285750" indent="-285750">
              <a:spcBef>
                <a:spcPts val="600"/>
              </a:spcBef>
              <a:buFont typeface="Arial" panose="020B0604020202020204" pitchFamily="34" charset="0"/>
              <a:buChar char="•"/>
            </a:pPr>
            <a:r>
              <a:rPr lang="en-US" sz="2000" b="0" dirty="0"/>
              <a:t>Evaluating </a:t>
            </a:r>
            <a:r>
              <a:rPr lang="en-US" sz="2000" b="0" dirty="0" err="1"/>
              <a:t>lenacapavir</a:t>
            </a:r>
            <a:r>
              <a:rPr lang="en-US" sz="2000" b="0" dirty="0"/>
              <a:t> given every 6 months subcutaneously and oral emtricitabine/ tenofovir alafenamide (F/TAF) as </a:t>
            </a:r>
            <a:r>
              <a:rPr lang="en-US" sz="2000" b="0" dirty="0" err="1"/>
              <a:t>PrEP</a:t>
            </a:r>
            <a:endParaRPr lang="en-US" sz="2000" b="0" dirty="0"/>
          </a:p>
          <a:p>
            <a:pPr>
              <a:spcBef>
                <a:spcPts val="600"/>
              </a:spcBef>
            </a:pPr>
            <a:r>
              <a:rPr lang="en-US" sz="2000" dirty="0"/>
              <a:t>PURPOSE 2​</a:t>
            </a:r>
            <a:endParaRPr lang="en-US" sz="2000" b="0" dirty="0"/>
          </a:p>
          <a:p>
            <a:pPr marL="285750" indent="-285750">
              <a:spcBef>
                <a:spcPts val="600"/>
              </a:spcBef>
              <a:buFont typeface="Arial" panose="020B0604020202020204" pitchFamily="34" charset="0"/>
              <a:buChar char="•"/>
            </a:pPr>
            <a:r>
              <a:rPr lang="en-US" sz="2000" b="0" dirty="0"/>
              <a:t>Phase 3 study planned among 3,000 </a:t>
            </a:r>
            <a:r>
              <a:rPr lang="en-US" sz="2000" dirty="0"/>
              <a:t>cisgender men, transgender women, transgender men, and gender non-binary individuals who have sex with partners assigned male at birth</a:t>
            </a:r>
            <a:r>
              <a:rPr lang="en-US" sz="2000" b="0" dirty="0"/>
              <a:t> in the United States, South Africa, Peru, and Brazil from 2021-2027</a:t>
            </a:r>
          </a:p>
          <a:p>
            <a:pPr marL="285750" indent="-285750">
              <a:spcBef>
                <a:spcPts val="600"/>
              </a:spcBef>
              <a:buFont typeface="Arial" panose="020B0604020202020204" pitchFamily="34" charset="0"/>
              <a:buChar char="•"/>
            </a:pPr>
            <a:r>
              <a:rPr lang="en-US" sz="2000" b="0" dirty="0"/>
              <a:t>Evaluating </a:t>
            </a:r>
            <a:r>
              <a:rPr lang="en-US" sz="2000" b="0" dirty="0" err="1"/>
              <a:t>lenacapavir</a:t>
            </a:r>
            <a:r>
              <a:rPr lang="en-US" sz="2000" b="0" dirty="0"/>
              <a:t> given every 6 months subcutaneously as </a:t>
            </a:r>
            <a:r>
              <a:rPr lang="en-US" sz="2000" b="0" dirty="0" err="1"/>
              <a:t>PrEP</a:t>
            </a:r>
            <a:endParaRPr lang="en-US" sz="2000" b="0" dirty="0"/>
          </a:p>
          <a:p>
            <a:pPr marL="285750" indent="-285750">
              <a:spcBef>
                <a:spcPts val="600"/>
              </a:spcBef>
              <a:buFont typeface="Arial" panose="020B0604020202020204" pitchFamily="34" charset="0"/>
              <a:buChar char="•"/>
            </a:pPr>
            <a:endParaRPr lang="en-US" sz="2000" b="0" dirty="0"/>
          </a:p>
          <a:p>
            <a:pPr>
              <a:spcBef>
                <a:spcPts val="600"/>
              </a:spcBef>
            </a:pPr>
            <a:r>
              <a:rPr lang="en-US" sz="2000" b="0" i="0" u="none" strike="noStrike" dirty="0">
                <a:effectLst/>
              </a:rPr>
              <a:t>For the latest information on these studies visit:</a:t>
            </a:r>
            <a:r>
              <a:rPr lang="en-US" sz="2000" b="0" dirty="0"/>
              <a:t>  </a:t>
            </a:r>
            <a:r>
              <a:rPr lang="en-US" sz="2000" b="0" dirty="0">
                <a:hlinkClick r:id="rId2"/>
              </a:rPr>
              <a:t>www.purposestudies.com</a:t>
            </a:r>
            <a:r>
              <a:rPr lang="en-US" sz="2000" b="0" u="sng" dirty="0"/>
              <a:t> </a:t>
            </a:r>
            <a:endParaRPr lang="en-US" sz="2000" b="0" dirty="0"/>
          </a:p>
        </p:txBody>
      </p:sp>
      <p:sp>
        <p:nvSpPr>
          <p:cNvPr id="4" name="Right Triangle 3">
            <a:extLst>
              <a:ext uri="{FF2B5EF4-FFF2-40B4-BE49-F238E27FC236}">
                <a16:creationId xmlns:a16="http://schemas.microsoft.com/office/drawing/2014/main" id="{83122197-F64A-E5BC-9DB2-85793A09DF75}"/>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Graphic 16">
            <a:extLst>
              <a:ext uri="{FF2B5EF4-FFF2-40B4-BE49-F238E27FC236}">
                <a16:creationId xmlns:a16="http://schemas.microsoft.com/office/drawing/2014/main" id="{686126FE-C62A-FAF7-B313-FCA90504F9E8}"/>
              </a:ext>
            </a:extLst>
          </p:cNvPr>
          <p:cNvSpPr/>
          <p:nvPr/>
        </p:nvSpPr>
        <p:spPr>
          <a:xfrm>
            <a:off x="11516736" y="172928"/>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dirty="0"/>
          </a:p>
        </p:txBody>
      </p:sp>
    </p:spTree>
    <p:extLst>
      <p:ext uri="{BB962C8B-B14F-4D97-AF65-F5344CB8AC3E}">
        <p14:creationId xmlns:p14="http://schemas.microsoft.com/office/powerpoint/2010/main" val="35099335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E42A7-A58E-5C9D-6B69-D4D8FDBC5037}"/>
              </a:ext>
            </a:extLst>
          </p:cNvPr>
          <p:cNvSpPr>
            <a:spLocks noGrp="1"/>
          </p:cNvSpPr>
          <p:nvPr>
            <p:ph type="title"/>
          </p:nvPr>
        </p:nvSpPr>
        <p:spPr/>
        <p:txBody>
          <a:bodyPr/>
          <a:lstStyle/>
          <a:p>
            <a:r>
              <a:rPr lang="en-US" dirty="0"/>
              <a:t>Looking Ahead: Future Products​</a:t>
            </a:r>
          </a:p>
        </p:txBody>
      </p:sp>
      <p:sp>
        <p:nvSpPr>
          <p:cNvPr id="5" name="TextBox 4">
            <a:extLst>
              <a:ext uri="{FF2B5EF4-FFF2-40B4-BE49-F238E27FC236}">
                <a16:creationId xmlns:a16="http://schemas.microsoft.com/office/drawing/2014/main" id="{9F518610-CFB2-0566-C373-BB9E40984142}"/>
              </a:ext>
            </a:extLst>
          </p:cNvPr>
          <p:cNvSpPr txBox="1"/>
          <p:nvPr/>
        </p:nvSpPr>
        <p:spPr>
          <a:xfrm>
            <a:off x="2274337" y="5888481"/>
            <a:ext cx="8524415" cy="646331"/>
          </a:xfrm>
          <a:prstGeom prst="rect">
            <a:avLst/>
          </a:prstGeom>
          <a:noFill/>
        </p:spPr>
        <p:txBody>
          <a:bodyPr wrap="square">
            <a:spAutoFit/>
          </a:bodyPr>
          <a:lstStyle/>
          <a:p>
            <a:r>
              <a:rPr lang="en-US" b="0" i="0" u="none" strike="noStrike" dirty="0">
                <a:effectLst/>
                <a:latin typeface="Calibri" panose="020F0502020204030204" pitchFamily="34" charset="0"/>
              </a:rPr>
              <a:t>For the latest information visit the AVAC website: </a:t>
            </a:r>
            <a:br>
              <a:rPr lang="en-US" b="0" i="0" u="none" strike="noStrike" dirty="0">
                <a:effectLst/>
                <a:latin typeface="Calibri" panose="020F0502020204030204" pitchFamily="34" charset="0"/>
              </a:rPr>
            </a:br>
            <a:r>
              <a:rPr lang="en-US" b="0" i="0" u="none" strike="noStrike" dirty="0">
                <a:effectLst/>
                <a:latin typeface="Calibri" panose="020F0502020204030204" pitchFamily="34" charset="0"/>
                <a:hlinkClick r:id="rId2"/>
              </a:rPr>
              <a:t>avac.org/resource/infographic/the-future-of-</a:t>
            </a:r>
            <a:r>
              <a:rPr lang="en-US" b="0" i="0" u="none" strike="noStrike" dirty="0" err="1">
                <a:effectLst/>
                <a:latin typeface="Calibri" panose="020F0502020204030204" pitchFamily="34" charset="0"/>
                <a:hlinkClick r:id="rId2"/>
              </a:rPr>
              <a:t>arv</a:t>
            </a:r>
            <a:r>
              <a:rPr lang="en-US" b="0" i="0" u="none" strike="noStrike" dirty="0">
                <a:effectLst/>
                <a:latin typeface="Calibri" panose="020F0502020204030204" pitchFamily="34" charset="0"/>
                <a:hlinkClick r:id="rId2"/>
              </a:rPr>
              <a:t>-based-prevention-and-more</a:t>
            </a:r>
            <a:endParaRPr lang="en-US" b="0" i="0" u="none" strike="noStrike" dirty="0">
              <a:effectLst/>
              <a:latin typeface="Calibri" panose="020F0502020204030204" pitchFamily="34" charset="0"/>
            </a:endParaRPr>
          </a:p>
        </p:txBody>
      </p:sp>
      <p:pic>
        <p:nvPicPr>
          <p:cNvPr id="8" name="Content Placeholder 7" descr="A screenshot of a computer&#10;&#10;Description automatically generated">
            <a:extLst>
              <a:ext uri="{FF2B5EF4-FFF2-40B4-BE49-F238E27FC236}">
                <a16:creationId xmlns:a16="http://schemas.microsoft.com/office/drawing/2014/main" id="{ABC8E357-B297-5009-8F36-DE5FD96CFD0F}"/>
              </a:ext>
            </a:extLst>
          </p:cNvPr>
          <p:cNvPicPr>
            <a:picLocks noGrp="1" noChangeAspect="1"/>
          </p:cNvPicPr>
          <p:nvPr>
            <p:ph sz="quarter" idx="11"/>
          </p:nvPr>
        </p:nvPicPr>
        <p:blipFill rotWithShape="1">
          <a:blip r:embed="rId3"/>
          <a:srcRect r="1396" b="5062"/>
          <a:stretch/>
        </p:blipFill>
        <p:spPr>
          <a:xfrm>
            <a:off x="2134485" y="1165793"/>
            <a:ext cx="8309995" cy="4722688"/>
          </a:xfrm>
        </p:spPr>
      </p:pic>
    </p:spTree>
    <p:extLst>
      <p:ext uri="{BB962C8B-B14F-4D97-AF65-F5344CB8AC3E}">
        <p14:creationId xmlns:p14="http://schemas.microsoft.com/office/powerpoint/2010/main" val="3096094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dirty="0"/>
              <a:t>1.4 PrEP Service Delivery​</a:t>
            </a:r>
          </a:p>
        </p:txBody>
      </p:sp>
    </p:spTree>
    <p:extLst>
      <p:ext uri="{BB962C8B-B14F-4D97-AF65-F5344CB8AC3E}">
        <p14:creationId xmlns:p14="http://schemas.microsoft.com/office/powerpoint/2010/main" val="23426342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992649"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3" y="3536306"/>
            <a:ext cx="5248767" cy="183926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How is PrEP best delivered?</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5001449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2096710"/>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253136"/>
            <a:ext cx="5576244" cy="121458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nSpc>
                <a:spcPct val="110000"/>
              </a:lnSpc>
              <a:spcBef>
                <a:spcPts val="0"/>
              </a:spcBef>
              <a:spcAft>
                <a:spcPts val="1200"/>
              </a:spcAft>
            </a:pPr>
            <a:r>
              <a:rPr lang="en-US" sz="2400" b="0" dirty="0">
                <a:solidFill>
                  <a:schemeClr val="bg1"/>
                </a:solidFill>
                <a:latin typeface="+mn-lt"/>
              </a:rPr>
              <a:t>PrEP should be integrated into services using person-centered approaches.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641919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77AFD-FF86-5DEE-D4F7-E56AB459F8D3}"/>
              </a:ext>
            </a:extLst>
          </p:cNvPr>
          <p:cNvSpPr>
            <a:spLocks noGrp="1"/>
          </p:cNvSpPr>
          <p:nvPr>
            <p:ph type="title"/>
          </p:nvPr>
        </p:nvSpPr>
        <p:spPr/>
        <p:txBody>
          <a:bodyPr/>
          <a:lstStyle/>
          <a:p>
            <a:r>
              <a:rPr lang="en-US" dirty="0"/>
              <a:t>Module 1: Learning Objectives​</a:t>
            </a:r>
          </a:p>
        </p:txBody>
      </p:sp>
      <p:sp>
        <p:nvSpPr>
          <p:cNvPr id="3" name="Content Placeholder 2">
            <a:extLst>
              <a:ext uri="{FF2B5EF4-FFF2-40B4-BE49-F238E27FC236}">
                <a16:creationId xmlns:a16="http://schemas.microsoft.com/office/drawing/2014/main" id="{508493AB-CC89-6077-9285-5CDF3DE527DD}"/>
              </a:ext>
            </a:extLst>
          </p:cNvPr>
          <p:cNvSpPr>
            <a:spLocks noGrp="1"/>
          </p:cNvSpPr>
          <p:nvPr>
            <p:ph sz="quarter" idx="11"/>
          </p:nvPr>
        </p:nvSpPr>
        <p:spPr>
          <a:xfrm>
            <a:off x="1964318" y="1511299"/>
            <a:ext cx="9145008" cy="4928411"/>
          </a:xfrm>
        </p:spPr>
        <p:txBody>
          <a:bodyPr>
            <a:noAutofit/>
          </a:bodyPr>
          <a:lstStyle/>
          <a:p>
            <a:r>
              <a:rPr lang="en-US" sz="2000" dirty="0"/>
              <a:t>After completing this module, you will be able to:​</a:t>
            </a:r>
          </a:p>
          <a:p>
            <a:pPr marL="285750" indent="-285750">
              <a:buFont typeface="Arial" panose="020B0604020202020204" pitchFamily="34" charset="0"/>
              <a:buChar char="•"/>
            </a:pPr>
            <a:r>
              <a:rPr lang="en-US" sz="2000" b="0" dirty="0"/>
              <a:t>Define </a:t>
            </a:r>
            <a:r>
              <a:rPr lang="en-US" sz="2000" b="0" dirty="0" err="1"/>
              <a:t>PrEP</a:t>
            </a:r>
            <a:r>
              <a:rPr lang="en-US" sz="2000" b="0" dirty="0"/>
              <a:t> and differentiate </a:t>
            </a:r>
            <a:r>
              <a:rPr lang="en-US" sz="2000" b="0" dirty="0" err="1"/>
              <a:t>PrEP</a:t>
            </a:r>
            <a:r>
              <a:rPr lang="en-US" sz="2000" b="0" dirty="0"/>
              <a:t> from post-exposure prophylaxis (PEP) and antiretroviral therapy (ART)</a:t>
            </a:r>
          </a:p>
          <a:p>
            <a:pPr marL="285750" indent="-285750">
              <a:buFont typeface="Arial" panose="020B0604020202020204" pitchFamily="34" charset="0"/>
              <a:buChar char="•"/>
            </a:pPr>
            <a:r>
              <a:rPr lang="en-US" sz="2000" b="0" dirty="0"/>
              <a:t>Describe the need for </a:t>
            </a:r>
            <a:r>
              <a:rPr lang="en-US" sz="2000" b="0" dirty="0" err="1"/>
              <a:t>PrEP</a:t>
            </a:r>
            <a:endParaRPr lang="en-US" sz="2000" b="0" dirty="0"/>
          </a:p>
          <a:p>
            <a:pPr marL="285750" indent="-285750">
              <a:buFont typeface="Arial" panose="020B0604020202020204" pitchFamily="34" charset="0"/>
              <a:buChar char="•"/>
            </a:pPr>
            <a:r>
              <a:rPr lang="en-US" sz="2000" b="0" dirty="0"/>
              <a:t>Identify key populations and priority populations for </a:t>
            </a:r>
            <a:r>
              <a:rPr lang="en-US" sz="2000" b="0" dirty="0" err="1"/>
              <a:t>PrEP</a:t>
            </a:r>
            <a:r>
              <a:rPr lang="en-US" sz="2000" b="0" dirty="0"/>
              <a:t> at the local level</a:t>
            </a:r>
          </a:p>
          <a:p>
            <a:pPr marL="285750" indent="-285750">
              <a:buFont typeface="Arial" panose="020B0604020202020204" pitchFamily="34" charset="0"/>
              <a:buChar char="•"/>
            </a:pPr>
            <a:r>
              <a:rPr lang="en-US" sz="2000" b="0" dirty="0"/>
              <a:t>Specify </a:t>
            </a:r>
            <a:r>
              <a:rPr lang="en-US" sz="2000" b="0" dirty="0" err="1"/>
              <a:t>PrEP</a:t>
            </a:r>
            <a:r>
              <a:rPr lang="en-US" sz="2000" b="0" dirty="0"/>
              <a:t> products recommended by the World Health Organization (WHO) and within your own country</a:t>
            </a:r>
          </a:p>
          <a:p>
            <a:pPr marL="285750" indent="-285750">
              <a:buFont typeface="Arial" panose="020B0604020202020204" pitchFamily="34" charset="0"/>
              <a:buChar char="•"/>
            </a:pPr>
            <a:r>
              <a:rPr lang="en-US" sz="2000" b="0" dirty="0"/>
              <a:t>Describe the similarities and differences between available </a:t>
            </a:r>
            <a:r>
              <a:rPr lang="en-US" sz="2000" b="0" dirty="0" err="1"/>
              <a:t>PrEP</a:t>
            </a:r>
            <a:r>
              <a:rPr lang="en-US" sz="2000" b="0" dirty="0"/>
              <a:t> products</a:t>
            </a:r>
          </a:p>
          <a:p>
            <a:pPr marL="285750" indent="-285750">
              <a:buFont typeface="Arial" panose="020B0604020202020204" pitchFamily="34" charset="0"/>
              <a:buChar char="•"/>
            </a:pPr>
            <a:r>
              <a:rPr lang="en-US" sz="2000" b="0" dirty="0"/>
              <a:t>Name the 5 main eligibility criteria for </a:t>
            </a:r>
            <a:r>
              <a:rPr lang="en-US" sz="2000" b="0" dirty="0" err="1"/>
              <a:t>PrEP</a:t>
            </a:r>
            <a:endParaRPr lang="en-US" sz="2000" b="0" dirty="0"/>
          </a:p>
          <a:p>
            <a:pPr marL="285750" indent="-285750">
              <a:buFont typeface="Arial" panose="020B0604020202020204" pitchFamily="34" charset="0"/>
              <a:buChar char="•"/>
            </a:pPr>
            <a:r>
              <a:rPr lang="en-US" sz="2000" b="0" dirty="0"/>
              <a:t>Explain how to exclude acute HIV infection (AHI)​</a:t>
            </a:r>
          </a:p>
          <a:p>
            <a:pPr marL="285750" indent="-285750">
              <a:buFont typeface="Arial" panose="020B0604020202020204" pitchFamily="34" charset="0"/>
              <a:buChar char="•"/>
            </a:pPr>
            <a:r>
              <a:rPr lang="en-US" sz="2000" b="0" dirty="0"/>
              <a:t>Identify people at risk for HIV infection</a:t>
            </a:r>
          </a:p>
          <a:p>
            <a:pPr marL="285750" indent="-285750">
              <a:buFont typeface="Arial" panose="020B0604020202020204" pitchFamily="34" charset="0"/>
              <a:buChar char="•"/>
            </a:pPr>
            <a:r>
              <a:rPr lang="en-US" sz="2000" b="0" dirty="0"/>
              <a:t>Answer common questions regarding </a:t>
            </a:r>
            <a:r>
              <a:rPr lang="en-US" sz="2000" b="0" dirty="0" err="1"/>
              <a:t>PrEP</a:t>
            </a:r>
            <a:r>
              <a:rPr lang="en-US" sz="2000" b="0" dirty="0"/>
              <a:t> implementation</a:t>
            </a:r>
          </a:p>
        </p:txBody>
      </p:sp>
    </p:spTree>
    <p:extLst>
      <p:ext uri="{BB962C8B-B14F-4D97-AF65-F5344CB8AC3E}">
        <p14:creationId xmlns:p14="http://schemas.microsoft.com/office/powerpoint/2010/main" val="39937229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D2A37-5F4B-0DE0-C956-038D7A238419}"/>
              </a:ext>
            </a:extLst>
          </p:cNvPr>
          <p:cNvSpPr>
            <a:spLocks noGrp="1"/>
          </p:cNvSpPr>
          <p:nvPr>
            <p:ph type="title"/>
          </p:nvPr>
        </p:nvSpPr>
        <p:spPr/>
        <p:txBody>
          <a:bodyPr/>
          <a:lstStyle/>
          <a:p>
            <a:r>
              <a:rPr lang="en-US" dirty="0"/>
              <a:t>Common Service Entry Points for PrEP​</a:t>
            </a:r>
          </a:p>
        </p:txBody>
      </p:sp>
      <p:sp>
        <p:nvSpPr>
          <p:cNvPr id="3" name="Content Placeholder 2">
            <a:extLst>
              <a:ext uri="{FF2B5EF4-FFF2-40B4-BE49-F238E27FC236}">
                <a16:creationId xmlns:a16="http://schemas.microsoft.com/office/drawing/2014/main" id="{D56EAE8D-EBD5-D1BE-E407-0CE946CD7D5F}"/>
              </a:ext>
            </a:extLst>
          </p:cNvPr>
          <p:cNvSpPr>
            <a:spLocks noGrp="1"/>
          </p:cNvSpPr>
          <p:nvPr>
            <p:ph sz="quarter" idx="11"/>
          </p:nvPr>
        </p:nvSpPr>
        <p:spPr>
          <a:xfrm>
            <a:off x="1964317" y="1454150"/>
            <a:ext cx="9145008" cy="4738688"/>
          </a:xfrm>
        </p:spPr>
        <p:txBody>
          <a:bodyPr>
            <a:noAutofit/>
          </a:bodyPr>
          <a:lstStyle/>
          <a:p>
            <a:pPr marL="342900" indent="-342900">
              <a:lnSpc>
                <a:spcPct val="110000"/>
              </a:lnSpc>
              <a:spcBef>
                <a:spcPts val="600"/>
              </a:spcBef>
              <a:buFont typeface="Arial" panose="020B0604020202020204" pitchFamily="34" charset="0"/>
              <a:buChar char="•"/>
            </a:pPr>
            <a:r>
              <a:rPr lang="en-US" sz="2000" b="0" dirty="0"/>
              <a:t>Outpatient clinic or site​</a:t>
            </a:r>
          </a:p>
          <a:p>
            <a:pPr marL="1085850" lvl="1" indent="-342900">
              <a:lnSpc>
                <a:spcPct val="110000"/>
              </a:lnSpc>
              <a:spcBef>
                <a:spcPts val="600"/>
              </a:spcBef>
            </a:pPr>
            <a:r>
              <a:rPr lang="en-US" sz="2000" b="0" dirty="0"/>
              <a:t>HIV testing (the most common)​</a:t>
            </a:r>
          </a:p>
          <a:p>
            <a:pPr marL="1085850" lvl="1" indent="-342900">
              <a:lnSpc>
                <a:spcPct val="110000"/>
              </a:lnSpc>
              <a:spcBef>
                <a:spcPts val="600"/>
              </a:spcBef>
            </a:pPr>
            <a:r>
              <a:rPr lang="en-US" sz="2000" b="0" dirty="0"/>
              <a:t>STI services​</a:t>
            </a:r>
          </a:p>
          <a:p>
            <a:pPr marL="1085850" lvl="1" indent="-342900">
              <a:lnSpc>
                <a:spcPct val="110000"/>
              </a:lnSpc>
              <a:spcBef>
                <a:spcPts val="600"/>
              </a:spcBef>
            </a:pPr>
            <a:r>
              <a:rPr lang="en-US" sz="2000" b="0" dirty="0"/>
              <a:t>PEP services</a:t>
            </a:r>
          </a:p>
          <a:p>
            <a:pPr marL="1085850" lvl="1" indent="-342900">
              <a:lnSpc>
                <a:spcPct val="110000"/>
              </a:lnSpc>
              <a:spcBef>
                <a:spcPts val="600"/>
              </a:spcBef>
            </a:pPr>
            <a:r>
              <a:rPr lang="en-US" sz="2000" b="0" dirty="0"/>
              <a:t>Key or priority population services​</a:t>
            </a:r>
          </a:p>
          <a:p>
            <a:pPr marL="1085850" lvl="1" indent="-342900">
              <a:lnSpc>
                <a:spcPct val="110000"/>
              </a:lnSpc>
              <a:spcBef>
                <a:spcPts val="600"/>
              </a:spcBef>
            </a:pPr>
            <a:r>
              <a:rPr lang="en-US" sz="2000" b="0" dirty="0"/>
              <a:t>Sexual and gender-based violence services ​</a:t>
            </a:r>
          </a:p>
          <a:p>
            <a:pPr marL="1085850" lvl="1" indent="-342900">
              <a:lnSpc>
                <a:spcPct val="110000"/>
              </a:lnSpc>
              <a:spcBef>
                <a:spcPts val="600"/>
              </a:spcBef>
            </a:pPr>
            <a:r>
              <a:rPr lang="en-US" sz="2000" b="0" dirty="0"/>
              <a:t>Harm reduction and other drug treatment services​</a:t>
            </a:r>
          </a:p>
          <a:p>
            <a:pPr marL="1085850" lvl="1" indent="-342900">
              <a:lnSpc>
                <a:spcPct val="110000"/>
              </a:lnSpc>
              <a:spcBef>
                <a:spcPts val="600"/>
              </a:spcBef>
            </a:pPr>
            <a:r>
              <a:rPr lang="en-US" sz="2000" b="0" dirty="0"/>
              <a:t>Antenatal, gynecology and other reproductive health services​, including referrals of HIV negative partners of pregnant women living with HIV.</a:t>
            </a:r>
          </a:p>
          <a:p>
            <a:pPr marL="342900" indent="-342900">
              <a:lnSpc>
                <a:spcPct val="110000"/>
              </a:lnSpc>
              <a:spcBef>
                <a:spcPts val="600"/>
              </a:spcBef>
              <a:buFont typeface="Arial" panose="020B0604020202020204" pitchFamily="34" charset="0"/>
              <a:buChar char="•"/>
            </a:pPr>
            <a:r>
              <a:rPr lang="en-US" sz="2000" b="0" dirty="0"/>
              <a:t>Community-based and outreach HIV services</a:t>
            </a:r>
          </a:p>
        </p:txBody>
      </p:sp>
    </p:spTree>
    <p:extLst>
      <p:ext uri="{BB962C8B-B14F-4D97-AF65-F5344CB8AC3E}">
        <p14:creationId xmlns:p14="http://schemas.microsoft.com/office/powerpoint/2010/main" val="10777095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Example​</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400" dirty="0">
                <a:solidFill>
                  <a:schemeClr val="accent3"/>
                </a:solidFill>
              </a:rPr>
              <a:t>Key Population Drop-in Centers​</a:t>
            </a:r>
            <a:endParaRPr lang="en-US" sz="2000" b="0" dirty="0">
              <a:solidFill>
                <a:schemeClr val="accent3"/>
              </a:solidFill>
            </a:endParaRPr>
          </a:p>
          <a:p>
            <a:pPr>
              <a:spcBef>
                <a:spcPts val="600"/>
              </a:spcBef>
            </a:pPr>
            <a:r>
              <a:rPr lang="en-US" sz="2000" b="0" dirty="0"/>
              <a:t>Stigma and discrimination are significant barriers to health-seeking behaviors among key populations in many countries. Therefore, to successfully implement PrEP, several programs offer PrEP at community-led drop-in centers where these groups feel safe. This has been an effective prevention strategy, with high PrEP uptake among key populations in many settings. ​</a:t>
            </a:r>
          </a:p>
        </p:txBody>
      </p:sp>
      <p:pic>
        <p:nvPicPr>
          <p:cNvPr id="7" name="Picture Placeholder 6" descr="A person sitting in a chair with other people in the background&#10;&#10;Description automatically generated">
            <a:extLst>
              <a:ext uri="{FF2B5EF4-FFF2-40B4-BE49-F238E27FC236}">
                <a16:creationId xmlns:a16="http://schemas.microsoft.com/office/drawing/2014/main" id="{5668D3CE-30E8-022B-8657-CA915ED87CD8}"/>
              </a:ext>
            </a:extLst>
          </p:cNvPr>
          <p:cNvPicPr>
            <a:picLocks noGrp="1" noChangeAspect="1"/>
          </p:cNvPicPr>
          <p:nvPr>
            <p:ph type="pic" idx="1"/>
          </p:nvPr>
        </p:nvPicPr>
        <p:blipFill>
          <a:blip r:embed="rId3"/>
          <a:srcRect l="16440" r="16440"/>
          <a:stretch/>
        </p:blipFill>
        <p:spPr/>
      </p:pic>
    </p:spTree>
    <p:extLst>
      <p:ext uri="{BB962C8B-B14F-4D97-AF65-F5344CB8AC3E}">
        <p14:creationId xmlns:p14="http://schemas.microsoft.com/office/powerpoint/2010/main" val="5484861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64318" y="896905"/>
            <a:ext cx="9145008" cy="4738688"/>
          </a:xfrm>
        </p:spPr>
        <p:txBody>
          <a:bodyPr anchor="ctr">
            <a:normAutofit/>
          </a:bodyPr>
          <a:lstStyle/>
          <a:p>
            <a:pPr marL="342900" indent="-342900">
              <a:spcAft>
                <a:spcPts val="1200"/>
              </a:spcAft>
              <a:buFont typeface="Arial" panose="020B0604020202020204" pitchFamily="34" charset="0"/>
              <a:buChar char="•"/>
            </a:pPr>
            <a:r>
              <a:rPr lang="en-US" sz="2800" b="0" dirty="0"/>
              <a:t>Where are the service entry points for PrEP in your setting?  ​</a:t>
            </a:r>
          </a:p>
          <a:p>
            <a:pPr marL="342900" indent="-342900">
              <a:spcAft>
                <a:spcPts val="1200"/>
              </a:spcAft>
              <a:buFont typeface="Arial" panose="020B0604020202020204" pitchFamily="34" charset="0"/>
              <a:buChar char="•"/>
            </a:pPr>
            <a:r>
              <a:rPr lang="en-US" sz="2800" b="0" dirty="0"/>
              <a:t>Where can safe spaces be created in the community for key and priority populations to access PrEP? ​</a:t>
            </a:r>
          </a:p>
          <a:p>
            <a:pPr marL="342900" indent="-342900">
              <a:spcAft>
                <a:spcPts val="1200"/>
              </a:spcAft>
              <a:buFont typeface="Arial" panose="020B0604020202020204" pitchFamily="34" charset="0"/>
              <a:buChar char="•"/>
            </a:pPr>
            <a:r>
              <a:rPr lang="en-US" sz="2800" b="0" dirty="0"/>
              <a:t>What experiences can you share?</a:t>
            </a:r>
          </a:p>
        </p:txBody>
      </p:sp>
      <p:sp>
        <p:nvSpPr>
          <p:cNvPr id="3" name="Title 1">
            <a:extLst>
              <a:ext uri="{FF2B5EF4-FFF2-40B4-BE49-F238E27FC236}">
                <a16:creationId xmlns:a16="http://schemas.microsoft.com/office/drawing/2014/main" id="{1885A428-4C07-0BCB-A34A-F14D238A8B4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dirty="0">
                <a:solidFill>
                  <a:schemeClr val="bg1"/>
                </a:solidFill>
              </a:rPr>
              <a:t>DISCUSSION</a:t>
            </a:r>
            <a:r>
              <a:rPr lang="en-US" sz="4400" dirty="0">
                <a:solidFill>
                  <a:schemeClr val="accent1"/>
                </a:solidFill>
              </a:rPr>
              <a:t>​</a:t>
            </a:r>
          </a:p>
        </p:txBody>
      </p:sp>
    </p:spTree>
    <p:extLst>
      <p:ext uri="{BB962C8B-B14F-4D97-AF65-F5344CB8AC3E}">
        <p14:creationId xmlns:p14="http://schemas.microsoft.com/office/powerpoint/2010/main" val="25197490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FC4D3-307A-C03D-09E7-4320E368E183}"/>
              </a:ext>
            </a:extLst>
          </p:cNvPr>
          <p:cNvSpPr>
            <a:spLocks noGrp="1"/>
          </p:cNvSpPr>
          <p:nvPr>
            <p:ph type="title"/>
          </p:nvPr>
        </p:nvSpPr>
        <p:spPr/>
        <p:txBody>
          <a:bodyPr/>
          <a:lstStyle/>
          <a:p>
            <a:r>
              <a:rPr lang="en-US" dirty="0"/>
              <a:t>DSD for PrEP​</a:t>
            </a:r>
          </a:p>
        </p:txBody>
      </p:sp>
      <p:sp>
        <p:nvSpPr>
          <p:cNvPr id="3" name="Content Placeholder 2">
            <a:extLst>
              <a:ext uri="{FF2B5EF4-FFF2-40B4-BE49-F238E27FC236}">
                <a16:creationId xmlns:a16="http://schemas.microsoft.com/office/drawing/2014/main" id="{D37F1AEA-5400-D9A9-49DF-0007CB605223}"/>
              </a:ext>
            </a:extLst>
          </p:cNvPr>
          <p:cNvSpPr>
            <a:spLocks noGrp="1"/>
          </p:cNvSpPr>
          <p:nvPr>
            <p:ph sz="quarter" idx="11"/>
          </p:nvPr>
        </p:nvSpPr>
        <p:spPr>
          <a:xfrm>
            <a:off x="1963765" y="1358899"/>
            <a:ext cx="9145008" cy="4738688"/>
          </a:xfrm>
        </p:spPr>
        <p:txBody>
          <a:bodyPr>
            <a:noAutofit/>
          </a:bodyPr>
          <a:lstStyle/>
          <a:p>
            <a:pPr marL="342900" indent="-342900">
              <a:lnSpc>
                <a:spcPct val="110000"/>
              </a:lnSpc>
              <a:spcBef>
                <a:spcPts val="600"/>
              </a:spcBef>
              <a:buFont typeface="Arial" panose="020B0604020202020204" pitchFamily="34" charset="0"/>
              <a:buChar char="•"/>
            </a:pPr>
            <a:r>
              <a:rPr lang="en-US" sz="2000" b="0" dirty="0" err="1"/>
              <a:t>PrEP</a:t>
            </a:r>
            <a:r>
              <a:rPr lang="en-US" sz="2000" b="0" dirty="0"/>
              <a:t> clients are generally healthy and feel well, therefore is it </a:t>
            </a:r>
            <a:r>
              <a:rPr lang="en-US" sz="2000" dirty="0"/>
              <a:t>important to ‘de-medicalize’ </a:t>
            </a:r>
            <a:r>
              <a:rPr lang="en-US" sz="2000" dirty="0" err="1"/>
              <a:t>PrEP</a:t>
            </a:r>
            <a:r>
              <a:rPr lang="en-US" sz="2000" dirty="0"/>
              <a:t> services </a:t>
            </a:r>
            <a:r>
              <a:rPr lang="en-US" sz="2000" b="0" dirty="0"/>
              <a:t>as much as possible.​</a:t>
            </a:r>
          </a:p>
          <a:p>
            <a:pPr marL="342900" indent="-342900">
              <a:lnSpc>
                <a:spcPct val="110000"/>
              </a:lnSpc>
              <a:spcBef>
                <a:spcPts val="600"/>
              </a:spcBef>
              <a:buFont typeface="Arial" panose="020B0604020202020204" pitchFamily="34" charset="0"/>
              <a:buChar char="•"/>
            </a:pPr>
            <a:r>
              <a:rPr lang="en-US" sz="2000" b="0" dirty="0"/>
              <a:t>Person-centered, differentiated approaches to </a:t>
            </a:r>
            <a:r>
              <a:rPr lang="en-US" sz="2000" b="0" dirty="0" err="1"/>
              <a:t>PrEP</a:t>
            </a:r>
            <a:r>
              <a:rPr lang="en-US" sz="2000" b="0" dirty="0"/>
              <a:t> delivery adapts services to the needs and preferences of those who are interested in and could benefit from </a:t>
            </a:r>
            <a:r>
              <a:rPr lang="en-US" sz="2000" b="0" dirty="0" err="1"/>
              <a:t>PrEP.</a:t>
            </a:r>
            <a:r>
              <a:rPr lang="en-US" sz="2000" b="0" dirty="0"/>
              <a:t> ​</a:t>
            </a:r>
          </a:p>
          <a:p>
            <a:pPr marL="342900" indent="-342900">
              <a:lnSpc>
                <a:spcPct val="110000"/>
              </a:lnSpc>
              <a:spcBef>
                <a:spcPts val="600"/>
              </a:spcBef>
              <a:buFont typeface="Arial" panose="020B0604020202020204" pitchFamily="34" charset="0"/>
              <a:buChar char="•"/>
            </a:pPr>
            <a:r>
              <a:rPr lang="en-US" sz="2000" b="0" dirty="0"/>
              <a:t>Differentiated services may make </a:t>
            </a:r>
            <a:r>
              <a:rPr lang="en-US" sz="2000" b="0" dirty="0" err="1"/>
              <a:t>PrEP</a:t>
            </a:r>
            <a:r>
              <a:rPr lang="en-US" sz="2000" b="0" dirty="0"/>
              <a:t> services more acceptable and accessible and support </a:t>
            </a:r>
            <a:r>
              <a:rPr lang="en-US" sz="2000" b="0" dirty="0" err="1"/>
              <a:t>PrEP</a:t>
            </a:r>
            <a:r>
              <a:rPr lang="en-US" sz="2000" b="0" dirty="0"/>
              <a:t> uptake, persistence and effective use. ​</a:t>
            </a:r>
          </a:p>
          <a:p>
            <a:pPr marL="342900" indent="-342900">
              <a:lnSpc>
                <a:spcPct val="110000"/>
              </a:lnSpc>
              <a:spcBef>
                <a:spcPts val="600"/>
              </a:spcBef>
              <a:buFont typeface="Arial" panose="020B0604020202020204" pitchFamily="34" charset="0"/>
              <a:buChar char="•"/>
            </a:pPr>
            <a:r>
              <a:rPr lang="en-US" sz="2000" b="0" dirty="0"/>
              <a:t>A common framework for DSD utilizes the four building blocks of:​</a:t>
            </a:r>
          </a:p>
          <a:p>
            <a:pPr marL="1085850" lvl="1" indent="-342900">
              <a:lnSpc>
                <a:spcPct val="110000"/>
              </a:lnSpc>
              <a:spcBef>
                <a:spcPts val="600"/>
              </a:spcBef>
            </a:pPr>
            <a:r>
              <a:rPr lang="en-US" sz="2000" dirty="0"/>
              <a:t>WHAT </a:t>
            </a:r>
            <a:r>
              <a:rPr lang="en-US" sz="2000" b="0" dirty="0"/>
              <a:t>(service package) ​</a:t>
            </a:r>
          </a:p>
          <a:p>
            <a:pPr marL="1085850" lvl="1" indent="-342900">
              <a:lnSpc>
                <a:spcPct val="110000"/>
              </a:lnSpc>
              <a:spcBef>
                <a:spcPts val="600"/>
              </a:spcBef>
            </a:pPr>
            <a:r>
              <a:rPr lang="en-US" sz="2000" dirty="0"/>
              <a:t>WHERE</a:t>
            </a:r>
            <a:r>
              <a:rPr lang="en-US" sz="2000" b="0" dirty="0"/>
              <a:t> (service location)​</a:t>
            </a:r>
          </a:p>
          <a:p>
            <a:pPr marL="1085850" lvl="1" indent="-342900">
              <a:lnSpc>
                <a:spcPct val="110000"/>
              </a:lnSpc>
              <a:spcBef>
                <a:spcPts val="600"/>
              </a:spcBef>
            </a:pPr>
            <a:r>
              <a:rPr lang="en-US" sz="2000" dirty="0"/>
              <a:t>WHO</a:t>
            </a:r>
            <a:r>
              <a:rPr lang="en-US" sz="2000" b="0" dirty="0"/>
              <a:t> (service provider)​</a:t>
            </a:r>
          </a:p>
          <a:p>
            <a:pPr marL="1085850" lvl="1" indent="-342900">
              <a:lnSpc>
                <a:spcPct val="110000"/>
              </a:lnSpc>
              <a:spcBef>
                <a:spcPts val="600"/>
              </a:spcBef>
            </a:pPr>
            <a:r>
              <a:rPr lang="en-US" sz="2000" dirty="0"/>
              <a:t>WHEN</a:t>
            </a:r>
            <a:r>
              <a:rPr lang="en-US" sz="2000" b="0" dirty="0"/>
              <a:t> (service frequency)​</a:t>
            </a:r>
          </a:p>
        </p:txBody>
      </p:sp>
    </p:spTree>
    <p:extLst>
      <p:ext uri="{BB962C8B-B14F-4D97-AF65-F5344CB8AC3E}">
        <p14:creationId xmlns:p14="http://schemas.microsoft.com/office/powerpoint/2010/main" val="40419894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1C0B2-8DB9-C957-8B69-46B9FBC2E2E7}"/>
              </a:ext>
            </a:extLst>
          </p:cNvPr>
          <p:cNvSpPr>
            <a:spLocks noGrp="1"/>
          </p:cNvSpPr>
          <p:nvPr>
            <p:ph type="title"/>
          </p:nvPr>
        </p:nvSpPr>
        <p:spPr/>
        <p:txBody>
          <a:bodyPr/>
          <a:lstStyle/>
          <a:p>
            <a:r>
              <a:rPr lang="en-US" dirty="0"/>
              <a:t>The ‘WHAT’ of PrEP Services</a:t>
            </a:r>
          </a:p>
        </p:txBody>
      </p:sp>
      <p:sp>
        <p:nvSpPr>
          <p:cNvPr id="3" name="Content Placeholder 2">
            <a:extLst>
              <a:ext uri="{FF2B5EF4-FFF2-40B4-BE49-F238E27FC236}">
                <a16:creationId xmlns:a16="http://schemas.microsoft.com/office/drawing/2014/main" id="{2718FE19-4E01-8B76-7B3A-12DBA29DD4FC}"/>
              </a:ext>
            </a:extLst>
          </p:cNvPr>
          <p:cNvSpPr>
            <a:spLocks noGrp="1"/>
          </p:cNvSpPr>
          <p:nvPr>
            <p:ph sz="quarter" idx="11"/>
          </p:nvPr>
        </p:nvSpPr>
        <p:spPr>
          <a:xfrm>
            <a:off x="1964317" y="1358899"/>
            <a:ext cx="9145008" cy="5041900"/>
          </a:xfrm>
        </p:spPr>
        <p:txBody>
          <a:bodyPr>
            <a:noAutofit/>
          </a:bodyPr>
          <a:lstStyle/>
          <a:p>
            <a:r>
              <a:rPr lang="en-US" sz="2000" b="0" dirty="0"/>
              <a:t>The WHERE, WHO and WHEN of </a:t>
            </a:r>
            <a:r>
              <a:rPr lang="en-US" sz="2000" b="0" dirty="0" err="1"/>
              <a:t>PrEP</a:t>
            </a:r>
            <a:r>
              <a:rPr lang="en-US" sz="2000" b="0" dirty="0"/>
              <a:t> services may vary, but the WHAT should be standardized and provided in accordance with national guidelines for all </a:t>
            </a:r>
            <a:r>
              <a:rPr lang="en-US" sz="2000" b="0" dirty="0" err="1"/>
              <a:t>PrEP</a:t>
            </a:r>
            <a:r>
              <a:rPr lang="en-US" sz="2000" b="0" dirty="0"/>
              <a:t> users.</a:t>
            </a:r>
          </a:p>
          <a:p>
            <a:r>
              <a:rPr lang="en-US" sz="2000" dirty="0"/>
              <a:t>Basic components of </a:t>
            </a:r>
            <a:r>
              <a:rPr lang="en-US" sz="2000" dirty="0" err="1"/>
              <a:t>PrEP</a:t>
            </a:r>
            <a:r>
              <a:rPr lang="en-US" sz="2000" dirty="0"/>
              <a:t> service delivery should include</a:t>
            </a:r>
            <a:r>
              <a:rPr lang="en-US" sz="2000" b="0" dirty="0"/>
              <a:t>:</a:t>
            </a:r>
          </a:p>
          <a:p>
            <a:pPr marL="457200" indent="-457200" fontAlgn="base">
              <a:buFont typeface="Arial" panose="020B0604020202020204" pitchFamily="34" charset="0"/>
              <a:buChar char="•"/>
            </a:pPr>
            <a:r>
              <a:rPr lang="en-US" sz="2000" b="0" dirty="0"/>
              <a:t>Initial risk assessment​ and follow-up assessments of continued need for </a:t>
            </a:r>
            <a:r>
              <a:rPr lang="en-US" sz="2000" b="0" dirty="0" err="1"/>
              <a:t>PrEP</a:t>
            </a:r>
            <a:r>
              <a:rPr lang="en-US" sz="2000" b="0" dirty="0"/>
              <a:t>​</a:t>
            </a:r>
          </a:p>
          <a:p>
            <a:pPr marL="457200" indent="-457200" fontAlgn="base">
              <a:buFont typeface="Arial" panose="020B0604020202020204" pitchFamily="34" charset="0"/>
              <a:buChar char="•"/>
            </a:pPr>
            <a:r>
              <a:rPr lang="en-US" sz="2000" b="0" dirty="0"/>
              <a:t>Informed choice counseling​ to support </a:t>
            </a:r>
            <a:r>
              <a:rPr lang="en-US" sz="2000" b="0" dirty="0" err="1"/>
              <a:t>PrEP</a:t>
            </a:r>
            <a:r>
              <a:rPr lang="en-US" sz="2000" b="0" dirty="0"/>
              <a:t> method choice and follow-up assessments of satisfaction with chosen method​*</a:t>
            </a:r>
          </a:p>
          <a:p>
            <a:pPr marL="457200" indent="-457200" fontAlgn="base">
              <a:buFont typeface="Arial" panose="020B0604020202020204" pitchFamily="34" charset="0"/>
              <a:buChar char="•"/>
            </a:pPr>
            <a:r>
              <a:rPr lang="en-US" sz="2000" b="0" dirty="0"/>
              <a:t>HIV testing and other eligibility assessments​</a:t>
            </a:r>
          </a:p>
          <a:p>
            <a:pPr marL="457200" indent="-457200" fontAlgn="base">
              <a:buFont typeface="Arial" panose="020B0604020202020204" pitchFamily="34" charset="0"/>
              <a:buChar char="•"/>
            </a:pPr>
            <a:r>
              <a:rPr lang="en-US" sz="2000" b="0" dirty="0"/>
              <a:t>Clinical service package​ per national guidelines, including condoms, family planning, STI screening and management, gender-based/intimate partner violence screening and referrals, and risk reduction counseling</a:t>
            </a:r>
          </a:p>
          <a:p>
            <a:pPr marL="457200" indent="-457200" fontAlgn="base">
              <a:buFont typeface="Arial" panose="020B0604020202020204" pitchFamily="34" charset="0"/>
              <a:buChar char="•"/>
            </a:pPr>
            <a:r>
              <a:rPr lang="en-US" sz="2000" b="0" dirty="0" err="1"/>
              <a:t>PrEP</a:t>
            </a:r>
            <a:r>
              <a:rPr lang="en-US" sz="2000" b="0" dirty="0"/>
              <a:t> prescription or administration​</a:t>
            </a:r>
          </a:p>
          <a:p>
            <a:pPr marL="457200" indent="-457200" fontAlgn="base">
              <a:buFont typeface="Arial" panose="020B0604020202020204" pitchFamily="34" charset="0"/>
              <a:buChar char="•"/>
            </a:pPr>
            <a:r>
              <a:rPr lang="en-US" sz="2000" b="0" dirty="0"/>
              <a:t>Side effect monitoring and management ​</a:t>
            </a:r>
          </a:p>
          <a:p>
            <a:pPr marL="457200" indent="-457200" fontAlgn="base">
              <a:buFont typeface="Arial" panose="020B0604020202020204" pitchFamily="34" charset="0"/>
              <a:buChar char="•"/>
            </a:pPr>
            <a:r>
              <a:rPr lang="en-US" sz="2000" b="0" dirty="0"/>
              <a:t>Adherence assessments, counseling​ and support to overcome barriers to effective PrEP use​</a:t>
            </a:r>
          </a:p>
        </p:txBody>
      </p:sp>
      <p:sp>
        <p:nvSpPr>
          <p:cNvPr id="5" name="Right Triangle 4">
            <a:extLst>
              <a:ext uri="{FF2B5EF4-FFF2-40B4-BE49-F238E27FC236}">
                <a16:creationId xmlns:a16="http://schemas.microsoft.com/office/drawing/2014/main" id="{6095DE47-E5C2-A5FE-8C8E-A3B5081B454A}"/>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raphic 6">
            <a:extLst>
              <a:ext uri="{FF2B5EF4-FFF2-40B4-BE49-F238E27FC236}">
                <a16:creationId xmlns:a16="http://schemas.microsoft.com/office/drawing/2014/main" id="{037764B4-7329-2938-1EDE-3B7D1ECBB6E4}"/>
              </a:ext>
            </a:extLst>
          </p:cNvPr>
          <p:cNvGrpSpPr/>
          <p:nvPr/>
        </p:nvGrpSpPr>
        <p:grpSpPr>
          <a:xfrm>
            <a:off x="11642983" y="141554"/>
            <a:ext cx="415770" cy="366446"/>
            <a:chOff x="3735476" y="1417084"/>
            <a:chExt cx="4722880" cy="4162584"/>
          </a:xfrm>
          <a:noFill/>
        </p:grpSpPr>
        <p:sp>
          <p:nvSpPr>
            <p:cNvPr id="7" name="Freeform 4">
              <a:extLst>
                <a:ext uri="{FF2B5EF4-FFF2-40B4-BE49-F238E27FC236}">
                  <a16:creationId xmlns:a16="http://schemas.microsoft.com/office/drawing/2014/main" id="{11B507EC-9FDB-0396-CF92-290A2A10F001}"/>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8" name="Freeform 6">
              <a:extLst>
                <a:ext uri="{FF2B5EF4-FFF2-40B4-BE49-F238E27FC236}">
                  <a16:creationId xmlns:a16="http://schemas.microsoft.com/office/drawing/2014/main" id="{4192FA33-8E2E-9F9D-D467-808CD5CADF7A}"/>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dirty="0"/>
            </a:p>
          </p:txBody>
        </p:sp>
        <p:sp>
          <p:nvSpPr>
            <p:cNvPr id="9" name="Freeform 8">
              <a:extLst>
                <a:ext uri="{FF2B5EF4-FFF2-40B4-BE49-F238E27FC236}">
                  <a16:creationId xmlns:a16="http://schemas.microsoft.com/office/drawing/2014/main" id="{B26D5885-08D5-40C6-0D60-808F819522BB}"/>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dirty="0"/>
            </a:p>
          </p:txBody>
        </p:sp>
        <p:sp>
          <p:nvSpPr>
            <p:cNvPr id="10" name="Freeform 9">
              <a:extLst>
                <a:ext uri="{FF2B5EF4-FFF2-40B4-BE49-F238E27FC236}">
                  <a16:creationId xmlns:a16="http://schemas.microsoft.com/office/drawing/2014/main" id="{7E20EE2C-B3FE-E2AC-346E-226014D7D9C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dirty="0"/>
            </a:p>
          </p:txBody>
        </p:sp>
      </p:grpSp>
      <p:sp>
        <p:nvSpPr>
          <p:cNvPr id="11" name="TextBox 10">
            <a:extLst>
              <a:ext uri="{FF2B5EF4-FFF2-40B4-BE49-F238E27FC236}">
                <a16:creationId xmlns:a16="http://schemas.microsoft.com/office/drawing/2014/main" id="{87A4D402-2F64-978C-8D81-1003A455E184}"/>
              </a:ext>
            </a:extLst>
          </p:cNvPr>
          <p:cNvSpPr txBox="1"/>
          <p:nvPr/>
        </p:nvSpPr>
        <p:spPr>
          <a:xfrm>
            <a:off x="1964317" y="6550223"/>
            <a:ext cx="6096000" cy="307777"/>
          </a:xfrm>
          <a:prstGeom prst="rect">
            <a:avLst/>
          </a:prstGeom>
          <a:noFill/>
        </p:spPr>
        <p:txBody>
          <a:bodyPr wrap="square">
            <a:spAutoFit/>
          </a:bodyPr>
          <a:lstStyle/>
          <a:p>
            <a:r>
              <a:rPr lang="en-US" sz="1400" dirty="0"/>
              <a:t>*I</a:t>
            </a:r>
            <a:r>
              <a:rPr lang="en-US" sz="1400" b="0" dirty="0"/>
              <a:t>f more than one method is available</a:t>
            </a:r>
            <a:endParaRPr lang="en-ZA" sz="1400" dirty="0"/>
          </a:p>
        </p:txBody>
      </p:sp>
    </p:spTree>
    <p:extLst>
      <p:ext uri="{BB962C8B-B14F-4D97-AF65-F5344CB8AC3E}">
        <p14:creationId xmlns:p14="http://schemas.microsoft.com/office/powerpoint/2010/main" val="21429087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52017-90BA-89D9-D83E-32B3F392478E}"/>
              </a:ext>
            </a:extLst>
          </p:cNvPr>
          <p:cNvSpPr>
            <a:spLocks noGrp="1"/>
          </p:cNvSpPr>
          <p:nvPr>
            <p:ph type="title"/>
          </p:nvPr>
        </p:nvSpPr>
        <p:spPr/>
        <p:txBody>
          <a:bodyPr/>
          <a:lstStyle/>
          <a:p>
            <a:r>
              <a:rPr lang="en-US" dirty="0"/>
              <a:t>DSD Approach to PrEP Services​</a:t>
            </a:r>
          </a:p>
        </p:txBody>
      </p:sp>
      <p:graphicFrame>
        <p:nvGraphicFramePr>
          <p:cNvPr id="6" name="Table 6">
            <a:extLst>
              <a:ext uri="{FF2B5EF4-FFF2-40B4-BE49-F238E27FC236}">
                <a16:creationId xmlns:a16="http://schemas.microsoft.com/office/drawing/2014/main" id="{DDFE0950-590C-F220-6E9C-0E16A91B2650}"/>
              </a:ext>
            </a:extLst>
          </p:cNvPr>
          <p:cNvGraphicFramePr>
            <a:graphicFrameLocks noGrp="1"/>
          </p:cNvGraphicFramePr>
          <p:nvPr>
            <p:ph sz="quarter" idx="11"/>
            <p:extLst>
              <p:ext uri="{D42A27DB-BD31-4B8C-83A1-F6EECF244321}">
                <p14:modId xmlns:p14="http://schemas.microsoft.com/office/powerpoint/2010/main" val="3460758821"/>
              </p:ext>
            </p:extLst>
          </p:nvPr>
        </p:nvGraphicFramePr>
        <p:xfrm>
          <a:off x="1963186" y="1096530"/>
          <a:ext cx="9456652" cy="5065888"/>
        </p:xfrm>
        <a:graphic>
          <a:graphicData uri="http://schemas.openxmlformats.org/drawingml/2006/table">
            <a:tbl>
              <a:tblPr firstRow="1" bandRow="1">
                <a:tableStyleId>{F5AB1C69-6EDB-4FF4-983F-18BD219EF322}</a:tableStyleId>
              </a:tblPr>
              <a:tblGrid>
                <a:gridCol w="596432">
                  <a:extLst>
                    <a:ext uri="{9D8B030D-6E8A-4147-A177-3AD203B41FA5}">
                      <a16:colId xmlns:a16="http://schemas.microsoft.com/office/drawing/2014/main" val="2669805332"/>
                    </a:ext>
                  </a:extLst>
                </a:gridCol>
                <a:gridCol w="2215055">
                  <a:extLst>
                    <a:ext uri="{9D8B030D-6E8A-4147-A177-3AD203B41FA5}">
                      <a16:colId xmlns:a16="http://schemas.microsoft.com/office/drawing/2014/main" val="3725561057"/>
                    </a:ext>
                  </a:extLst>
                </a:gridCol>
                <a:gridCol w="2215055">
                  <a:extLst>
                    <a:ext uri="{9D8B030D-6E8A-4147-A177-3AD203B41FA5}">
                      <a16:colId xmlns:a16="http://schemas.microsoft.com/office/drawing/2014/main" val="1577564515"/>
                    </a:ext>
                  </a:extLst>
                </a:gridCol>
                <a:gridCol w="2215055">
                  <a:extLst>
                    <a:ext uri="{9D8B030D-6E8A-4147-A177-3AD203B41FA5}">
                      <a16:colId xmlns:a16="http://schemas.microsoft.com/office/drawing/2014/main" val="3577600504"/>
                    </a:ext>
                  </a:extLst>
                </a:gridCol>
                <a:gridCol w="2215055">
                  <a:extLst>
                    <a:ext uri="{9D8B030D-6E8A-4147-A177-3AD203B41FA5}">
                      <a16:colId xmlns:a16="http://schemas.microsoft.com/office/drawing/2014/main" val="3862122209"/>
                    </a:ext>
                  </a:extLst>
                </a:gridCol>
              </a:tblGrid>
              <a:tr h="432928">
                <a:tc>
                  <a:txBody>
                    <a:bodyPr/>
                    <a:lstStyle/>
                    <a:p>
                      <a:pPr algn="ctr" rtl="0" fontAlgn="auto"/>
                      <a:r>
                        <a:rPr lang="en-US" sz="1100" b="1" dirty="0">
                          <a:solidFill>
                            <a:srgbClr val="737D84"/>
                          </a:solidFill>
                          <a:effectLst/>
                        </a:rPr>
                        <a:t>​</a:t>
                      </a:r>
                      <a:endParaRPr lang="en-US" sz="1100" b="1" i="0" dirty="0">
                        <a:solidFill>
                          <a:srgbClr val="737D84"/>
                        </a:solidFill>
                        <a:effectLst/>
                        <a:latin typeface="Calibri" panose="020F0502020204030204" pitchFamily="34" charset="0"/>
                        <a:cs typeface="Calibri" panose="020F0502020204030204" pitchFamily="34" charset="0"/>
                      </a:endParaRPr>
                    </a:p>
                  </a:txBody>
                  <a:tcPr>
                    <a:solidFill>
                      <a:schemeClr val="bg1"/>
                    </a:solidFill>
                  </a:tcPr>
                </a:tc>
                <a:tc>
                  <a:txBody>
                    <a:bodyPr/>
                    <a:lstStyle/>
                    <a:p>
                      <a:pPr algn="ctr" rtl="0" fontAlgn="base"/>
                      <a:r>
                        <a:rPr lang="en-US" sz="1400" b="1" dirty="0">
                          <a:solidFill>
                            <a:schemeClr val="bg1"/>
                          </a:solidFill>
                          <a:effectLst/>
                        </a:rPr>
                        <a:t>Identifying PrEP clients​</a:t>
                      </a:r>
                      <a:endParaRPr lang="en-US" sz="1400" b="1" i="0" dirty="0">
                        <a:solidFill>
                          <a:schemeClr val="bg1"/>
                        </a:solidFill>
                        <a:effectLst/>
                        <a:latin typeface="Calibri" panose="020F0502020204030204" pitchFamily="34" charset="0"/>
                        <a:cs typeface="Calibri" panose="020F0502020204030204" pitchFamily="34" charset="0"/>
                      </a:endParaRPr>
                    </a:p>
                  </a:txBody>
                  <a:tcPr anchor="ctr"/>
                </a:tc>
                <a:tc>
                  <a:txBody>
                    <a:bodyPr/>
                    <a:lstStyle/>
                    <a:p>
                      <a:pPr algn="ctr" rtl="0" fontAlgn="base"/>
                      <a:r>
                        <a:rPr lang="en-US" sz="1400" b="1" dirty="0">
                          <a:solidFill>
                            <a:schemeClr val="bg1"/>
                          </a:solidFill>
                          <a:effectLst/>
                        </a:rPr>
                        <a:t>Starting PrEP​</a:t>
                      </a:r>
                      <a:endParaRPr lang="en-US" sz="1400" b="1" i="0" dirty="0">
                        <a:solidFill>
                          <a:schemeClr val="bg1"/>
                        </a:solidFill>
                        <a:effectLst/>
                        <a:latin typeface="Calibri" panose="020F0502020204030204" pitchFamily="34" charset="0"/>
                        <a:cs typeface="Calibri" panose="020F0502020204030204" pitchFamily="34" charset="0"/>
                      </a:endParaRPr>
                    </a:p>
                  </a:txBody>
                  <a:tcPr anchor="ctr"/>
                </a:tc>
                <a:tc>
                  <a:txBody>
                    <a:bodyPr/>
                    <a:lstStyle/>
                    <a:p>
                      <a:pPr algn="ctr" rtl="0" fontAlgn="base"/>
                      <a:r>
                        <a:rPr lang="en-US" sz="1400" b="1" dirty="0">
                          <a:solidFill>
                            <a:schemeClr val="bg1"/>
                          </a:solidFill>
                          <a:effectLst/>
                        </a:rPr>
                        <a:t>PrEP Follow-up Visits​</a:t>
                      </a:r>
                      <a:endParaRPr lang="en-US" sz="1400" b="1" i="0" dirty="0">
                        <a:solidFill>
                          <a:schemeClr val="bg1"/>
                        </a:solidFill>
                        <a:effectLst/>
                        <a:latin typeface="Calibri" panose="020F0502020204030204" pitchFamily="34" charset="0"/>
                        <a:cs typeface="Calibri" panose="020F0502020204030204" pitchFamily="34" charset="0"/>
                      </a:endParaRPr>
                    </a:p>
                  </a:txBody>
                  <a:tcPr anchor="ctr"/>
                </a:tc>
                <a:tc>
                  <a:txBody>
                    <a:bodyPr/>
                    <a:lstStyle/>
                    <a:p>
                      <a:pPr algn="ctr" rtl="0" fontAlgn="base"/>
                      <a:r>
                        <a:rPr lang="en-US" sz="1400" b="1" dirty="0">
                          <a:solidFill>
                            <a:schemeClr val="bg1"/>
                          </a:solidFill>
                          <a:effectLst/>
                        </a:rPr>
                        <a:t>PrEP Continuation Support​</a:t>
                      </a:r>
                      <a:endParaRPr lang="en-US" sz="1400" b="1" i="0" dirty="0">
                        <a:solidFill>
                          <a:schemeClr val="bg1"/>
                        </a:solidFill>
                        <a:effectLst/>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158968172"/>
                  </a:ext>
                </a:extLst>
              </a:tr>
              <a:tr h="1897817">
                <a:tc>
                  <a:txBody>
                    <a:bodyPr/>
                    <a:lstStyle/>
                    <a:p>
                      <a:pPr algn="ctr" rtl="0" fontAlgn="base"/>
                      <a:r>
                        <a:rPr lang="en-US" sz="1600" b="1" dirty="0">
                          <a:solidFill>
                            <a:schemeClr val="tx1"/>
                          </a:solidFill>
                          <a:effectLst/>
                        </a:rPr>
                        <a:t>WHAT​</a:t>
                      </a:r>
                      <a:endParaRPr lang="en-US" sz="1600" b="1" i="0" dirty="0">
                        <a:solidFill>
                          <a:schemeClr val="tx1"/>
                        </a:solidFill>
                        <a:effectLst/>
                        <a:latin typeface="Calibri" panose="020F0502020204030204" pitchFamily="34" charset="0"/>
                        <a:cs typeface="Calibri" panose="020F0502020204030204" pitchFamily="34" charset="0"/>
                      </a:endParaRPr>
                    </a:p>
                  </a:txBody>
                  <a:tcPr vert="vert270" anchor="ctr"/>
                </a:tc>
                <a:tc>
                  <a:txBody>
                    <a:bodyPr/>
                    <a:lstStyle/>
                    <a:p>
                      <a:pPr marL="171450" indent="-171450" algn="l" rtl="0" fontAlgn="base">
                        <a:buFont typeface="Arial" panose="020B0604020202020204" pitchFamily="34" charset="0"/>
                        <a:buChar char="•"/>
                      </a:pPr>
                      <a:r>
                        <a:rPr lang="en-US" sz="1400" b="0" dirty="0">
                          <a:solidFill>
                            <a:schemeClr val="tx1"/>
                          </a:solidFill>
                          <a:effectLst/>
                        </a:rPr>
                        <a:t>Risk assessment​</a:t>
                      </a:r>
                    </a:p>
                    <a:p>
                      <a:pPr marL="171450" indent="-171450" algn="l" rtl="0" fontAlgn="base">
                        <a:buFont typeface="Arial" panose="020B0604020202020204" pitchFamily="34" charset="0"/>
                        <a:buChar char="•"/>
                      </a:pPr>
                      <a:r>
                        <a:rPr lang="en-US" sz="1400" b="0" dirty="0">
                          <a:solidFill>
                            <a:schemeClr val="tx1"/>
                          </a:solidFill>
                          <a:effectLst/>
                        </a:rPr>
                        <a:t>Informed choice counseling</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tc>
                <a:tc>
                  <a:txBody>
                    <a:bodyPr/>
                    <a:lstStyle/>
                    <a:p>
                      <a:pPr marL="171450" indent="-171450" algn="l" rtl="0" fontAlgn="base">
                        <a:buFont typeface="Arial" panose="020B0604020202020204" pitchFamily="34" charset="0"/>
                        <a:buChar char="•"/>
                      </a:pPr>
                      <a:r>
                        <a:rPr lang="en-US" sz="1400" b="0" dirty="0">
                          <a:solidFill>
                            <a:schemeClr val="tx1"/>
                          </a:solidFill>
                          <a:effectLst/>
                        </a:rPr>
                        <a:t>HIV test​ing</a:t>
                      </a:r>
                    </a:p>
                    <a:p>
                      <a:pPr marL="171450" indent="-171450" algn="l" rtl="0" fontAlgn="base">
                        <a:buFont typeface="Arial" panose="020B0604020202020204" pitchFamily="34" charset="0"/>
                        <a:buChar char="•"/>
                      </a:pPr>
                      <a:r>
                        <a:rPr lang="en-US" sz="1400" b="0" dirty="0">
                          <a:solidFill>
                            <a:schemeClr val="tx1"/>
                          </a:solidFill>
                          <a:effectLst/>
                        </a:rPr>
                        <a:t>Eligibility assessment​</a:t>
                      </a:r>
                    </a:p>
                    <a:p>
                      <a:pPr marL="171450" indent="-171450" algn="l" rtl="0" fontAlgn="base">
                        <a:buFont typeface="Arial" panose="020B0604020202020204" pitchFamily="34" charset="0"/>
                        <a:buChar char="•"/>
                      </a:pPr>
                      <a:r>
                        <a:rPr lang="en-US" sz="1400" b="0" dirty="0">
                          <a:solidFill>
                            <a:schemeClr val="tx1"/>
                          </a:solidFill>
                          <a:effectLst/>
                        </a:rPr>
                        <a:t>PrEP prescription or administration*​</a:t>
                      </a:r>
                    </a:p>
                    <a:p>
                      <a:pPr marL="171450" indent="-171450" algn="l" rtl="0" fontAlgn="base">
                        <a:buFont typeface="Arial" panose="020B0604020202020204" pitchFamily="34" charset="0"/>
                        <a:buChar char="•"/>
                      </a:pPr>
                      <a:r>
                        <a:rPr lang="en-US" sz="1400" b="0" dirty="0">
                          <a:solidFill>
                            <a:schemeClr val="tx1"/>
                          </a:solidFill>
                          <a:effectLst/>
                        </a:rPr>
                        <a:t>Clinical service package​</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tc>
                <a:tc>
                  <a:txBody>
                    <a:bodyPr/>
                    <a:lstStyle/>
                    <a:p>
                      <a:pPr marL="171450" indent="-171450" algn="l" rtl="0" fontAlgn="base">
                        <a:buFont typeface="Arial" panose="020B0604020202020204" pitchFamily="34" charset="0"/>
                        <a:buChar char="•"/>
                      </a:pPr>
                      <a:r>
                        <a:rPr lang="en-US" sz="1400" b="0">
                          <a:solidFill>
                            <a:schemeClr val="tx1"/>
                          </a:solidFill>
                          <a:effectLst/>
                        </a:rPr>
                        <a:t>HIV test​ing</a:t>
                      </a:r>
                    </a:p>
                    <a:p>
                      <a:pPr marL="171450" indent="-171450" algn="l" rtl="0" fontAlgn="base">
                        <a:buFont typeface="Arial" panose="020B0604020202020204" pitchFamily="34" charset="0"/>
                        <a:buChar char="•"/>
                      </a:pPr>
                      <a:r>
                        <a:rPr lang="en-US" sz="1400" b="0">
                          <a:solidFill>
                            <a:schemeClr val="tx1"/>
                          </a:solidFill>
                          <a:effectLst/>
                        </a:rPr>
                        <a:t>Side effect monitoring ​</a:t>
                      </a:r>
                    </a:p>
                    <a:p>
                      <a:pPr marL="171450" indent="-171450" algn="l" rtl="0" fontAlgn="base">
                        <a:buFont typeface="Arial" panose="020B0604020202020204" pitchFamily="34" charset="0"/>
                        <a:buChar char="•"/>
                      </a:pPr>
                      <a:r>
                        <a:rPr lang="en-US" sz="1400" b="0">
                          <a:solidFill>
                            <a:schemeClr val="tx1"/>
                          </a:solidFill>
                          <a:effectLst/>
                        </a:rPr>
                        <a:t>Assess continued need for PrEP​</a:t>
                      </a:r>
                    </a:p>
                    <a:p>
                      <a:pPr marL="171450" indent="-171450" algn="l" rtl="0" fontAlgn="base">
                        <a:buFont typeface="Arial" panose="020B0604020202020204" pitchFamily="34" charset="0"/>
                        <a:buChar char="•"/>
                      </a:pPr>
                      <a:r>
                        <a:rPr lang="en-US" sz="1400" b="0">
                          <a:solidFill>
                            <a:schemeClr val="tx1"/>
                          </a:solidFill>
                          <a:effectLst/>
                        </a:rPr>
                        <a:t>Assess satisfaction with chosen method​</a:t>
                      </a:r>
                    </a:p>
                    <a:p>
                      <a:pPr marL="171450" indent="-171450" algn="l" rtl="0" fontAlgn="base">
                        <a:buFont typeface="Arial" panose="020B0604020202020204" pitchFamily="34" charset="0"/>
                        <a:buChar char="•"/>
                      </a:pPr>
                      <a:r>
                        <a:rPr lang="en-US" sz="1400" b="0">
                          <a:solidFill>
                            <a:schemeClr val="tx1"/>
                          </a:solidFill>
                          <a:effectLst/>
                        </a:rPr>
                        <a:t>PrEP prescription or administration*​</a:t>
                      </a:r>
                    </a:p>
                    <a:p>
                      <a:pPr marL="171450" indent="-171450" algn="l" rtl="0" fontAlgn="base">
                        <a:buFont typeface="Arial" panose="020B0604020202020204" pitchFamily="34" charset="0"/>
                        <a:buChar char="•"/>
                      </a:pPr>
                      <a:r>
                        <a:rPr lang="en-US" sz="1400" b="0">
                          <a:solidFill>
                            <a:schemeClr val="tx1"/>
                          </a:solidFill>
                          <a:effectLst/>
                        </a:rPr>
                        <a:t>Clinical service package ​</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tc>
                <a:tc>
                  <a:txBody>
                    <a:bodyPr/>
                    <a:lstStyle/>
                    <a:p>
                      <a:pPr marL="171450" indent="-171450" algn="l" rtl="0" fontAlgn="base">
                        <a:buFont typeface="Arial" panose="020B0604020202020204" pitchFamily="34" charset="0"/>
                        <a:buChar char="•"/>
                      </a:pPr>
                      <a:r>
                        <a:rPr lang="en-US" sz="1400" b="0" dirty="0">
                          <a:solidFill>
                            <a:schemeClr val="tx1"/>
                          </a:solidFill>
                          <a:effectLst/>
                        </a:rPr>
                        <a:t>Adherence assessment and counseling​</a:t>
                      </a:r>
                    </a:p>
                    <a:p>
                      <a:pPr marL="171450" indent="-171450" algn="l" rtl="0" fontAlgn="base">
                        <a:buFont typeface="Arial" panose="020B0604020202020204" pitchFamily="34" charset="0"/>
                        <a:buChar char="•"/>
                      </a:pPr>
                      <a:r>
                        <a:rPr lang="en-US" sz="1400" b="0" dirty="0">
                          <a:solidFill>
                            <a:schemeClr val="tx1"/>
                          </a:solidFill>
                          <a:effectLst/>
                        </a:rPr>
                        <a:t>Evaluation and support to overcome barriers to effective PrEP use​</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360776361"/>
                  </a:ext>
                </a:extLst>
              </a:tr>
              <a:tr h="711756">
                <a:tc>
                  <a:txBody>
                    <a:bodyPr/>
                    <a:lstStyle/>
                    <a:p>
                      <a:pPr algn="ctr" rtl="0" fontAlgn="base"/>
                      <a:r>
                        <a:rPr lang="en-US" sz="1600" b="1" dirty="0">
                          <a:solidFill>
                            <a:schemeClr val="tx1"/>
                          </a:solidFill>
                          <a:effectLst/>
                        </a:rPr>
                        <a:t>WHERE​</a:t>
                      </a:r>
                      <a:endParaRPr lang="en-US" sz="1600" b="1" i="0" dirty="0">
                        <a:solidFill>
                          <a:schemeClr val="tx1"/>
                        </a:solidFill>
                        <a:effectLst/>
                        <a:latin typeface="Calibri" panose="020F0502020204030204" pitchFamily="34" charset="0"/>
                        <a:cs typeface="Calibri" panose="020F0502020204030204" pitchFamily="34" charset="0"/>
                      </a:endParaRPr>
                    </a:p>
                  </a:txBody>
                  <a:tcPr vert="vert27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Clinical setting​</a:t>
                      </a:r>
                    </a:p>
                    <a:p>
                      <a:pPr marL="171450" indent="-171450" algn="l" rtl="0" fontAlgn="base">
                        <a:buFont typeface="Arial" panose="020B0604020202020204" pitchFamily="34" charset="0"/>
                        <a:buChar char="•"/>
                      </a:pPr>
                      <a:r>
                        <a:rPr lang="en-US" sz="1400" b="0" dirty="0">
                          <a:solidFill>
                            <a:schemeClr val="tx1"/>
                          </a:solidFill>
                          <a:effectLst/>
                        </a:rPr>
                        <a:t>Community​</a:t>
                      </a:r>
                    </a:p>
                    <a:p>
                      <a:pPr marL="171450" indent="-171450" algn="l" rtl="0" fontAlgn="base">
                        <a:buFont typeface="Arial" panose="020B0604020202020204" pitchFamily="34" charset="0"/>
                        <a:buChar char="•"/>
                      </a:pPr>
                      <a:r>
                        <a:rPr lang="en-US" sz="1400" b="0" dirty="0">
                          <a:solidFill>
                            <a:schemeClr val="tx1"/>
                          </a:solidFill>
                          <a:effectLst/>
                        </a:rPr>
                        <a:t>Virtual​</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Clinical setting​</a:t>
                      </a:r>
                    </a:p>
                    <a:p>
                      <a:pPr marL="171450" indent="-171450" algn="l" rtl="0" fontAlgn="base">
                        <a:buFont typeface="Arial" panose="020B0604020202020204" pitchFamily="34" charset="0"/>
                        <a:buChar char="•"/>
                      </a:pPr>
                      <a:r>
                        <a:rPr lang="en-US" sz="1400" b="0" dirty="0">
                          <a:solidFill>
                            <a:schemeClr val="tx1"/>
                          </a:solidFill>
                          <a:effectLst/>
                        </a:rPr>
                        <a:t>Community setting​</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Clinical setting​</a:t>
                      </a:r>
                    </a:p>
                    <a:p>
                      <a:pPr marL="171450" indent="-171450" algn="l" rtl="0" fontAlgn="base">
                        <a:buFont typeface="Arial" panose="020B0604020202020204" pitchFamily="34" charset="0"/>
                        <a:buChar char="•"/>
                      </a:pPr>
                      <a:r>
                        <a:rPr lang="en-US" sz="1400" b="0" dirty="0">
                          <a:solidFill>
                            <a:schemeClr val="tx1"/>
                          </a:solidFill>
                          <a:effectLst/>
                        </a:rPr>
                        <a:t>Community setting​</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Clinical setting​</a:t>
                      </a:r>
                    </a:p>
                    <a:p>
                      <a:pPr marL="171450" indent="-171450" algn="l" rtl="0" fontAlgn="base">
                        <a:buFont typeface="Arial" panose="020B0604020202020204" pitchFamily="34" charset="0"/>
                        <a:buChar char="•"/>
                      </a:pPr>
                      <a:r>
                        <a:rPr lang="en-US" sz="1400" b="0" dirty="0">
                          <a:solidFill>
                            <a:schemeClr val="tx1"/>
                          </a:solidFill>
                          <a:effectLst/>
                        </a:rPr>
                        <a:t>Community setting​</a:t>
                      </a:r>
                    </a:p>
                    <a:p>
                      <a:pPr marL="171450" indent="-171450" algn="l" rtl="0" fontAlgn="base">
                        <a:buFont typeface="Arial" panose="020B0604020202020204" pitchFamily="34" charset="0"/>
                        <a:buChar char="•"/>
                      </a:pPr>
                      <a:r>
                        <a:rPr lang="en-US" sz="1400" b="0" dirty="0">
                          <a:solidFill>
                            <a:schemeClr val="tx1"/>
                          </a:solidFill>
                          <a:effectLst/>
                        </a:rPr>
                        <a:t>Virtual​</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extLst>
                  <a:ext uri="{0D108BD9-81ED-4DB2-BD59-A6C34878D82A}">
                    <a16:rowId xmlns:a16="http://schemas.microsoft.com/office/drawing/2014/main" val="2760193867"/>
                  </a:ext>
                </a:extLst>
              </a:tr>
              <a:tr h="891399">
                <a:tc>
                  <a:txBody>
                    <a:bodyPr/>
                    <a:lstStyle/>
                    <a:p>
                      <a:pPr algn="ctr" rtl="0" fontAlgn="base"/>
                      <a:r>
                        <a:rPr lang="en-US" sz="1600" b="1" dirty="0">
                          <a:solidFill>
                            <a:schemeClr val="tx1"/>
                          </a:solidFill>
                          <a:effectLst/>
                        </a:rPr>
                        <a:t>WHO​</a:t>
                      </a:r>
                      <a:endParaRPr lang="en-US" sz="1600" b="1" i="0" dirty="0">
                        <a:solidFill>
                          <a:schemeClr val="tx1"/>
                        </a:solidFill>
                        <a:effectLst/>
                        <a:latin typeface="Calibri" panose="020F0502020204030204" pitchFamily="34" charset="0"/>
                        <a:cs typeface="Calibri" panose="020F0502020204030204" pitchFamily="34" charset="0"/>
                      </a:endParaRPr>
                    </a:p>
                  </a:txBody>
                  <a:tcPr vert="vert27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Healthcare providers​</a:t>
                      </a:r>
                    </a:p>
                    <a:p>
                      <a:pPr marL="171450" indent="-171450" algn="l" rtl="0" fontAlgn="base">
                        <a:buFont typeface="Arial" panose="020B0604020202020204" pitchFamily="34" charset="0"/>
                        <a:buChar char="•"/>
                      </a:pPr>
                      <a:r>
                        <a:rPr lang="en-US" sz="1400" b="0" dirty="0">
                          <a:solidFill>
                            <a:schemeClr val="tx1"/>
                          </a:solidFill>
                          <a:effectLst/>
                        </a:rPr>
                        <a:t>Lay health workers​</a:t>
                      </a:r>
                    </a:p>
                    <a:p>
                      <a:pPr marL="171450" indent="-171450" algn="l" rtl="0" fontAlgn="base">
                        <a:buFont typeface="Arial" panose="020B0604020202020204" pitchFamily="34" charset="0"/>
                        <a:buChar char="•"/>
                      </a:pPr>
                      <a:r>
                        <a:rPr lang="en-US" sz="1400" b="0" dirty="0">
                          <a:solidFill>
                            <a:schemeClr val="tx1"/>
                          </a:solidFill>
                          <a:effectLst/>
                        </a:rPr>
                        <a:t>Peers ​</a:t>
                      </a:r>
                    </a:p>
                    <a:p>
                      <a:pPr marL="171450" indent="-171450" algn="l" rtl="0" fontAlgn="base">
                        <a:buFont typeface="Arial" panose="020B0604020202020204" pitchFamily="34" charset="0"/>
                        <a:buChar char="•"/>
                      </a:pPr>
                      <a:r>
                        <a:rPr lang="en-US" sz="1400" b="0" dirty="0">
                          <a:solidFill>
                            <a:schemeClr val="tx1"/>
                          </a:solidFill>
                          <a:effectLst/>
                        </a:rPr>
                        <a:t>Clients (self-screen)​</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Healthcare providers​</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Healthcare providers​</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Healthcare providers​</a:t>
                      </a:r>
                    </a:p>
                    <a:p>
                      <a:pPr marL="171450" indent="-171450" algn="l" rtl="0" fontAlgn="base">
                        <a:buFont typeface="Arial" panose="020B0604020202020204" pitchFamily="34" charset="0"/>
                        <a:buChar char="•"/>
                      </a:pPr>
                      <a:r>
                        <a:rPr lang="en-US" sz="1400" b="0" dirty="0">
                          <a:solidFill>
                            <a:schemeClr val="tx1"/>
                          </a:solidFill>
                          <a:effectLst/>
                        </a:rPr>
                        <a:t>Lay health workers ​</a:t>
                      </a:r>
                    </a:p>
                    <a:p>
                      <a:pPr marL="171450" indent="-171450" algn="l" rtl="0" fontAlgn="base">
                        <a:buFont typeface="Arial" panose="020B0604020202020204" pitchFamily="34" charset="0"/>
                        <a:buChar char="•"/>
                      </a:pPr>
                      <a:r>
                        <a:rPr lang="en-US" sz="1400" b="0" dirty="0">
                          <a:solidFill>
                            <a:schemeClr val="tx1"/>
                          </a:solidFill>
                          <a:effectLst/>
                        </a:rPr>
                        <a:t>Peers​</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extLst>
                  <a:ext uri="{0D108BD9-81ED-4DB2-BD59-A6C34878D82A}">
                    <a16:rowId xmlns:a16="http://schemas.microsoft.com/office/drawing/2014/main" val="1227152015"/>
                  </a:ext>
                </a:extLst>
              </a:tr>
              <a:tr h="891399">
                <a:tc>
                  <a:txBody>
                    <a:bodyPr/>
                    <a:lstStyle/>
                    <a:p>
                      <a:pPr algn="ctr" rtl="0" fontAlgn="base"/>
                      <a:r>
                        <a:rPr lang="en-US" sz="1600" b="1" dirty="0">
                          <a:solidFill>
                            <a:schemeClr val="tx1"/>
                          </a:solidFill>
                          <a:effectLst/>
                        </a:rPr>
                        <a:t>WHEN ​</a:t>
                      </a:r>
                      <a:endParaRPr lang="en-US" sz="1600" b="1" i="0" dirty="0">
                        <a:solidFill>
                          <a:schemeClr val="tx1"/>
                        </a:solidFill>
                        <a:effectLst/>
                        <a:latin typeface="Calibri" panose="020F0502020204030204" pitchFamily="34" charset="0"/>
                        <a:cs typeface="Calibri" panose="020F0502020204030204" pitchFamily="34" charset="0"/>
                      </a:endParaRPr>
                    </a:p>
                  </a:txBody>
                  <a:tcPr vert="vert27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Prior to periods of risk​</a:t>
                      </a:r>
                    </a:p>
                    <a:p>
                      <a:pPr marL="171450" indent="-171450" algn="l" rtl="0" fontAlgn="base">
                        <a:buFont typeface="Arial" panose="020B0604020202020204" pitchFamily="34" charset="0"/>
                        <a:buChar char="•"/>
                      </a:pPr>
                      <a:r>
                        <a:rPr lang="en-US" sz="1400" b="0" dirty="0">
                          <a:solidFill>
                            <a:schemeClr val="tx1"/>
                          </a:solidFill>
                          <a:effectLst/>
                        </a:rPr>
                        <a:t>During periods of risk​</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First initiation visit​</a:t>
                      </a:r>
                    </a:p>
                    <a:p>
                      <a:pPr marL="171450" indent="-171450" algn="l" rtl="0" fontAlgn="base">
                        <a:buFont typeface="Arial" panose="020B0604020202020204" pitchFamily="34" charset="0"/>
                        <a:buChar char="•"/>
                      </a:pPr>
                      <a:r>
                        <a:rPr lang="en-US" sz="1400" b="0" dirty="0">
                          <a:solidFill>
                            <a:schemeClr val="tx1"/>
                          </a:solidFill>
                          <a:effectLst/>
                        </a:rPr>
                        <a:t>Re-initiation visit​</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One month after initiation​</a:t>
                      </a:r>
                    </a:p>
                    <a:p>
                      <a:pPr marL="171450" indent="-171450" algn="l" rtl="0" fontAlgn="base">
                        <a:buFont typeface="Arial" panose="020B0604020202020204" pitchFamily="34" charset="0"/>
                        <a:buChar char="•"/>
                      </a:pPr>
                      <a:r>
                        <a:rPr lang="en-US" sz="1400" b="0" dirty="0">
                          <a:solidFill>
                            <a:schemeClr val="tx1"/>
                          </a:solidFill>
                          <a:effectLst/>
                        </a:rPr>
                        <a:t>Every 2-3 months*​</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r>
                        <a:rPr lang="en-US" sz="1400" b="0" dirty="0">
                          <a:solidFill>
                            <a:schemeClr val="tx1"/>
                          </a:solidFill>
                          <a:effectLst/>
                        </a:rPr>
                        <a:t>As needed in between visits​</a:t>
                      </a:r>
                    </a:p>
                    <a:p>
                      <a:pPr marL="171450" indent="-171450" algn="l" rtl="0" fontAlgn="base">
                        <a:buFont typeface="Arial" panose="020B0604020202020204" pitchFamily="34" charset="0"/>
                        <a:buChar char="•"/>
                      </a:pPr>
                      <a:r>
                        <a:rPr lang="en-US" sz="1400" b="0" dirty="0">
                          <a:solidFill>
                            <a:schemeClr val="tx1"/>
                          </a:solidFill>
                          <a:effectLst/>
                        </a:rPr>
                        <a:t>Regular schedule​</a:t>
                      </a:r>
                    </a:p>
                    <a:p>
                      <a:pPr marL="171450" indent="-171450" algn="l" rtl="0" fontAlgn="base">
                        <a:buFont typeface="Arial" panose="020B0604020202020204" pitchFamily="34" charset="0"/>
                        <a:buChar char="•"/>
                      </a:pPr>
                      <a:r>
                        <a:rPr lang="en-US" sz="1400" b="0" dirty="0">
                          <a:solidFill>
                            <a:schemeClr val="tx1"/>
                          </a:solidFill>
                          <a:effectLst/>
                        </a:rPr>
                        <a:t>Before visits​</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extLst>
                  <a:ext uri="{0D108BD9-81ED-4DB2-BD59-A6C34878D82A}">
                    <a16:rowId xmlns:a16="http://schemas.microsoft.com/office/drawing/2014/main" val="3948853987"/>
                  </a:ext>
                </a:extLst>
              </a:tr>
            </a:tbl>
          </a:graphicData>
        </a:graphic>
      </p:graphicFrame>
      <p:sp>
        <p:nvSpPr>
          <p:cNvPr id="8" name="TextBox 7">
            <a:extLst>
              <a:ext uri="{FF2B5EF4-FFF2-40B4-BE49-F238E27FC236}">
                <a16:creationId xmlns:a16="http://schemas.microsoft.com/office/drawing/2014/main" id="{6C16E5B6-C230-4394-C001-60D3C25FD8AE}"/>
              </a:ext>
            </a:extLst>
          </p:cNvPr>
          <p:cNvSpPr txBox="1"/>
          <p:nvPr/>
        </p:nvSpPr>
        <p:spPr>
          <a:xfrm>
            <a:off x="1963186" y="6162161"/>
            <a:ext cx="9057849" cy="523220"/>
          </a:xfrm>
          <a:prstGeom prst="rect">
            <a:avLst/>
          </a:prstGeom>
          <a:noFill/>
        </p:spPr>
        <p:txBody>
          <a:bodyPr wrap="square">
            <a:spAutoFit/>
          </a:bodyPr>
          <a:lstStyle/>
          <a:p>
            <a:r>
              <a:rPr lang="en-US" sz="1400" b="0" i="0" u="none" strike="noStrike" dirty="0">
                <a:effectLst/>
                <a:latin typeface="Calibri" panose="020F0502020204030204" pitchFamily="34" charset="0"/>
              </a:rPr>
              <a:t>*CAB-LA should be administered during visits and requires follow-up every 2 months. Other forms of PrEP can be prescribed and require follow-up every 3 months.</a:t>
            </a:r>
            <a:r>
              <a:rPr lang="en-US" sz="1400" b="0" i="0" dirty="0">
                <a:effectLst/>
                <a:latin typeface="Calibri" panose="020F0502020204030204" pitchFamily="34" charset="0"/>
              </a:rPr>
              <a:t>​</a:t>
            </a:r>
            <a:endParaRPr lang="en-US" sz="1400" dirty="0"/>
          </a:p>
        </p:txBody>
      </p:sp>
      <p:sp>
        <p:nvSpPr>
          <p:cNvPr id="3" name="Right Triangle 2">
            <a:extLst>
              <a:ext uri="{FF2B5EF4-FFF2-40B4-BE49-F238E27FC236}">
                <a16:creationId xmlns:a16="http://schemas.microsoft.com/office/drawing/2014/main" id="{82156E80-4FB1-46ED-94B8-96DB142B6B73}"/>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 name="Graphic 6">
            <a:extLst>
              <a:ext uri="{FF2B5EF4-FFF2-40B4-BE49-F238E27FC236}">
                <a16:creationId xmlns:a16="http://schemas.microsoft.com/office/drawing/2014/main" id="{FA882517-2856-7CB1-9F04-93653342382E}"/>
              </a:ext>
            </a:extLst>
          </p:cNvPr>
          <p:cNvGrpSpPr/>
          <p:nvPr/>
        </p:nvGrpSpPr>
        <p:grpSpPr>
          <a:xfrm>
            <a:off x="11642983" y="141554"/>
            <a:ext cx="415770" cy="366446"/>
            <a:chOff x="3735476" y="1417084"/>
            <a:chExt cx="4722880" cy="4162584"/>
          </a:xfrm>
          <a:noFill/>
        </p:grpSpPr>
        <p:sp>
          <p:nvSpPr>
            <p:cNvPr id="5" name="Freeform 4">
              <a:extLst>
                <a:ext uri="{FF2B5EF4-FFF2-40B4-BE49-F238E27FC236}">
                  <a16:creationId xmlns:a16="http://schemas.microsoft.com/office/drawing/2014/main" id="{87A3F92E-941B-9B51-5A5A-A88995CA8EEF}"/>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7" name="Freeform 6">
              <a:extLst>
                <a:ext uri="{FF2B5EF4-FFF2-40B4-BE49-F238E27FC236}">
                  <a16:creationId xmlns:a16="http://schemas.microsoft.com/office/drawing/2014/main" id="{F79BBCD3-9B78-39CD-AD3C-33D609FAE02F}"/>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dirty="0"/>
            </a:p>
          </p:txBody>
        </p:sp>
        <p:sp>
          <p:nvSpPr>
            <p:cNvPr id="9" name="Freeform 8">
              <a:extLst>
                <a:ext uri="{FF2B5EF4-FFF2-40B4-BE49-F238E27FC236}">
                  <a16:creationId xmlns:a16="http://schemas.microsoft.com/office/drawing/2014/main" id="{CDBFB1DF-7087-6634-2BA4-7B6C00E37DE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dirty="0"/>
            </a:p>
          </p:txBody>
        </p:sp>
        <p:sp>
          <p:nvSpPr>
            <p:cNvPr id="10" name="Freeform 9">
              <a:extLst>
                <a:ext uri="{FF2B5EF4-FFF2-40B4-BE49-F238E27FC236}">
                  <a16:creationId xmlns:a16="http://schemas.microsoft.com/office/drawing/2014/main" id="{80BCB98D-92EB-A093-EEBC-8333508B71F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dirty="0"/>
            </a:p>
          </p:txBody>
        </p:sp>
      </p:grpSp>
      <p:sp>
        <p:nvSpPr>
          <p:cNvPr id="11" name="TextBox 10">
            <a:extLst>
              <a:ext uri="{FF2B5EF4-FFF2-40B4-BE49-F238E27FC236}">
                <a16:creationId xmlns:a16="http://schemas.microsoft.com/office/drawing/2014/main" id="{355B1A60-BF17-776F-87A4-91B9FEC512F5}"/>
              </a:ext>
            </a:extLst>
          </p:cNvPr>
          <p:cNvSpPr txBox="1"/>
          <p:nvPr/>
        </p:nvSpPr>
        <p:spPr>
          <a:xfrm>
            <a:off x="8959954" y="6532199"/>
            <a:ext cx="2148819" cy="307777"/>
          </a:xfrm>
          <a:prstGeom prst="rect">
            <a:avLst/>
          </a:prstGeom>
          <a:noFill/>
        </p:spPr>
        <p:txBody>
          <a:bodyPr wrap="square" rtlCol="0">
            <a:spAutoFit/>
          </a:bodyPr>
          <a:lstStyle/>
          <a:p>
            <a:r>
              <a:rPr lang="en-US" sz="1400" dirty="0"/>
              <a:t>Adapted from WHO, 2022</a:t>
            </a:r>
            <a:endParaRPr lang="en-ZA" sz="1400" dirty="0"/>
          </a:p>
        </p:txBody>
      </p:sp>
    </p:spTree>
    <p:extLst>
      <p:ext uri="{BB962C8B-B14F-4D97-AF65-F5344CB8AC3E}">
        <p14:creationId xmlns:p14="http://schemas.microsoft.com/office/powerpoint/2010/main" val="12081763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16E5B6-C230-4394-C001-60D3C25FD8AE}"/>
              </a:ext>
            </a:extLst>
          </p:cNvPr>
          <p:cNvSpPr txBox="1"/>
          <p:nvPr/>
        </p:nvSpPr>
        <p:spPr>
          <a:xfrm>
            <a:off x="1963185" y="6289561"/>
            <a:ext cx="9038190" cy="523220"/>
          </a:xfrm>
          <a:prstGeom prst="rect">
            <a:avLst/>
          </a:prstGeom>
          <a:noFill/>
        </p:spPr>
        <p:txBody>
          <a:bodyPr wrap="square">
            <a:spAutoFit/>
          </a:bodyPr>
          <a:lstStyle/>
          <a:p>
            <a:r>
              <a:rPr lang="en-US" sz="1400" dirty="0">
                <a:latin typeface="Calibri" panose="020F0502020204030204" pitchFamily="34" charset="0"/>
              </a:rPr>
              <a:t>*CAB-LA should be administered during visits and requires follow-up every 2 months. Other forms of PrEP can be prescribed and require follow-up every 3 months</a:t>
            </a:r>
            <a:r>
              <a:rPr lang="en-US" sz="1400" b="0" i="0" u="none" strike="noStrike" dirty="0">
                <a:effectLst/>
                <a:latin typeface="Calibri" panose="020F0502020204030204" pitchFamily="34" charset="0"/>
              </a:rPr>
              <a:t>.</a:t>
            </a:r>
            <a:r>
              <a:rPr lang="en-US" sz="1400" b="0" i="0" dirty="0">
                <a:effectLst/>
                <a:latin typeface="Calibri" panose="020F0502020204030204" pitchFamily="34" charset="0"/>
              </a:rPr>
              <a:t>​</a:t>
            </a:r>
            <a:endParaRPr lang="en-US" sz="1400" dirty="0"/>
          </a:p>
        </p:txBody>
      </p:sp>
      <p:sp>
        <p:nvSpPr>
          <p:cNvPr id="4" name="TextBox 3">
            <a:extLst>
              <a:ext uri="{FF2B5EF4-FFF2-40B4-BE49-F238E27FC236}">
                <a16:creationId xmlns:a16="http://schemas.microsoft.com/office/drawing/2014/main" id="{1D023D7A-0CB1-6900-2B23-6181BDFF6B0A}"/>
              </a:ext>
            </a:extLst>
          </p:cNvPr>
          <p:cNvSpPr txBox="1"/>
          <p:nvPr/>
        </p:nvSpPr>
        <p:spPr>
          <a:xfrm>
            <a:off x="1781847" y="310665"/>
            <a:ext cx="9144456" cy="646331"/>
          </a:xfrm>
          <a:prstGeom prst="rect">
            <a:avLst/>
          </a:prstGeom>
          <a:noFill/>
        </p:spPr>
        <p:txBody>
          <a:bodyPr wrap="square">
            <a:spAutoFit/>
          </a:bodyPr>
          <a:lstStyle/>
          <a:p>
            <a:r>
              <a:rPr lang="en-US" sz="1800" b="0" i="0" u="none" strike="noStrike" dirty="0">
                <a:effectLst/>
                <a:latin typeface="Calibri" panose="020F0502020204030204" pitchFamily="34" charset="0"/>
              </a:rPr>
              <a:t>Review the example DSD approach to PrEP services. Pick a PrEP option that is available in your setting and discuss the WHERE, WHO and WHEN for your setting.</a:t>
            </a:r>
            <a:r>
              <a:rPr lang="en-US" sz="1800" b="0" i="0" dirty="0">
                <a:effectLst/>
                <a:latin typeface="Calibri" panose="020F0502020204030204" pitchFamily="34" charset="0"/>
              </a:rPr>
              <a:t>​</a:t>
            </a:r>
            <a:endParaRPr lang="en-US" dirty="0"/>
          </a:p>
        </p:txBody>
      </p:sp>
      <p:sp>
        <p:nvSpPr>
          <p:cNvPr id="7" name="Title 1">
            <a:extLst>
              <a:ext uri="{FF2B5EF4-FFF2-40B4-BE49-F238E27FC236}">
                <a16:creationId xmlns:a16="http://schemas.microsoft.com/office/drawing/2014/main" id="{E24131C9-134E-51EA-F721-BDE15F75E9C1}"/>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dirty="0">
                <a:solidFill>
                  <a:schemeClr val="bg1"/>
                </a:solidFill>
              </a:rPr>
              <a:t>DISCUSSION</a:t>
            </a:r>
            <a:r>
              <a:rPr lang="en-US" sz="4400" dirty="0">
                <a:solidFill>
                  <a:schemeClr val="accent1"/>
                </a:solidFill>
              </a:rPr>
              <a:t>​</a:t>
            </a:r>
          </a:p>
        </p:txBody>
      </p:sp>
      <p:graphicFrame>
        <p:nvGraphicFramePr>
          <p:cNvPr id="3" name="Table 6">
            <a:extLst>
              <a:ext uri="{FF2B5EF4-FFF2-40B4-BE49-F238E27FC236}">
                <a16:creationId xmlns:a16="http://schemas.microsoft.com/office/drawing/2014/main" id="{0BC83CA9-C30B-172B-A581-200DC27FEF99}"/>
              </a:ext>
            </a:extLst>
          </p:cNvPr>
          <p:cNvGraphicFramePr>
            <a:graphicFrameLocks noGrp="1"/>
          </p:cNvGraphicFramePr>
          <p:nvPr>
            <p:ph sz="quarter" idx="11"/>
            <p:extLst>
              <p:ext uri="{D42A27DB-BD31-4B8C-83A1-F6EECF244321}">
                <p14:modId xmlns:p14="http://schemas.microsoft.com/office/powerpoint/2010/main" val="1284778336"/>
              </p:ext>
            </p:extLst>
          </p:nvPr>
        </p:nvGraphicFramePr>
        <p:xfrm>
          <a:off x="1963185" y="1220120"/>
          <a:ext cx="9456652" cy="5004049"/>
        </p:xfrm>
        <a:graphic>
          <a:graphicData uri="http://schemas.openxmlformats.org/drawingml/2006/table">
            <a:tbl>
              <a:tblPr firstRow="1" bandRow="1">
                <a:tableStyleId>{F5AB1C69-6EDB-4FF4-983F-18BD219EF322}</a:tableStyleId>
              </a:tblPr>
              <a:tblGrid>
                <a:gridCol w="596432">
                  <a:extLst>
                    <a:ext uri="{9D8B030D-6E8A-4147-A177-3AD203B41FA5}">
                      <a16:colId xmlns:a16="http://schemas.microsoft.com/office/drawing/2014/main" val="2669805332"/>
                    </a:ext>
                  </a:extLst>
                </a:gridCol>
                <a:gridCol w="2215055">
                  <a:extLst>
                    <a:ext uri="{9D8B030D-6E8A-4147-A177-3AD203B41FA5}">
                      <a16:colId xmlns:a16="http://schemas.microsoft.com/office/drawing/2014/main" val="3725561057"/>
                    </a:ext>
                  </a:extLst>
                </a:gridCol>
                <a:gridCol w="2215055">
                  <a:extLst>
                    <a:ext uri="{9D8B030D-6E8A-4147-A177-3AD203B41FA5}">
                      <a16:colId xmlns:a16="http://schemas.microsoft.com/office/drawing/2014/main" val="1577564515"/>
                    </a:ext>
                  </a:extLst>
                </a:gridCol>
                <a:gridCol w="2215055">
                  <a:extLst>
                    <a:ext uri="{9D8B030D-6E8A-4147-A177-3AD203B41FA5}">
                      <a16:colId xmlns:a16="http://schemas.microsoft.com/office/drawing/2014/main" val="3577600504"/>
                    </a:ext>
                  </a:extLst>
                </a:gridCol>
                <a:gridCol w="2215055">
                  <a:extLst>
                    <a:ext uri="{9D8B030D-6E8A-4147-A177-3AD203B41FA5}">
                      <a16:colId xmlns:a16="http://schemas.microsoft.com/office/drawing/2014/main" val="3862122209"/>
                    </a:ext>
                  </a:extLst>
                </a:gridCol>
              </a:tblGrid>
              <a:tr h="432928">
                <a:tc>
                  <a:txBody>
                    <a:bodyPr/>
                    <a:lstStyle/>
                    <a:p>
                      <a:pPr algn="ctr" rtl="0" fontAlgn="auto"/>
                      <a:r>
                        <a:rPr lang="en-US" sz="1100" b="1" dirty="0">
                          <a:solidFill>
                            <a:srgbClr val="737D84"/>
                          </a:solidFill>
                          <a:effectLst/>
                        </a:rPr>
                        <a:t>​</a:t>
                      </a:r>
                      <a:endParaRPr lang="en-US" sz="1100" b="1" i="0" dirty="0">
                        <a:solidFill>
                          <a:srgbClr val="737D84"/>
                        </a:solidFill>
                        <a:effectLst/>
                        <a:latin typeface="Calibri" panose="020F0502020204030204" pitchFamily="34" charset="0"/>
                        <a:cs typeface="Calibri" panose="020F0502020204030204" pitchFamily="34" charset="0"/>
                      </a:endParaRPr>
                    </a:p>
                  </a:txBody>
                  <a:tcPr>
                    <a:solidFill>
                      <a:schemeClr val="bg1"/>
                    </a:solidFill>
                  </a:tcPr>
                </a:tc>
                <a:tc>
                  <a:txBody>
                    <a:bodyPr/>
                    <a:lstStyle/>
                    <a:p>
                      <a:pPr algn="ctr" rtl="0" fontAlgn="base"/>
                      <a:r>
                        <a:rPr lang="en-US" sz="1400" b="1" dirty="0">
                          <a:solidFill>
                            <a:schemeClr val="bg1"/>
                          </a:solidFill>
                          <a:effectLst/>
                        </a:rPr>
                        <a:t>Identifying PrEP clients​</a:t>
                      </a:r>
                      <a:endParaRPr lang="en-US" sz="1400" b="1" i="0" dirty="0">
                        <a:solidFill>
                          <a:schemeClr val="bg1"/>
                        </a:solidFill>
                        <a:effectLst/>
                        <a:latin typeface="Calibri" panose="020F0502020204030204" pitchFamily="34" charset="0"/>
                        <a:cs typeface="Calibri" panose="020F0502020204030204" pitchFamily="34" charset="0"/>
                      </a:endParaRPr>
                    </a:p>
                  </a:txBody>
                  <a:tcPr anchor="ctr"/>
                </a:tc>
                <a:tc>
                  <a:txBody>
                    <a:bodyPr/>
                    <a:lstStyle/>
                    <a:p>
                      <a:pPr algn="ctr" rtl="0" fontAlgn="base"/>
                      <a:r>
                        <a:rPr lang="en-US" sz="1400" b="1" dirty="0">
                          <a:solidFill>
                            <a:schemeClr val="bg1"/>
                          </a:solidFill>
                          <a:effectLst/>
                        </a:rPr>
                        <a:t>Starting PrEP​</a:t>
                      </a:r>
                      <a:endParaRPr lang="en-US" sz="1400" b="1" i="0" dirty="0">
                        <a:solidFill>
                          <a:schemeClr val="bg1"/>
                        </a:solidFill>
                        <a:effectLst/>
                        <a:latin typeface="Calibri" panose="020F0502020204030204" pitchFamily="34" charset="0"/>
                        <a:cs typeface="Calibri" panose="020F0502020204030204" pitchFamily="34" charset="0"/>
                      </a:endParaRPr>
                    </a:p>
                  </a:txBody>
                  <a:tcPr anchor="ctr"/>
                </a:tc>
                <a:tc>
                  <a:txBody>
                    <a:bodyPr/>
                    <a:lstStyle/>
                    <a:p>
                      <a:pPr algn="ctr" rtl="0" fontAlgn="base"/>
                      <a:r>
                        <a:rPr lang="en-US" sz="1400" b="1" dirty="0">
                          <a:solidFill>
                            <a:schemeClr val="bg1"/>
                          </a:solidFill>
                          <a:effectLst/>
                        </a:rPr>
                        <a:t>PrEP Follow-up Visits​</a:t>
                      </a:r>
                      <a:endParaRPr lang="en-US" sz="1400" b="1" i="0" dirty="0">
                        <a:solidFill>
                          <a:schemeClr val="bg1"/>
                        </a:solidFill>
                        <a:effectLst/>
                        <a:latin typeface="Calibri" panose="020F0502020204030204" pitchFamily="34" charset="0"/>
                        <a:cs typeface="Calibri" panose="020F0502020204030204" pitchFamily="34" charset="0"/>
                      </a:endParaRPr>
                    </a:p>
                  </a:txBody>
                  <a:tcPr anchor="ctr"/>
                </a:tc>
                <a:tc>
                  <a:txBody>
                    <a:bodyPr/>
                    <a:lstStyle/>
                    <a:p>
                      <a:pPr algn="ctr" rtl="0" fontAlgn="base"/>
                      <a:r>
                        <a:rPr lang="en-US" sz="1400" b="1" dirty="0">
                          <a:solidFill>
                            <a:schemeClr val="bg1"/>
                          </a:solidFill>
                          <a:effectLst/>
                        </a:rPr>
                        <a:t>PrEP Continuation Support​</a:t>
                      </a:r>
                      <a:endParaRPr lang="en-US" sz="1400" b="1" i="0" dirty="0">
                        <a:solidFill>
                          <a:schemeClr val="bg1"/>
                        </a:solidFill>
                        <a:effectLst/>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158968172"/>
                  </a:ext>
                </a:extLst>
              </a:tr>
              <a:tr h="1803603">
                <a:tc>
                  <a:txBody>
                    <a:bodyPr/>
                    <a:lstStyle/>
                    <a:p>
                      <a:pPr algn="ctr" rtl="0" fontAlgn="base"/>
                      <a:r>
                        <a:rPr lang="en-US" sz="1600" b="1" dirty="0">
                          <a:solidFill>
                            <a:schemeClr val="tx1"/>
                          </a:solidFill>
                          <a:effectLst/>
                        </a:rPr>
                        <a:t>WHAT​</a:t>
                      </a:r>
                      <a:endParaRPr lang="en-US" sz="1600" b="1" i="0" dirty="0">
                        <a:solidFill>
                          <a:schemeClr val="tx1"/>
                        </a:solidFill>
                        <a:effectLst/>
                        <a:latin typeface="Calibri" panose="020F0502020204030204" pitchFamily="34" charset="0"/>
                        <a:cs typeface="Calibri" panose="020F0502020204030204" pitchFamily="34" charset="0"/>
                      </a:endParaRPr>
                    </a:p>
                  </a:txBody>
                  <a:tcPr vert="vert270" anchor="ctr"/>
                </a:tc>
                <a:tc>
                  <a:txBody>
                    <a:bodyPr/>
                    <a:lstStyle/>
                    <a:p>
                      <a:pPr marL="171450" indent="-171450" algn="l" rtl="0" fontAlgn="base">
                        <a:buFont typeface="Arial" panose="020B0604020202020204" pitchFamily="34" charset="0"/>
                        <a:buChar char="•"/>
                      </a:pPr>
                      <a:r>
                        <a:rPr lang="en-US" sz="1400" b="0" dirty="0">
                          <a:solidFill>
                            <a:schemeClr val="tx1"/>
                          </a:solidFill>
                          <a:effectLst/>
                        </a:rPr>
                        <a:t>Risk assessment​</a:t>
                      </a:r>
                    </a:p>
                    <a:p>
                      <a:pPr marL="171450" indent="-171450" algn="l" rtl="0" fontAlgn="base">
                        <a:buFont typeface="Arial" panose="020B0604020202020204" pitchFamily="34" charset="0"/>
                        <a:buChar char="•"/>
                      </a:pPr>
                      <a:r>
                        <a:rPr lang="en-US" sz="1400" b="0" dirty="0">
                          <a:solidFill>
                            <a:schemeClr val="tx1"/>
                          </a:solidFill>
                          <a:effectLst/>
                        </a:rPr>
                        <a:t>Informed choice counseling</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tc>
                <a:tc>
                  <a:txBody>
                    <a:bodyPr/>
                    <a:lstStyle/>
                    <a:p>
                      <a:pPr marL="171450" indent="-171450" algn="l" rtl="0" fontAlgn="base">
                        <a:buFont typeface="Arial" panose="020B0604020202020204" pitchFamily="34" charset="0"/>
                        <a:buChar char="•"/>
                      </a:pPr>
                      <a:r>
                        <a:rPr lang="en-US" sz="1400" b="0" dirty="0">
                          <a:solidFill>
                            <a:schemeClr val="tx1"/>
                          </a:solidFill>
                          <a:effectLst/>
                        </a:rPr>
                        <a:t>HIV test​ing</a:t>
                      </a:r>
                    </a:p>
                    <a:p>
                      <a:pPr marL="171450" indent="-171450" algn="l" rtl="0" fontAlgn="base">
                        <a:buFont typeface="Arial" panose="020B0604020202020204" pitchFamily="34" charset="0"/>
                        <a:buChar char="•"/>
                      </a:pPr>
                      <a:r>
                        <a:rPr lang="en-US" sz="1400" b="0" dirty="0">
                          <a:solidFill>
                            <a:schemeClr val="tx1"/>
                          </a:solidFill>
                          <a:effectLst/>
                        </a:rPr>
                        <a:t>Eligibility assessment​</a:t>
                      </a:r>
                    </a:p>
                    <a:p>
                      <a:pPr marL="171450" indent="-171450" algn="l" rtl="0" fontAlgn="base">
                        <a:buFont typeface="Arial" panose="020B0604020202020204" pitchFamily="34" charset="0"/>
                        <a:buChar char="•"/>
                      </a:pPr>
                      <a:r>
                        <a:rPr lang="en-US" sz="1400" b="0" dirty="0">
                          <a:solidFill>
                            <a:schemeClr val="tx1"/>
                          </a:solidFill>
                          <a:effectLst/>
                        </a:rPr>
                        <a:t>PrEP prescription or administration*​</a:t>
                      </a:r>
                    </a:p>
                    <a:p>
                      <a:pPr marL="171450" indent="-171450" algn="l" rtl="0" fontAlgn="base">
                        <a:buFont typeface="Arial" panose="020B0604020202020204" pitchFamily="34" charset="0"/>
                        <a:buChar char="•"/>
                      </a:pPr>
                      <a:r>
                        <a:rPr lang="en-US" sz="1400" b="0" dirty="0">
                          <a:solidFill>
                            <a:schemeClr val="tx1"/>
                          </a:solidFill>
                          <a:effectLst/>
                        </a:rPr>
                        <a:t>Clinical service package​</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tc>
                <a:tc>
                  <a:txBody>
                    <a:bodyPr/>
                    <a:lstStyle/>
                    <a:p>
                      <a:pPr marL="171450" indent="-171450" algn="l" rtl="0" fontAlgn="base">
                        <a:buFont typeface="Arial" panose="020B0604020202020204" pitchFamily="34" charset="0"/>
                        <a:buChar char="•"/>
                      </a:pPr>
                      <a:r>
                        <a:rPr lang="en-US" sz="1400" b="0" dirty="0">
                          <a:solidFill>
                            <a:schemeClr val="tx1"/>
                          </a:solidFill>
                          <a:effectLst/>
                        </a:rPr>
                        <a:t>HIV test​ing</a:t>
                      </a:r>
                    </a:p>
                    <a:p>
                      <a:pPr marL="171450" indent="-171450" algn="l" rtl="0" fontAlgn="base">
                        <a:buFont typeface="Arial" panose="020B0604020202020204" pitchFamily="34" charset="0"/>
                        <a:buChar char="•"/>
                      </a:pPr>
                      <a:r>
                        <a:rPr lang="en-US" sz="1400" b="0" dirty="0">
                          <a:solidFill>
                            <a:schemeClr val="tx1"/>
                          </a:solidFill>
                          <a:effectLst/>
                        </a:rPr>
                        <a:t>Side effect monitoring ​</a:t>
                      </a:r>
                    </a:p>
                    <a:p>
                      <a:pPr marL="171450" indent="-171450" algn="l" rtl="0" fontAlgn="base">
                        <a:buFont typeface="Arial" panose="020B0604020202020204" pitchFamily="34" charset="0"/>
                        <a:buChar char="•"/>
                      </a:pPr>
                      <a:r>
                        <a:rPr lang="en-US" sz="1400" b="0" dirty="0">
                          <a:solidFill>
                            <a:schemeClr val="tx1"/>
                          </a:solidFill>
                          <a:effectLst/>
                        </a:rPr>
                        <a:t>Assess continued need for PrEP​</a:t>
                      </a:r>
                    </a:p>
                    <a:p>
                      <a:pPr marL="171450" indent="-171450" algn="l" rtl="0" fontAlgn="base">
                        <a:buFont typeface="Arial" panose="020B0604020202020204" pitchFamily="34" charset="0"/>
                        <a:buChar char="•"/>
                      </a:pPr>
                      <a:r>
                        <a:rPr lang="en-US" sz="1400" b="0" dirty="0">
                          <a:solidFill>
                            <a:schemeClr val="tx1"/>
                          </a:solidFill>
                          <a:effectLst/>
                        </a:rPr>
                        <a:t>Assess satisfaction with chosen method​</a:t>
                      </a:r>
                    </a:p>
                    <a:p>
                      <a:pPr marL="171450" indent="-171450" algn="l" rtl="0" fontAlgn="base">
                        <a:buFont typeface="Arial" panose="020B0604020202020204" pitchFamily="34" charset="0"/>
                        <a:buChar char="•"/>
                      </a:pPr>
                      <a:r>
                        <a:rPr lang="en-US" sz="1400" b="0" dirty="0">
                          <a:solidFill>
                            <a:schemeClr val="tx1"/>
                          </a:solidFill>
                          <a:effectLst/>
                        </a:rPr>
                        <a:t>PrEP prescription or administration*​</a:t>
                      </a:r>
                    </a:p>
                    <a:p>
                      <a:pPr marL="171450" indent="-171450" algn="l" rtl="0" fontAlgn="base">
                        <a:buFont typeface="Arial" panose="020B0604020202020204" pitchFamily="34" charset="0"/>
                        <a:buChar char="•"/>
                      </a:pPr>
                      <a:r>
                        <a:rPr lang="en-US" sz="1400" b="0" dirty="0">
                          <a:solidFill>
                            <a:schemeClr val="tx1"/>
                          </a:solidFill>
                          <a:effectLst/>
                        </a:rPr>
                        <a:t>Clinical service package ​</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tc>
                <a:tc>
                  <a:txBody>
                    <a:bodyPr/>
                    <a:lstStyle/>
                    <a:p>
                      <a:pPr marL="171450" indent="-171450" algn="l" rtl="0" fontAlgn="base">
                        <a:buFont typeface="Arial" panose="020B0604020202020204" pitchFamily="34" charset="0"/>
                        <a:buChar char="•"/>
                      </a:pPr>
                      <a:r>
                        <a:rPr lang="en-US" sz="1400" b="0" dirty="0">
                          <a:solidFill>
                            <a:schemeClr val="tx1"/>
                          </a:solidFill>
                          <a:effectLst/>
                        </a:rPr>
                        <a:t>Adherence assessment and counseling​</a:t>
                      </a:r>
                    </a:p>
                    <a:p>
                      <a:pPr marL="171450" indent="-171450" algn="l" rtl="0" fontAlgn="base">
                        <a:buFont typeface="Arial" panose="020B0604020202020204" pitchFamily="34" charset="0"/>
                        <a:buChar char="•"/>
                      </a:pPr>
                      <a:r>
                        <a:rPr lang="en-US" sz="1400" b="0" dirty="0">
                          <a:solidFill>
                            <a:schemeClr val="tx1"/>
                          </a:solidFill>
                          <a:effectLst/>
                        </a:rPr>
                        <a:t>Evaluation and support to overcome barriers to effective PrEP use​</a:t>
                      </a: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360776361"/>
                  </a:ext>
                </a:extLst>
              </a:tr>
              <a:tr h="776643">
                <a:tc>
                  <a:txBody>
                    <a:bodyPr/>
                    <a:lstStyle/>
                    <a:p>
                      <a:pPr algn="ctr" rtl="0" fontAlgn="base"/>
                      <a:r>
                        <a:rPr lang="en-US" sz="1600" b="1" dirty="0">
                          <a:solidFill>
                            <a:schemeClr val="tx1"/>
                          </a:solidFill>
                          <a:effectLst/>
                        </a:rPr>
                        <a:t>WHERE​</a:t>
                      </a:r>
                      <a:endParaRPr lang="en-US" sz="1600" b="1" i="0" dirty="0">
                        <a:solidFill>
                          <a:schemeClr val="tx1"/>
                        </a:solidFill>
                        <a:effectLst/>
                        <a:latin typeface="Calibri" panose="020F0502020204030204" pitchFamily="34" charset="0"/>
                        <a:cs typeface="Calibri" panose="020F0502020204030204" pitchFamily="34" charset="0"/>
                      </a:endParaRPr>
                    </a:p>
                  </a:txBody>
                  <a:tcPr vert="vert27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extLst>
                  <a:ext uri="{0D108BD9-81ED-4DB2-BD59-A6C34878D82A}">
                    <a16:rowId xmlns:a16="http://schemas.microsoft.com/office/drawing/2014/main" val="2760193867"/>
                  </a:ext>
                </a:extLst>
              </a:tr>
              <a:tr h="891399">
                <a:tc>
                  <a:txBody>
                    <a:bodyPr/>
                    <a:lstStyle/>
                    <a:p>
                      <a:pPr algn="ctr" rtl="0" fontAlgn="base"/>
                      <a:r>
                        <a:rPr lang="en-US" sz="1600" b="1" dirty="0">
                          <a:solidFill>
                            <a:schemeClr val="tx1"/>
                          </a:solidFill>
                          <a:effectLst/>
                        </a:rPr>
                        <a:t>WHO​</a:t>
                      </a:r>
                      <a:endParaRPr lang="en-US" sz="1600" b="1" i="0" dirty="0">
                        <a:solidFill>
                          <a:schemeClr val="tx1"/>
                        </a:solidFill>
                        <a:effectLst/>
                        <a:latin typeface="Calibri" panose="020F0502020204030204" pitchFamily="34" charset="0"/>
                        <a:cs typeface="Calibri" panose="020F0502020204030204" pitchFamily="34" charset="0"/>
                      </a:endParaRPr>
                    </a:p>
                  </a:txBody>
                  <a:tcPr vert="vert27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extLst>
                  <a:ext uri="{0D108BD9-81ED-4DB2-BD59-A6C34878D82A}">
                    <a16:rowId xmlns:a16="http://schemas.microsoft.com/office/drawing/2014/main" val="1227152015"/>
                  </a:ext>
                </a:extLst>
              </a:tr>
              <a:tr h="891399">
                <a:tc>
                  <a:txBody>
                    <a:bodyPr/>
                    <a:lstStyle/>
                    <a:p>
                      <a:pPr algn="ctr" rtl="0" fontAlgn="base"/>
                      <a:r>
                        <a:rPr lang="en-US" sz="1600" b="1" dirty="0">
                          <a:solidFill>
                            <a:schemeClr val="tx1"/>
                          </a:solidFill>
                          <a:effectLst/>
                        </a:rPr>
                        <a:t>WHEN ​</a:t>
                      </a:r>
                      <a:endParaRPr lang="en-US" sz="1600" b="1" i="0" dirty="0">
                        <a:solidFill>
                          <a:schemeClr val="tx1"/>
                        </a:solidFill>
                        <a:effectLst/>
                        <a:latin typeface="Calibri" panose="020F0502020204030204" pitchFamily="34" charset="0"/>
                        <a:cs typeface="Calibri" panose="020F0502020204030204" pitchFamily="34" charset="0"/>
                      </a:endParaRPr>
                    </a:p>
                  </a:txBody>
                  <a:tcPr vert="vert27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tc>
                  <a:txBody>
                    <a:bodyPr/>
                    <a:lstStyle/>
                    <a:p>
                      <a:pPr marL="171450" indent="-171450" algn="l" rtl="0" fontAlgn="base">
                        <a:buFont typeface="Arial" panose="020B0604020202020204" pitchFamily="34" charset="0"/>
                        <a:buChar char="•"/>
                      </a:pPr>
                      <a:endParaRPr lang="en-US" sz="1400" b="0" i="0" dirty="0">
                        <a:solidFill>
                          <a:schemeClr val="tx1"/>
                        </a:solidFill>
                        <a:effectLst/>
                        <a:latin typeface="Calibri" panose="020F0502020204030204" pitchFamily="34" charset="0"/>
                        <a:cs typeface="Calibri" panose="020F0502020204030204" pitchFamily="34" charset="0"/>
                      </a:endParaRPr>
                    </a:p>
                  </a:txBody>
                  <a:tcPr marL="45720" marR="45720" anchor="ctr">
                    <a:solidFill>
                      <a:srgbClr val="E7F4F0"/>
                    </a:solidFill>
                  </a:tcPr>
                </a:tc>
                <a:extLst>
                  <a:ext uri="{0D108BD9-81ED-4DB2-BD59-A6C34878D82A}">
                    <a16:rowId xmlns:a16="http://schemas.microsoft.com/office/drawing/2014/main" val="3948853987"/>
                  </a:ext>
                </a:extLst>
              </a:tr>
            </a:tbl>
          </a:graphicData>
        </a:graphic>
      </p:graphicFrame>
    </p:spTree>
    <p:extLst>
      <p:ext uri="{BB962C8B-B14F-4D97-AF65-F5344CB8AC3E}">
        <p14:creationId xmlns:p14="http://schemas.microsoft.com/office/powerpoint/2010/main" val="11943958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2AB26-B438-3066-BCAB-DD830FB80324}"/>
              </a:ext>
            </a:extLst>
          </p:cNvPr>
          <p:cNvSpPr>
            <a:spLocks noGrp="1"/>
          </p:cNvSpPr>
          <p:nvPr>
            <p:ph type="title"/>
          </p:nvPr>
        </p:nvSpPr>
        <p:spPr/>
        <p:txBody>
          <a:bodyPr/>
          <a:lstStyle/>
          <a:p>
            <a:r>
              <a:rPr lang="en-US" dirty="0"/>
              <a:t>PrEP Service Integration​</a:t>
            </a:r>
          </a:p>
        </p:txBody>
      </p:sp>
      <p:sp>
        <p:nvSpPr>
          <p:cNvPr id="3" name="Content Placeholder 2">
            <a:extLst>
              <a:ext uri="{FF2B5EF4-FFF2-40B4-BE49-F238E27FC236}">
                <a16:creationId xmlns:a16="http://schemas.microsoft.com/office/drawing/2014/main" id="{FACF9BA7-74C6-938E-5FE8-95D25B0E27E4}"/>
              </a:ext>
            </a:extLst>
          </p:cNvPr>
          <p:cNvSpPr>
            <a:spLocks noGrp="1"/>
          </p:cNvSpPr>
          <p:nvPr>
            <p:ph sz="quarter" idx="11"/>
          </p:nvPr>
        </p:nvSpPr>
        <p:spPr/>
        <p:txBody>
          <a:bodyPr>
            <a:normAutofit/>
          </a:bodyPr>
          <a:lstStyle/>
          <a:p>
            <a:pPr>
              <a:spcBef>
                <a:spcPts val="600"/>
              </a:spcBef>
            </a:pPr>
            <a:r>
              <a:rPr lang="en-US" sz="2000" b="0" dirty="0"/>
              <a:t>Integrating PrEP into other services, such as HIV testing and primary health care services, can:​</a:t>
            </a:r>
          </a:p>
          <a:p>
            <a:pPr marL="285750" indent="-285750">
              <a:spcBef>
                <a:spcPts val="600"/>
              </a:spcBef>
              <a:buFont typeface="Arial" panose="020B0604020202020204" pitchFamily="34" charset="0"/>
              <a:buChar char="•"/>
            </a:pPr>
            <a:r>
              <a:rPr lang="en-US" sz="2000" b="0" dirty="0"/>
              <a:t>Increase convenience and acceptability​</a:t>
            </a:r>
          </a:p>
          <a:p>
            <a:pPr marL="285750" indent="-285750">
              <a:spcBef>
                <a:spcPts val="600"/>
              </a:spcBef>
              <a:buFont typeface="Arial" panose="020B0604020202020204" pitchFamily="34" charset="0"/>
              <a:buChar char="•"/>
            </a:pPr>
            <a:r>
              <a:rPr lang="en-US" sz="2000" b="0" dirty="0"/>
              <a:t>Support initiation, persistence and effective use of PrEP</a:t>
            </a:r>
          </a:p>
          <a:p>
            <a:pPr marL="285750" indent="-285750">
              <a:spcBef>
                <a:spcPts val="600"/>
              </a:spcBef>
              <a:buFont typeface="Arial" panose="020B0604020202020204" pitchFamily="34" charset="0"/>
              <a:buChar char="•"/>
            </a:pPr>
            <a:r>
              <a:rPr lang="en-US" sz="2000" b="0" dirty="0"/>
              <a:t>Support engagement with care for other health needs unrelated to PrEP and may improve multiple health outcomes ​</a:t>
            </a:r>
          </a:p>
          <a:p>
            <a:pPr marL="285750" indent="-285750">
              <a:spcBef>
                <a:spcPts val="600"/>
              </a:spcBef>
              <a:buFont typeface="Arial" panose="020B0604020202020204" pitchFamily="34" charset="0"/>
              <a:buChar char="•"/>
            </a:pPr>
            <a:r>
              <a:rPr lang="en-US" sz="2000" b="0" dirty="0"/>
              <a:t>Support the provision of holistic and integrated care</a:t>
            </a:r>
          </a:p>
        </p:txBody>
      </p:sp>
    </p:spTree>
    <p:extLst>
      <p:ext uri="{BB962C8B-B14F-4D97-AF65-F5344CB8AC3E}">
        <p14:creationId xmlns:p14="http://schemas.microsoft.com/office/powerpoint/2010/main" val="11661487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B055C-A99E-06B8-5C76-82F89A671090}"/>
              </a:ext>
            </a:extLst>
          </p:cNvPr>
          <p:cNvSpPr>
            <a:spLocks noGrp="1"/>
          </p:cNvSpPr>
          <p:nvPr>
            <p:ph type="title"/>
          </p:nvPr>
        </p:nvSpPr>
        <p:spPr/>
        <p:txBody>
          <a:bodyPr/>
          <a:lstStyle/>
          <a:p>
            <a:r>
              <a:rPr lang="en-US" dirty="0"/>
              <a:t>PrEP Service Integration​</a:t>
            </a:r>
          </a:p>
        </p:txBody>
      </p:sp>
      <p:sp>
        <p:nvSpPr>
          <p:cNvPr id="3" name="Content Placeholder 2">
            <a:extLst>
              <a:ext uri="{FF2B5EF4-FFF2-40B4-BE49-F238E27FC236}">
                <a16:creationId xmlns:a16="http://schemas.microsoft.com/office/drawing/2014/main" id="{CE31BA14-83E5-A7D2-DC08-CD73DFEB4546}"/>
              </a:ext>
            </a:extLst>
          </p:cNvPr>
          <p:cNvSpPr>
            <a:spLocks noGrp="1"/>
          </p:cNvSpPr>
          <p:nvPr>
            <p:ph sz="quarter" idx="11"/>
          </p:nvPr>
        </p:nvSpPr>
        <p:spPr/>
        <p:txBody>
          <a:bodyPr>
            <a:normAutofit/>
          </a:bodyPr>
          <a:lstStyle/>
          <a:p>
            <a:pPr>
              <a:spcBef>
                <a:spcPts val="600"/>
              </a:spcBef>
            </a:pPr>
            <a:r>
              <a:rPr lang="en-US" sz="2000" b="0" dirty="0"/>
              <a:t>Integration of services depends on the context and unique needs of </a:t>
            </a:r>
            <a:r>
              <a:rPr lang="en-US" sz="2000" b="0" dirty="0" err="1"/>
              <a:t>PrEP</a:t>
            </a:r>
            <a:r>
              <a:rPr lang="en-US" sz="2000" b="0" dirty="0"/>
              <a:t> user populations and may include:​</a:t>
            </a:r>
          </a:p>
          <a:p>
            <a:pPr marL="628650" indent="-342900">
              <a:spcBef>
                <a:spcPts val="600"/>
              </a:spcBef>
              <a:buFont typeface="Arial" panose="020B0604020202020204" pitchFamily="34" charset="0"/>
              <a:buChar char="•"/>
            </a:pPr>
            <a:r>
              <a:rPr lang="en-US" sz="2000" b="0" dirty="0"/>
              <a:t>Peer support, mental health and social services, gender-based violence services, and PEP​</a:t>
            </a:r>
          </a:p>
          <a:p>
            <a:pPr marL="628650" indent="-342900">
              <a:spcBef>
                <a:spcPts val="600"/>
              </a:spcBef>
              <a:buFont typeface="Arial" panose="020B0604020202020204" pitchFamily="34" charset="0"/>
              <a:buChar char="•"/>
            </a:pPr>
            <a:r>
              <a:rPr lang="en-US" sz="2000" b="0" dirty="0"/>
              <a:t>Antenatal, postnatal and family planning services</a:t>
            </a:r>
          </a:p>
          <a:p>
            <a:pPr marL="628650" indent="-342900">
              <a:spcBef>
                <a:spcPts val="600"/>
              </a:spcBef>
              <a:buFont typeface="Arial" panose="020B0604020202020204" pitchFamily="34" charset="0"/>
              <a:buChar char="•"/>
            </a:pPr>
            <a:r>
              <a:rPr lang="en-US" sz="2000" b="0" dirty="0"/>
              <a:t>Sexual and reproductive health services, including STI testing and treatment, partner services, and human papillomavirus (HPV) screening</a:t>
            </a:r>
          </a:p>
          <a:p>
            <a:pPr marL="628650" indent="-342900">
              <a:spcBef>
                <a:spcPts val="600"/>
              </a:spcBef>
              <a:buFont typeface="Arial" panose="020B0604020202020204" pitchFamily="34" charset="0"/>
              <a:buChar char="•"/>
            </a:pPr>
            <a:r>
              <a:rPr lang="en-US" sz="2000" b="0" dirty="0"/>
              <a:t>Gender-affirming services for trans and gender diverse people</a:t>
            </a:r>
          </a:p>
          <a:p>
            <a:pPr marL="628650" indent="-342900">
              <a:spcBef>
                <a:spcPts val="600"/>
              </a:spcBef>
              <a:buFont typeface="Arial" panose="020B0604020202020204" pitchFamily="34" charset="0"/>
              <a:buChar char="•"/>
            </a:pPr>
            <a:r>
              <a:rPr lang="en-US" sz="2000" b="0" dirty="0"/>
              <a:t>Substance use and harm reduction services for people who use drugs, including services addressing </a:t>
            </a:r>
            <a:r>
              <a:rPr lang="en-US" sz="2000" b="0" dirty="0" err="1"/>
              <a:t>chemsex</a:t>
            </a:r>
            <a:endParaRPr lang="en-US" sz="2000" b="0" dirty="0"/>
          </a:p>
        </p:txBody>
      </p:sp>
    </p:spTree>
    <p:extLst>
      <p:ext uri="{BB962C8B-B14F-4D97-AF65-F5344CB8AC3E}">
        <p14:creationId xmlns:p14="http://schemas.microsoft.com/office/powerpoint/2010/main" val="16519590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70C45D-CF6D-430E-7AB5-FED35B8BE513}"/>
              </a:ext>
            </a:extLst>
          </p:cNvPr>
          <p:cNvSpPr/>
          <p:nvPr/>
        </p:nvSpPr>
        <p:spPr>
          <a:xfrm>
            <a:off x="7105077" y="1380308"/>
            <a:ext cx="4131683" cy="4869680"/>
          </a:xfrm>
          <a:prstGeom prst="rect">
            <a:avLst/>
          </a:prstGeom>
          <a:solidFill>
            <a:srgbClr val="E7F4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968C2A5-8543-488D-CFB1-BFD2026BCE73}"/>
              </a:ext>
            </a:extLst>
          </p:cNvPr>
          <p:cNvSpPr/>
          <p:nvPr/>
        </p:nvSpPr>
        <p:spPr>
          <a:xfrm>
            <a:off x="2021645" y="1358899"/>
            <a:ext cx="4131683" cy="4869680"/>
          </a:xfrm>
          <a:prstGeom prst="rect">
            <a:avLst/>
          </a:prstGeom>
          <a:solidFill>
            <a:srgbClr val="E7F4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2E0E5C-EAC9-7589-82D1-2B9EDA63AD82}"/>
              </a:ext>
            </a:extLst>
          </p:cNvPr>
          <p:cNvSpPr>
            <a:spLocks noGrp="1"/>
          </p:cNvSpPr>
          <p:nvPr>
            <p:ph type="title"/>
          </p:nvPr>
        </p:nvSpPr>
        <p:spPr/>
        <p:txBody>
          <a:bodyPr/>
          <a:lstStyle/>
          <a:p>
            <a:r>
              <a:rPr lang="en-US" dirty="0"/>
              <a:t>PEP and PrEP Service Integration ​</a:t>
            </a:r>
          </a:p>
        </p:txBody>
      </p:sp>
      <p:sp>
        <p:nvSpPr>
          <p:cNvPr id="3" name="Content Placeholder 2">
            <a:extLst>
              <a:ext uri="{FF2B5EF4-FFF2-40B4-BE49-F238E27FC236}">
                <a16:creationId xmlns:a16="http://schemas.microsoft.com/office/drawing/2014/main" id="{C7766ECD-B769-9CFA-327D-321113B51C8E}"/>
              </a:ext>
            </a:extLst>
          </p:cNvPr>
          <p:cNvSpPr>
            <a:spLocks noGrp="1"/>
          </p:cNvSpPr>
          <p:nvPr>
            <p:ph sz="quarter" idx="11"/>
          </p:nvPr>
        </p:nvSpPr>
        <p:spPr>
          <a:xfrm>
            <a:off x="2139293" y="1511300"/>
            <a:ext cx="3858735" cy="4738688"/>
          </a:xfrm>
        </p:spPr>
        <p:txBody>
          <a:bodyPr>
            <a:noAutofit/>
          </a:bodyPr>
          <a:lstStyle/>
          <a:p>
            <a:pPr>
              <a:spcBef>
                <a:spcPts val="600"/>
              </a:spcBef>
            </a:pPr>
            <a:r>
              <a:rPr lang="en-US" sz="2000" dirty="0">
                <a:solidFill>
                  <a:srgbClr val="008A7C"/>
                </a:solidFill>
              </a:rPr>
              <a:t>Clients who present for PEP may be candidates for PrEP.​</a:t>
            </a:r>
          </a:p>
          <a:p>
            <a:pPr marL="342900" indent="-342900">
              <a:spcBef>
                <a:spcPts val="600"/>
              </a:spcBef>
              <a:buFont typeface="Arial" panose="020B0604020202020204" pitchFamily="34" charset="0"/>
              <a:buChar char="•"/>
            </a:pPr>
            <a:r>
              <a:rPr lang="en-US" sz="2000" b="0" dirty="0"/>
              <a:t>PEP encounters should be viewed as a prevention opportunity to help at-risk persons engage in sustained risk reduction and HIV prevention services, including PrEP. ​</a:t>
            </a:r>
          </a:p>
          <a:p>
            <a:pPr marL="342900" indent="-342900">
              <a:spcBef>
                <a:spcPts val="600"/>
              </a:spcBef>
              <a:buFont typeface="Arial" panose="020B0604020202020204" pitchFamily="34" charset="0"/>
              <a:buChar char="•"/>
            </a:pPr>
            <a:r>
              <a:rPr lang="en-US" sz="2000" b="0" dirty="0"/>
              <a:t>PrEP offers more consistent protection against HIV than repeated courses of PEP.​</a:t>
            </a:r>
          </a:p>
          <a:p>
            <a:pPr marL="342900" indent="-342900">
              <a:spcBef>
                <a:spcPts val="600"/>
              </a:spcBef>
              <a:buFont typeface="Arial" panose="020B0604020202020204" pitchFamily="34" charset="0"/>
              <a:buChar char="•"/>
            </a:pPr>
            <a:r>
              <a:rPr lang="en-US" sz="2000" b="0" dirty="0"/>
              <a:t>PrEP can be started after 28 days of PEP.</a:t>
            </a:r>
            <a:r>
              <a:rPr lang="en-US" b="0" dirty="0"/>
              <a:t>​</a:t>
            </a:r>
          </a:p>
        </p:txBody>
      </p:sp>
      <p:sp>
        <p:nvSpPr>
          <p:cNvPr id="4" name="Content Placeholder 3">
            <a:extLst>
              <a:ext uri="{FF2B5EF4-FFF2-40B4-BE49-F238E27FC236}">
                <a16:creationId xmlns:a16="http://schemas.microsoft.com/office/drawing/2014/main" id="{64259859-62BC-D48C-E0D2-BFADAD267E1C}"/>
              </a:ext>
            </a:extLst>
          </p:cNvPr>
          <p:cNvSpPr>
            <a:spLocks noGrp="1"/>
          </p:cNvSpPr>
          <p:nvPr>
            <p:ph sz="quarter" idx="12"/>
          </p:nvPr>
        </p:nvSpPr>
        <p:spPr>
          <a:xfrm>
            <a:off x="7325210" y="1511300"/>
            <a:ext cx="3691416" cy="4738688"/>
          </a:xfrm>
        </p:spPr>
        <p:txBody>
          <a:bodyPr>
            <a:normAutofit/>
          </a:bodyPr>
          <a:lstStyle/>
          <a:p>
            <a:pPr>
              <a:spcBef>
                <a:spcPts val="600"/>
              </a:spcBef>
            </a:pPr>
            <a:r>
              <a:rPr lang="en-US" sz="2000" dirty="0">
                <a:solidFill>
                  <a:srgbClr val="008A7C"/>
                </a:solidFill>
              </a:rPr>
              <a:t>Clients who present for PrEP may be candidates for PEP.​</a:t>
            </a:r>
          </a:p>
          <a:p>
            <a:pPr marL="342900" indent="-342900">
              <a:spcBef>
                <a:spcPts val="600"/>
              </a:spcBef>
              <a:buFont typeface="Arial" panose="020B0604020202020204" pitchFamily="34" charset="0"/>
              <a:buChar char="•"/>
            </a:pPr>
            <a:r>
              <a:rPr lang="en-US" sz="2000" b="0" dirty="0"/>
              <a:t>Before initiating PrEP, clients should be screened for recent (&lt;72 hours) HIV exposure.​</a:t>
            </a:r>
          </a:p>
          <a:p>
            <a:pPr marL="342900" indent="-342900">
              <a:spcBef>
                <a:spcPts val="600"/>
              </a:spcBef>
              <a:buFont typeface="Arial" panose="020B0604020202020204" pitchFamily="34" charset="0"/>
              <a:buChar char="•"/>
            </a:pPr>
            <a:r>
              <a:rPr lang="en-US" sz="2000" b="0" dirty="0"/>
              <a:t>If they have been exposed recently, they should receive PEP first, then transition to PrEP.​</a:t>
            </a:r>
          </a:p>
          <a:p>
            <a:pPr marL="342900" indent="-342900">
              <a:spcBef>
                <a:spcPts val="600"/>
              </a:spcBef>
              <a:buFont typeface="Arial" panose="020B0604020202020204" pitchFamily="34" charset="0"/>
              <a:buChar char="•"/>
            </a:pPr>
            <a:r>
              <a:rPr lang="en-US" sz="2000" b="0" dirty="0"/>
              <a:t>Clients returning for PrEP refills who report suboptimal adherence should also be evaluated for PEP eligibility.​</a:t>
            </a:r>
          </a:p>
        </p:txBody>
      </p:sp>
      <p:sp>
        <p:nvSpPr>
          <p:cNvPr id="5" name="Left-Right Arrow 4">
            <a:extLst>
              <a:ext uri="{FF2B5EF4-FFF2-40B4-BE49-F238E27FC236}">
                <a16:creationId xmlns:a16="http://schemas.microsoft.com/office/drawing/2014/main" id="{DE4F3A92-695C-33CB-BEEE-4249A62CF68C}"/>
              </a:ext>
            </a:extLst>
          </p:cNvPr>
          <p:cNvSpPr/>
          <p:nvPr/>
        </p:nvSpPr>
        <p:spPr>
          <a:xfrm>
            <a:off x="5732270" y="3666462"/>
            <a:ext cx="1793397" cy="711326"/>
          </a:xfrm>
          <a:prstGeom prst="leftRightArrow">
            <a:avLst>
              <a:gd name="adj1" fmla="val 50000"/>
              <a:gd name="adj2" fmla="val 56121"/>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70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dirty="0"/>
              <a:t>1.1 Introduction to PrEP​</a:t>
            </a:r>
          </a:p>
        </p:txBody>
      </p:sp>
    </p:spTree>
    <p:extLst>
      <p:ext uri="{BB962C8B-B14F-4D97-AF65-F5344CB8AC3E}">
        <p14:creationId xmlns:p14="http://schemas.microsoft.com/office/powerpoint/2010/main" val="26520828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Example​</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fontScale="92500" lnSpcReduction="10000"/>
          </a:bodyPr>
          <a:lstStyle/>
          <a:p>
            <a:pPr>
              <a:lnSpc>
                <a:spcPct val="110000"/>
              </a:lnSpc>
              <a:spcBef>
                <a:spcPts val="600"/>
              </a:spcBef>
            </a:pPr>
            <a:r>
              <a:rPr lang="en-US" sz="2400" dirty="0" err="1">
                <a:solidFill>
                  <a:schemeClr val="accent3"/>
                </a:solidFill>
              </a:rPr>
              <a:t>PrEP</a:t>
            </a:r>
            <a:r>
              <a:rPr lang="en-US" sz="2400" dirty="0">
                <a:solidFill>
                  <a:schemeClr val="accent3"/>
                </a:solidFill>
              </a:rPr>
              <a:t> service integration into gender-affirming services​</a:t>
            </a:r>
            <a:endParaRPr lang="en-US" sz="2400" b="0" dirty="0"/>
          </a:p>
          <a:p>
            <a:pPr>
              <a:lnSpc>
                <a:spcPct val="110000"/>
              </a:lnSpc>
              <a:spcBef>
                <a:spcPts val="600"/>
              </a:spcBef>
            </a:pPr>
            <a:r>
              <a:rPr lang="en-US" sz="2400" b="0" dirty="0"/>
              <a:t>In several countries, clinics serving transgender populations provide </a:t>
            </a:r>
            <a:r>
              <a:rPr lang="en-US" sz="2400" b="0" dirty="0" err="1"/>
              <a:t>PrEP</a:t>
            </a:r>
            <a:r>
              <a:rPr lang="en-US" sz="2400" b="0" dirty="0"/>
              <a:t> and other HIV services that are fully integrated with gender-affirming care. They are often managed by trained transgender staff and gender-sensitive healthcare providers. The model has been very successful for reaching this at-risk group with </a:t>
            </a:r>
            <a:r>
              <a:rPr lang="en-US" sz="2400" b="0" dirty="0" err="1"/>
              <a:t>PrEP.</a:t>
            </a:r>
            <a:r>
              <a:rPr lang="en-US" sz="2400" b="0" dirty="0"/>
              <a:t>​</a:t>
            </a:r>
          </a:p>
        </p:txBody>
      </p:sp>
      <p:pic>
        <p:nvPicPr>
          <p:cNvPr id="2" name="Picture 1" descr="A person wearing a mask and sitting at a table with a book&#10;&#10;Description automatically generated">
            <a:extLst>
              <a:ext uri="{FF2B5EF4-FFF2-40B4-BE49-F238E27FC236}">
                <a16:creationId xmlns:a16="http://schemas.microsoft.com/office/drawing/2014/main" id="{3A2021C9-3C45-D4EF-AF8F-2CAFB19F29F8}"/>
              </a:ext>
            </a:extLst>
          </p:cNvPr>
          <p:cNvPicPr>
            <a:picLocks noChangeAspect="1"/>
          </p:cNvPicPr>
          <p:nvPr/>
        </p:nvPicPr>
        <p:blipFill rotWithShape="1">
          <a:blip r:embed="rId3"/>
          <a:srcRect l="25347" t="58" r="7660" b="-149"/>
          <a:stretch/>
        </p:blipFill>
        <p:spPr>
          <a:xfrm>
            <a:off x="2204" y="-607"/>
            <a:ext cx="6932966" cy="6871694"/>
          </a:xfrm>
          <a:prstGeom prst="rect">
            <a:avLst/>
          </a:prstGeom>
        </p:spPr>
      </p:pic>
    </p:spTree>
    <p:extLst>
      <p:ext uri="{BB962C8B-B14F-4D97-AF65-F5344CB8AC3E}">
        <p14:creationId xmlns:p14="http://schemas.microsoft.com/office/powerpoint/2010/main" val="40745780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64318" y="896905"/>
            <a:ext cx="9145008" cy="4738688"/>
          </a:xfrm>
        </p:spPr>
        <p:txBody>
          <a:bodyPr anchor="ctr">
            <a:normAutofit/>
          </a:bodyPr>
          <a:lstStyle/>
          <a:p>
            <a:pPr marL="342900" indent="-342900">
              <a:spcAft>
                <a:spcPts val="1200"/>
              </a:spcAft>
              <a:buFont typeface="Arial" panose="020B0604020202020204" pitchFamily="34" charset="0"/>
              <a:buChar char="•"/>
            </a:pPr>
            <a:r>
              <a:rPr lang="en-US" sz="2800" b="0" dirty="0"/>
              <a:t>Where is PrEP being integrated into other services in your setting?​</a:t>
            </a:r>
          </a:p>
          <a:p>
            <a:pPr marL="342900" indent="-342900">
              <a:spcAft>
                <a:spcPts val="1200"/>
              </a:spcAft>
              <a:buFont typeface="Arial" panose="020B0604020202020204" pitchFamily="34" charset="0"/>
              <a:buChar char="•"/>
            </a:pPr>
            <a:r>
              <a:rPr lang="en-US" sz="2800" b="0" dirty="0"/>
              <a:t>What is working well and what can be improved? ​</a:t>
            </a:r>
          </a:p>
          <a:p>
            <a:pPr marL="342900" indent="-342900">
              <a:spcAft>
                <a:spcPts val="1200"/>
              </a:spcAft>
              <a:buFont typeface="Arial" panose="020B0604020202020204" pitchFamily="34" charset="0"/>
              <a:buChar char="•"/>
            </a:pPr>
            <a:r>
              <a:rPr lang="en-US" sz="2800" b="0" dirty="0"/>
              <a:t>How can PrEP service integration be expanded? ​</a:t>
            </a:r>
          </a:p>
          <a:p>
            <a:pPr>
              <a:spcAft>
                <a:spcPts val="1200"/>
              </a:spcAft>
            </a:pPr>
            <a:endParaRPr lang="en-US" sz="2000" b="0" dirty="0"/>
          </a:p>
        </p:txBody>
      </p:sp>
      <p:sp>
        <p:nvSpPr>
          <p:cNvPr id="3" name="Title 1">
            <a:extLst>
              <a:ext uri="{FF2B5EF4-FFF2-40B4-BE49-F238E27FC236}">
                <a16:creationId xmlns:a16="http://schemas.microsoft.com/office/drawing/2014/main" id="{0DE59B4D-F680-3AD7-60EB-577F284D6C74}"/>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dirty="0">
                <a:solidFill>
                  <a:schemeClr val="bg1"/>
                </a:solidFill>
              </a:rPr>
              <a:t>DISCUSSION</a:t>
            </a:r>
            <a:r>
              <a:rPr lang="en-US" sz="4400" dirty="0">
                <a:solidFill>
                  <a:schemeClr val="accent1"/>
                </a:solidFill>
              </a:rPr>
              <a:t>​</a:t>
            </a:r>
          </a:p>
        </p:txBody>
      </p:sp>
    </p:spTree>
    <p:extLst>
      <p:ext uri="{BB962C8B-B14F-4D97-AF65-F5344CB8AC3E}">
        <p14:creationId xmlns:p14="http://schemas.microsoft.com/office/powerpoint/2010/main" val="12704481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17953-0D9D-1EFB-0632-BFE6FBBF9B0E}"/>
              </a:ext>
            </a:extLst>
          </p:cNvPr>
          <p:cNvSpPr>
            <a:spLocks noGrp="1"/>
          </p:cNvSpPr>
          <p:nvPr>
            <p:ph type="title"/>
          </p:nvPr>
        </p:nvSpPr>
        <p:spPr/>
        <p:txBody>
          <a:bodyPr/>
          <a:lstStyle/>
          <a:p>
            <a:r>
              <a:rPr lang="en-US" dirty="0"/>
              <a:t>Peer Outreach for Follow-Up​</a:t>
            </a:r>
          </a:p>
        </p:txBody>
      </p:sp>
      <p:sp>
        <p:nvSpPr>
          <p:cNvPr id="3" name="Content Placeholder 2">
            <a:extLst>
              <a:ext uri="{FF2B5EF4-FFF2-40B4-BE49-F238E27FC236}">
                <a16:creationId xmlns:a16="http://schemas.microsoft.com/office/drawing/2014/main" id="{F8AAFAC7-89BB-15F6-274E-2ABB3AD56549}"/>
              </a:ext>
            </a:extLst>
          </p:cNvPr>
          <p:cNvSpPr>
            <a:spLocks noGrp="1"/>
          </p:cNvSpPr>
          <p:nvPr>
            <p:ph sz="quarter" idx="11"/>
          </p:nvPr>
        </p:nvSpPr>
        <p:spPr/>
        <p:txBody>
          <a:bodyPr>
            <a:normAutofit/>
          </a:bodyPr>
          <a:lstStyle/>
          <a:p>
            <a:pPr marL="285750" indent="-285750">
              <a:spcAft>
                <a:spcPts val="1200"/>
              </a:spcAft>
              <a:buFont typeface="Arial" panose="020B0604020202020204" pitchFamily="34" charset="0"/>
              <a:buChar char="•"/>
            </a:pPr>
            <a:r>
              <a:rPr lang="en-US" sz="2000" b="0" dirty="0"/>
              <a:t>Trained peer supporters can play an important role in outreach to PrEP clients.​</a:t>
            </a:r>
          </a:p>
          <a:p>
            <a:pPr marL="285750" indent="-285750">
              <a:spcAft>
                <a:spcPts val="1200"/>
              </a:spcAft>
              <a:buFont typeface="Arial" panose="020B0604020202020204" pitchFamily="34" charset="0"/>
              <a:buChar char="•"/>
            </a:pPr>
            <a:r>
              <a:rPr lang="en-US" sz="2000" b="0" dirty="0"/>
              <a:t>Peer outreach workers may be better able than other clinic staff to reach clients in community settings.​</a:t>
            </a:r>
          </a:p>
          <a:p>
            <a:pPr marL="285750" indent="-285750">
              <a:spcAft>
                <a:spcPts val="1200"/>
              </a:spcAft>
              <a:buFont typeface="Arial" panose="020B0604020202020204" pitchFamily="34" charset="0"/>
              <a:buChar char="•"/>
            </a:pPr>
            <a:r>
              <a:rPr lang="en-US" sz="2000" b="0" dirty="0"/>
              <a:t>Clients may feel more able to discuss adherence and retention challenges with peer supporters than with health professionals.​</a:t>
            </a:r>
          </a:p>
          <a:p>
            <a:pPr marL="285750" indent="-285750">
              <a:spcAft>
                <a:spcPts val="1200"/>
              </a:spcAft>
              <a:buFont typeface="Arial" panose="020B0604020202020204" pitchFamily="34" charset="0"/>
              <a:buChar char="•"/>
            </a:pPr>
            <a:r>
              <a:rPr lang="en-US" sz="2000" b="0" dirty="0"/>
              <a:t>Peers who are also PrEP users can play an important role in increasing the acceptability and uptake of PrEP among clients.</a:t>
            </a:r>
          </a:p>
        </p:txBody>
      </p:sp>
    </p:spTree>
    <p:extLst>
      <p:ext uri="{BB962C8B-B14F-4D97-AF65-F5344CB8AC3E}">
        <p14:creationId xmlns:p14="http://schemas.microsoft.com/office/powerpoint/2010/main" val="34053193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human face, person, clothing, smile&#10;&#10;Description automatically generated">
            <a:extLst>
              <a:ext uri="{FF2B5EF4-FFF2-40B4-BE49-F238E27FC236}">
                <a16:creationId xmlns:a16="http://schemas.microsoft.com/office/drawing/2014/main" id="{E39BC889-1A32-6755-EC24-14B1F390732B}"/>
              </a:ext>
            </a:extLst>
          </p:cNvPr>
          <p:cNvPicPr>
            <a:picLocks noGrp="1" noChangeAspect="1"/>
          </p:cNvPicPr>
          <p:nvPr>
            <p:ph type="pic" idx="1"/>
          </p:nvPr>
        </p:nvPicPr>
        <p:blipFill rotWithShape="1">
          <a:blip r:embed="rId3"/>
          <a:srcRect l="32613" r="317"/>
          <a:stretch/>
        </p:blipFill>
        <p:spPr>
          <a:xfrm>
            <a:off x="2" y="0"/>
            <a:ext cx="6896098" cy="6858000"/>
          </a:xfrm>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Faith is a healthy young woman who has not returned to the clinic since she started taking PrEP 3 months ago.​</a:t>
            </a:r>
          </a:p>
          <a:p>
            <a:pPr>
              <a:spcBef>
                <a:spcPts val="600"/>
              </a:spcBef>
            </a:pPr>
            <a:endParaRPr lang="en-US" sz="2000" b="0" dirty="0"/>
          </a:p>
          <a:p>
            <a:pPr>
              <a:spcBef>
                <a:spcPts val="600"/>
              </a:spcBef>
            </a:pPr>
            <a:r>
              <a:rPr lang="en-US" sz="2000" b="0" i="1" dirty="0"/>
              <a:t>What DSD approaches could be considered to offer her follow-up and support? </a:t>
            </a:r>
            <a:r>
              <a:rPr lang="en-US" sz="2000" b="0" dirty="0"/>
              <a:t>​</a:t>
            </a:r>
          </a:p>
        </p:txBody>
      </p:sp>
    </p:spTree>
    <p:extLst>
      <p:ext uri="{BB962C8B-B14F-4D97-AF65-F5344CB8AC3E}">
        <p14:creationId xmlns:p14="http://schemas.microsoft.com/office/powerpoint/2010/main" val="8394093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human face, person, clothing, headgear&#10;&#10;Description automatically generated">
            <a:extLst>
              <a:ext uri="{FF2B5EF4-FFF2-40B4-BE49-F238E27FC236}">
                <a16:creationId xmlns:a16="http://schemas.microsoft.com/office/drawing/2014/main" id="{D3092625-594B-73DF-6DFD-37902E2EFE28}"/>
              </a:ext>
            </a:extLst>
          </p:cNvPr>
          <p:cNvPicPr>
            <a:picLocks noGrp="1" noChangeAspect="1"/>
          </p:cNvPicPr>
          <p:nvPr>
            <p:ph type="pic" idx="1"/>
          </p:nvPr>
        </p:nvPicPr>
        <p:blipFill rotWithShape="1">
          <a:blip r:embed="rId3"/>
          <a:srcRect l="32613" r="317"/>
          <a:stretch/>
        </p:blipFill>
        <p:spPr>
          <a:xfrm>
            <a:off x="2" y="0"/>
            <a:ext cx="6896098" cy="6858000"/>
          </a:xfrm>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Peer outreach in community settings to provide adherence counseling in between clinic visits could be a great option to support Faith in continuing PrEP use. ​</a:t>
            </a:r>
          </a:p>
          <a:p>
            <a:pPr>
              <a:spcAft>
                <a:spcPts val="1200"/>
              </a:spcAft>
            </a:pPr>
            <a:endParaRPr lang="en-US" sz="2000" b="0" dirty="0"/>
          </a:p>
          <a:p>
            <a:pPr>
              <a:spcAft>
                <a:spcPts val="1200"/>
              </a:spcAft>
            </a:pPr>
            <a:endParaRPr lang="en-US" sz="2000" b="0" dirty="0"/>
          </a:p>
          <a:p>
            <a:pPr>
              <a:spcAft>
                <a:spcPts val="1200"/>
              </a:spcAft>
            </a:pPr>
            <a:endParaRPr lang="en-US" sz="2000" b="0" dirty="0"/>
          </a:p>
          <a:p>
            <a:pPr>
              <a:spcAft>
                <a:spcPts val="1200"/>
              </a:spcAft>
            </a:pPr>
            <a:endParaRPr lang="en-US" sz="2000" b="0" dirty="0"/>
          </a:p>
        </p:txBody>
      </p:sp>
    </p:spTree>
    <p:extLst>
      <p:ext uri="{BB962C8B-B14F-4D97-AF65-F5344CB8AC3E}">
        <p14:creationId xmlns:p14="http://schemas.microsoft.com/office/powerpoint/2010/main" val="19528128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51066" y="896905"/>
            <a:ext cx="9145008" cy="4738688"/>
          </a:xfrm>
        </p:spPr>
        <p:txBody>
          <a:bodyPr anchor="ctr">
            <a:normAutofit/>
          </a:bodyPr>
          <a:lstStyle/>
          <a:p>
            <a:pPr marL="342900" indent="-342900">
              <a:spcAft>
                <a:spcPts val="1200"/>
              </a:spcAft>
              <a:buFont typeface="Arial" panose="020B0604020202020204" pitchFamily="34" charset="0"/>
              <a:buChar char="•"/>
            </a:pPr>
            <a:r>
              <a:rPr lang="en-US" sz="2800" b="0" dirty="0"/>
              <a:t>How is peer outreach being utilized for PrEP follow up in your setting?​</a:t>
            </a:r>
          </a:p>
          <a:p>
            <a:pPr marL="342900" indent="-342900">
              <a:spcAft>
                <a:spcPts val="1200"/>
              </a:spcAft>
              <a:buFont typeface="Arial" panose="020B0604020202020204" pitchFamily="34" charset="0"/>
              <a:buChar char="•"/>
            </a:pPr>
            <a:r>
              <a:rPr lang="en-US" sz="2800" b="0" dirty="0"/>
              <a:t>What are some successes, challenges and lessons learned from your experience with community outreach for PrEP?​</a:t>
            </a:r>
          </a:p>
        </p:txBody>
      </p:sp>
      <p:sp>
        <p:nvSpPr>
          <p:cNvPr id="3" name="Title 1">
            <a:extLst>
              <a:ext uri="{FF2B5EF4-FFF2-40B4-BE49-F238E27FC236}">
                <a16:creationId xmlns:a16="http://schemas.microsoft.com/office/drawing/2014/main" id="{EC830242-1554-D8D2-2650-4B7BF879064E}"/>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dirty="0">
                <a:solidFill>
                  <a:schemeClr val="bg1"/>
                </a:solidFill>
              </a:rPr>
              <a:t>DISCUSSION</a:t>
            </a:r>
            <a:r>
              <a:rPr lang="en-US" sz="4400" dirty="0">
                <a:solidFill>
                  <a:schemeClr val="accent1"/>
                </a:solidFill>
              </a:rPr>
              <a:t>​</a:t>
            </a:r>
          </a:p>
        </p:txBody>
      </p:sp>
    </p:spTree>
    <p:extLst>
      <p:ext uri="{BB962C8B-B14F-4D97-AF65-F5344CB8AC3E}">
        <p14:creationId xmlns:p14="http://schemas.microsoft.com/office/powerpoint/2010/main" val="40214337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dirty="0"/>
              <a:t>1.5 Common Questions​</a:t>
            </a:r>
          </a:p>
        </p:txBody>
      </p:sp>
    </p:spTree>
    <p:extLst>
      <p:ext uri="{BB962C8B-B14F-4D97-AF65-F5344CB8AC3E}">
        <p14:creationId xmlns:p14="http://schemas.microsoft.com/office/powerpoint/2010/main" val="39465486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429000"/>
            <a:ext cx="5248767" cy="197939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Does PrEP protect against pregnancy and other STIs?​</a:t>
            </a:r>
          </a:p>
          <a:p>
            <a:endParaRPr lang="en-US" sz="4400" b="0" i="1" dirty="0">
              <a:latin typeface="+mn-lt"/>
            </a:endParaRP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1818241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501990"/>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445936" y="1586553"/>
            <a:ext cx="6620311" cy="5032908"/>
          </a:xfrm>
          <a:prstGeom prst="rect">
            <a:avLst/>
          </a:prstGeom>
        </p:spPr>
        <p:txBody>
          <a:bodyPr vert="horz" lIns="91440" tIns="45720" rIns="91440" bIns="45720" rtlCol="0" anchor="t">
            <a:normAutofit fontScale="40000" lnSpcReduction="200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600"/>
              </a:spcBef>
              <a:spcAft>
                <a:spcPts val="600"/>
              </a:spcAft>
            </a:pPr>
            <a:r>
              <a:rPr lang="en-US" sz="8000" dirty="0">
                <a:solidFill>
                  <a:srgbClr val="E7F4F0"/>
                </a:solidFill>
                <a:latin typeface="+mn-lt"/>
              </a:rPr>
              <a:t>NO</a:t>
            </a:r>
            <a:endParaRPr lang="en-US" sz="8000" b="0" dirty="0">
              <a:solidFill>
                <a:srgbClr val="E7F4F0"/>
              </a:solidFill>
              <a:latin typeface="+mn-lt"/>
            </a:endParaRPr>
          </a:p>
          <a:p>
            <a:pPr marL="342900" indent="-342900" algn="l">
              <a:lnSpc>
                <a:spcPct val="120000"/>
              </a:lnSpc>
              <a:spcBef>
                <a:spcPts val="600"/>
              </a:spcBef>
              <a:spcAft>
                <a:spcPts val="600"/>
              </a:spcAft>
              <a:buFont typeface="Arial" panose="020B0604020202020204" pitchFamily="34" charset="0"/>
              <a:buChar char="•"/>
            </a:pPr>
            <a:r>
              <a:rPr lang="en-US" sz="6000" b="0" dirty="0">
                <a:solidFill>
                  <a:schemeClr val="bg1"/>
                </a:solidFill>
                <a:latin typeface="+mn-lt"/>
              </a:rPr>
              <a:t>PrEP protects against HIV ONLY.​</a:t>
            </a:r>
          </a:p>
          <a:p>
            <a:pPr marL="342900" indent="-342900" algn="l">
              <a:lnSpc>
                <a:spcPct val="120000"/>
              </a:lnSpc>
              <a:spcBef>
                <a:spcPts val="600"/>
              </a:spcBef>
              <a:spcAft>
                <a:spcPts val="600"/>
              </a:spcAft>
              <a:buFont typeface="Arial" panose="020B0604020202020204" pitchFamily="34" charset="0"/>
              <a:buChar char="•"/>
            </a:pPr>
            <a:r>
              <a:rPr lang="en-US" sz="6000" b="0" dirty="0">
                <a:solidFill>
                  <a:schemeClr val="bg1"/>
                </a:solidFill>
                <a:latin typeface="+mn-lt"/>
              </a:rPr>
              <a:t>PrEP does </a:t>
            </a:r>
            <a:r>
              <a:rPr lang="en-US" sz="6000" b="0" i="1" u="sng" dirty="0">
                <a:solidFill>
                  <a:schemeClr val="bg1"/>
                </a:solidFill>
                <a:latin typeface="+mn-lt"/>
              </a:rPr>
              <a:t>not</a:t>
            </a:r>
            <a:r>
              <a:rPr lang="en-US" sz="6000" b="0" dirty="0">
                <a:solidFill>
                  <a:schemeClr val="bg1"/>
                </a:solidFill>
                <a:latin typeface="+mn-lt"/>
              </a:rPr>
              <a:t> protect against other STIs, including syphilis, gonorrhea, chlamydia, or HPV.​</a:t>
            </a:r>
          </a:p>
          <a:p>
            <a:pPr marL="342900" indent="-342900" algn="l">
              <a:lnSpc>
                <a:spcPct val="120000"/>
              </a:lnSpc>
              <a:spcBef>
                <a:spcPts val="600"/>
              </a:spcBef>
              <a:spcAft>
                <a:spcPts val="600"/>
              </a:spcAft>
              <a:buFont typeface="Arial" panose="020B0604020202020204" pitchFamily="34" charset="0"/>
              <a:buChar char="•"/>
            </a:pPr>
            <a:r>
              <a:rPr lang="en-US" sz="6000" b="0" dirty="0">
                <a:solidFill>
                  <a:schemeClr val="bg1"/>
                </a:solidFill>
                <a:latin typeface="+mn-lt"/>
              </a:rPr>
              <a:t>PrEP does not protect against pregnancy.​</a:t>
            </a:r>
          </a:p>
          <a:p>
            <a:pPr marL="342900" indent="-342900" algn="l">
              <a:lnSpc>
                <a:spcPct val="120000"/>
              </a:lnSpc>
              <a:spcBef>
                <a:spcPts val="600"/>
              </a:spcBef>
              <a:spcAft>
                <a:spcPts val="600"/>
              </a:spcAft>
              <a:buFont typeface="Arial" panose="020B0604020202020204" pitchFamily="34" charset="0"/>
              <a:buChar char="•"/>
            </a:pPr>
            <a:r>
              <a:rPr lang="en-US" sz="6000" b="0" dirty="0">
                <a:solidFill>
                  <a:schemeClr val="bg1"/>
                </a:solidFill>
                <a:latin typeface="+mn-lt"/>
              </a:rPr>
              <a:t>Only condoms protect against STIs </a:t>
            </a:r>
            <a:r>
              <a:rPr lang="en-US" sz="6000" b="0" u="sng" dirty="0">
                <a:solidFill>
                  <a:schemeClr val="bg1"/>
                </a:solidFill>
                <a:latin typeface="+mn-lt"/>
              </a:rPr>
              <a:t>and</a:t>
            </a:r>
            <a:r>
              <a:rPr lang="en-US" sz="6000" b="0" dirty="0">
                <a:solidFill>
                  <a:schemeClr val="bg1"/>
                </a:solidFill>
                <a:latin typeface="+mn-lt"/>
              </a:rPr>
              <a:t> pregnancy.​</a:t>
            </a:r>
          </a:p>
          <a:p>
            <a:pPr marL="342900" indent="-342900" algn="l">
              <a:lnSpc>
                <a:spcPct val="120000"/>
              </a:lnSpc>
              <a:spcBef>
                <a:spcPts val="600"/>
              </a:spcBef>
              <a:spcAft>
                <a:spcPts val="600"/>
              </a:spcAft>
              <a:buFont typeface="Arial" panose="020B0604020202020204" pitchFamily="34" charset="0"/>
              <a:buChar char="•"/>
            </a:pPr>
            <a:r>
              <a:rPr lang="en-US" sz="6000" b="0" dirty="0">
                <a:solidFill>
                  <a:schemeClr val="bg1"/>
                </a:solidFill>
                <a:latin typeface="+mn-lt"/>
              </a:rPr>
              <a:t>PrEP should be provided within a package of prevention services, including STI screening and management, risk reduction counseling, condoms, and contraceptives.​</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17080104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2"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2" y="3305894"/>
            <a:ext cx="5248767" cy="2732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Can women use PrEP </a:t>
            </a:r>
          </a:p>
          <a:p>
            <a:r>
              <a:rPr lang="en-US" sz="4400" b="0" i="1" dirty="0">
                <a:latin typeface="+mn-lt"/>
              </a:rPr>
              <a:t>when they are pregnant or breastfeeding?​</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418083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961114"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3" y="3566856"/>
            <a:ext cx="5248767" cy="90086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is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6367071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1932951"/>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2962151"/>
            <a:ext cx="5576244" cy="3522196"/>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0"/>
              </a:spcBef>
              <a:spcAft>
                <a:spcPts val="1200"/>
              </a:spcAft>
            </a:pPr>
            <a:r>
              <a:rPr lang="en-US" sz="3200" dirty="0">
                <a:solidFill>
                  <a:schemeClr val="bg1"/>
                </a:solidFill>
                <a:latin typeface="+mn-lt"/>
              </a:rPr>
              <a:t>YES</a:t>
            </a:r>
          </a:p>
          <a:p>
            <a:pPr marL="342900" indent="-342900" algn="l">
              <a:spcBef>
                <a:spcPts val="0"/>
              </a:spcBef>
              <a:spcAft>
                <a:spcPts val="1200"/>
              </a:spcAft>
              <a:buFont typeface="Arial" panose="020B0604020202020204" pitchFamily="34" charset="0"/>
              <a:buChar char="•"/>
            </a:pPr>
            <a:r>
              <a:rPr lang="en-US" sz="2400" b="0" dirty="0">
                <a:solidFill>
                  <a:schemeClr val="bg1"/>
                </a:solidFill>
                <a:latin typeface="+mn-lt"/>
              </a:rPr>
              <a:t>Oral daily </a:t>
            </a:r>
            <a:r>
              <a:rPr lang="en-US" sz="2400" b="0" dirty="0" err="1">
                <a:solidFill>
                  <a:schemeClr val="bg1"/>
                </a:solidFill>
                <a:latin typeface="+mn-lt"/>
              </a:rPr>
              <a:t>PrEP</a:t>
            </a:r>
            <a:r>
              <a:rPr lang="en-US" sz="2400" b="0" dirty="0">
                <a:solidFill>
                  <a:schemeClr val="bg1"/>
                </a:solidFill>
                <a:latin typeface="+mn-lt"/>
              </a:rPr>
              <a:t> is safe and can be continued during pregnancy and breastfeeding. ​</a:t>
            </a:r>
          </a:p>
          <a:p>
            <a:pPr marL="342900" indent="-342900" algn="l">
              <a:spcBef>
                <a:spcPts val="0"/>
              </a:spcBef>
              <a:spcAft>
                <a:spcPts val="1200"/>
              </a:spcAft>
              <a:buFont typeface="Arial" panose="020B0604020202020204" pitchFamily="34" charset="0"/>
              <a:buChar char="•"/>
            </a:pPr>
            <a:r>
              <a:rPr lang="en-US" sz="2400" b="0" dirty="0">
                <a:solidFill>
                  <a:schemeClr val="bg1"/>
                </a:solidFill>
                <a:latin typeface="+mn-lt"/>
              </a:rPr>
              <a:t>More information is required about the safety of using either DVR or CAB-LA in pregnancy.</a:t>
            </a:r>
          </a:p>
          <a:p>
            <a:pPr algn="l">
              <a:lnSpc>
                <a:spcPct val="120000"/>
              </a:lnSpc>
              <a:spcBef>
                <a:spcPts val="0"/>
              </a:spcBef>
              <a:spcAft>
                <a:spcPts val="1200"/>
              </a:spcAft>
            </a:pPr>
            <a:endParaRPr lang="en-US" sz="2400" dirty="0">
              <a:solidFill>
                <a:schemeClr val="bg1"/>
              </a:solidFill>
              <a:latin typeface="+mn-lt"/>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11475484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2008121"/>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656733" y="3147112"/>
            <a:ext cx="6077442" cy="304965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b="0" i="1" dirty="0">
                <a:latin typeface="+mn-lt"/>
              </a:rPr>
              <a:t>Will PrEP make hormonal medication, such as oral contraceptives or gender-affirming hormones, less effective?​</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8220244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501990"/>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1649895"/>
            <a:ext cx="5576244" cy="4939747"/>
          </a:xfrm>
          <a:prstGeom prst="rect">
            <a:avLst/>
          </a:prstGeom>
        </p:spPr>
        <p:txBody>
          <a:bodyPr vert="horz" lIns="91440" tIns="45720" rIns="91440" bIns="45720" rtlCol="0" anchor="t">
            <a:normAutofit fontScale="77500" lnSpcReduction="200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600"/>
              </a:spcBef>
              <a:spcAft>
                <a:spcPts val="600"/>
              </a:spcAft>
            </a:pPr>
            <a:r>
              <a:rPr lang="en-US" sz="4100" dirty="0">
                <a:solidFill>
                  <a:schemeClr val="bg1"/>
                </a:solidFill>
                <a:latin typeface="+mn-lt"/>
              </a:rPr>
              <a:t>NO</a:t>
            </a:r>
          </a:p>
          <a:p>
            <a:pPr marL="342900" indent="-342900" algn="l">
              <a:lnSpc>
                <a:spcPct val="120000"/>
              </a:lnSpc>
              <a:spcBef>
                <a:spcPts val="600"/>
              </a:spcBef>
              <a:spcAft>
                <a:spcPts val="600"/>
              </a:spcAft>
              <a:buFont typeface="Arial" panose="020B0604020202020204" pitchFamily="34" charset="0"/>
              <a:buChar char="•"/>
            </a:pPr>
            <a:r>
              <a:rPr lang="en-US" sz="3100" b="0" dirty="0">
                <a:solidFill>
                  <a:schemeClr val="bg1"/>
                </a:solidFill>
                <a:latin typeface="+mn-lt"/>
              </a:rPr>
              <a:t>Taking PrEP and hormonal contraceptives together does not make them less effective.​​</a:t>
            </a:r>
          </a:p>
          <a:p>
            <a:pPr marL="342900" indent="-342900" algn="l">
              <a:lnSpc>
                <a:spcPct val="120000"/>
              </a:lnSpc>
              <a:spcBef>
                <a:spcPts val="600"/>
              </a:spcBef>
              <a:spcAft>
                <a:spcPts val="600"/>
              </a:spcAft>
              <a:buFont typeface="Arial" panose="020B0604020202020204" pitchFamily="34" charset="0"/>
              <a:buChar char="•"/>
            </a:pPr>
            <a:r>
              <a:rPr lang="en-US" sz="3100" b="0" dirty="0">
                <a:solidFill>
                  <a:schemeClr val="bg1"/>
                </a:solidFill>
                <a:latin typeface="+mn-lt"/>
              </a:rPr>
              <a:t>PrEP does not affect the efficacy of hormones used for GAHT.​</a:t>
            </a:r>
          </a:p>
          <a:p>
            <a:pPr marL="342900" indent="-342900" algn="l">
              <a:lnSpc>
                <a:spcPct val="120000"/>
              </a:lnSpc>
              <a:spcBef>
                <a:spcPts val="600"/>
              </a:spcBef>
              <a:spcAft>
                <a:spcPts val="600"/>
              </a:spcAft>
              <a:buFont typeface="Arial" panose="020B0604020202020204" pitchFamily="34" charset="0"/>
              <a:buChar char="•"/>
            </a:pPr>
            <a:r>
              <a:rPr lang="en-US" sz="3100" b="0" dirty="0">
                <a:solidFill>
                  <a:schemeClr val="bg1"/>
                </a:solidFill>
                <a:latin typeface="+mn-lt"/>
              </a:rPr>
              <a:t>However, hormones can affect how oral PrEP is metabolized in the body. Therefore, ED-PrEP is not recommended for people assigned female sex at birth or transgender women on GAHT.​</a:t>
            </a:r>
          </a:p>
          <a:p>
            <a:pPr algn="l">
              <a:spcBef>
                <a:spcPts val="0"/>
              </a:spcBef>
              <a:spcAft>
                <a:spcPts val="1200"/>
              </a:spcAft>
            </a:pPr>
            <a:endParaRPr lang="en-US" sz="2400" dirty="0">
              <a:solidFill>
                <a:schemeClr val="bg1"/>
              </a:solidFill>
              <a:latin typeface="+mn-lt"/>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37764028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3"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514351" y="3668934"/>
            <a:ext cx="5829300" cy="2249551"/>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b="0" i="1" dirty="0">
                <a:latin typeface="+mn-lt"/>
              </a:rPr>
              <a:t>Will PrEP users engage </a:t>
            </a:r>
          </a:p>
          <a:p>
            <a:pPr>
              <a:spcBef>
                <a:spcPts val="600"/>
              </a:spcBef>
              <a:spcAft>
                <a:spcPts val="600"/>
              </a:spcAft>
            </a:pPr>
            <a:r>
              <a:rPr lang="en-US" b="0" i="1" dirty="0">
                <a:latin typeface="+mn-lt"/>
              </a:rPr>
              <a:t>in more risk behaviors?​</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5040782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2"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429000"/>
            <a:ext cx="5874524" cy="3083356"/>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0"/>
              </a:spcBef>
              <a:spcAft>
                <a:spcPts val="1200"/>
              </a:spcAft>
            </a:pPr>
            <a:r>
              <a:rPr lang="en-US" sz="3200" dirty="0">
                <a:solidFill>
                  <a:schemeClr val="bg1"/>
                </a:solidFill>
                <a:latin typeface="+mn-lt"/>
              </a:rPr>
              <a:t>MAYBE</a:t>
            </a:r>
          </a:p>
          <a:p>
            <a:pPr>
              <a:spcBef>
                <a:spcPts val="600"/>
              </a:spcBef>
              <a:spcAft>
                <a:spcPts val="600"/>
              </a:spcAft>
            </a:pPr>
            <a:r>
              <a:rPr lang="en-US" sz="2800" b="0" dirty="0">
                <a:solidFill>
                  <a:schemeClr val="bg1"/>
                </a:solidFill>
                <a:latin typeface="+mn-lt"/>
              </a:rPr>
              <a:t>Evidence is mixed on whether PrEP users engage in more risk behavior, also known as ‘risk compensation’.</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7685323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D1F7AA-FCDA-C6A1-BD99-0C52BCC23719}"/>
              </a:ext>
            </a:extLst>
          </p:cNvPr>
          <p:cNvSpPr>
            <a:spLocks noGrp="1"/>
          </p:cNvSpPr>
          <p:nvPr>
            <p:ph type="title"/>
          </p:nvPr>
        </p:nvSpPr>
        <p:spPr/>
        <p:txBody>
          <a:bodyPr/>
          <a:lstStyle/>
          <a:p>
            <a:r>
              <a:rPr lang="en-US" dirty="0"/>
              <a:t>Risk Compensation and PrEP</a:t>
            </a:r>
            <a:endParaRPr lang="en-ZA" dirty="0"/>
          </a:p>
        </p:txBody>
      </p:sp>
      <p:sp>
        <p:nvSpPr>
          <p:cNvPr id="5" name="Content Placeholder 4">
            <a:extLst>
              <a:ext uri="{FF2B5EF4-FFF2-40B4-BE49-F238E27FC236}">
                <a16:creationId xmlns:a16="http://schemas.microsoft.com/office/drawing/2014/main" id="{2C07DCAB-8DFA-60C6-9A1B-5D960D6A203B}"/>
              </a:ext>
            </a:extLst>
          </p:cNvPr>
          <p:cNvSpPr>
            <a:spLocks noGrp="1"/>
          </p:cNvSpPr>
          <p:nvPr>
            <p:ph sz="quarter" idx="11"/>
          </p:nvPr>
        </p:nvSpPr>
        <p:spPr/>
        <p:txBody>
          <a:bodyPr/>
          <a:lstStyle/>
          <a:p>
            <a:pPr marL="342900" indent="-342900" algn="l">
              <a:spcBef>
                <a:spcPts val="600"/>
              </a:spcBef>
              <a:buFont typeface="Arial" panose="020B0604020202020204" pitchFamily="34" charset="0"/>
              <a:buChar char="•"/>
            </a:pPr>
            <a:r>
              <a:rPr lang="en-US" sz="2000" b="0" dirty="0">
                <a:latin typeface="+mn-lt"/>
              </a:rPr>
              <a:t>There was no evidence of risk compensation in blinded clinical trials, where participants received regular counseling, screening, and access to condoms and lubricants.​</a:t>
            </a:r>
          </a:p>
          <a:p>
            <a:pPr marL="342900" indent="-342900" algn="l">
              <a:spcBef>
                <a:spcPts val="600"/>
              </a:spcBef>
              <a:buFont typeface="Arial" panose="020B0604020202020204" pitchFamily="34" charset="0"/>
              <a:buChar char="•"/>
            </a:pPr>
            <a:r>
              <a:rPr lang="en-US" sz="2000" b="0" dirty="0">
                <a:latin typeface="+mn-lt"/>
              </a:rPr>
              <a:t>Evidence from some open-label clinical trials and real-world </a:t>
            </a:r>
            <a:r>
              <a:rPr lang="en-US" sz="2000" b="0" dirty="0" err="1">
                <a:latin typeface="+mn-lt"/>
              </a:rPr>
              <a:t>PrEP</a:t>
            </a:r>
            <a:r>
              <a:rPr lang="en-US" sz="2000" b="0" dirty="0">
                <a:latin typeface="+mn-lt"/>
              </a:rPr>
              <a:t> implementation shows declines in self-reported condom use and increases in STI diagnoses among some </a:t>
            </a:r>
            <a:r>
              <a:rPr lang="en-US" sz="2000" b="0" dirty="0" err="1">
                <a:latin typeface="+mn-lt"/>
              </a:rPr>
              <a:t>PrEP</a:t>
            </a:r>
            <a:r>
              <a:rPr lang="en-US" sz="2000" b="0" dirty="0">
                <a:latin typeface="+mn-lt"/>
              </a:rPr>
              <a:t> users. </a:t>
            </a:r>
          </a:p>
          <a:p>
            <a:pPr marL="342900" indent="-342900" algn="l">
              <a:spcBef>
                <a:spcPts val="600"/>
              </a:spcBef>
              <a:buFont typeface="Arial" panose="020B0604020202020204" pitchFamily="34" charset="0"/>
              <a:buChar char="•"/>
            </a:pPr>
            <a:r>
              <a:rPr lang="en-US" sz="2000" b="0" dirty="0">
                <a:latin typeface="+mn-lt"/>
              </a:rPr>
              <a:t>Therefore, combination prevention remains important and should include quality counseling and access to condoms and lubricants.​</a:t>
            </a:r>
          </a:p>
          <a:p>
            <a:pPr marL="342900" indent="-342900" algn="l">
              <a:spcBef>
                <a:spcPts val="600"/>
              </a:spcBef>
              <a:buFont typeface="Arial" panose="020B0604020202020204" pitchFamily="34" charset="0"/>
              <a:buChar char="•"/>
            </a:pPr>
            <a:r>
              <a:rPr lang="en-US" sz="2000" b="0" dirty="0">
                <a:latin typeface="+mn-lt"/>
              </a:rPr>
              <a:t>Despite some evidence of risk compensation (using condoms less often and/or having more sexual partners), new HIV infections have decreased in settings where </a:t>
            </a:r>
            <a:r>
              <a:rPr lang="en-US" sz="2000" b="0" dirty="0" err="1">
                <a:latin typeface="+mn-lt"/>
              </a:rPr>
              <a:t>PrEP</a:t>
            </a:r>
            <a:r>
              <a:rPr lang="en-US" sz="2000" b="0" dirty="0">
                <a:latin typeface="+mn-lt"/>
              </a:rPr>
              <a:t> has been scaled up.​</a:t>
            </a:r>
          </a:p>
          <a:p>
            <a:endParaRPr lang="en-ZA" dirty="0"/>
          </a:p>
        </p:txBody>
      </p:sp>
      <p:sp>
        <p:nvSpPr>
          <p:cNvPr id="6" name="TextBox 5">
            <a:extLst>
              <a:ext uri="{FF2B5EF4-FFF2-40B4-BE49-F238E27FC236}">
                <a16:creationId xmlns:a16="http://schemas.microsoft.com/office/drawing/2014/main" id="{BF137B40-A020-5386-F1E2-9011A2AF7F54}"/>
              </a:ext>
            </a:extLst>
          </p:cNvPr>
          <p:cNvSpPr txBox="1"/>
          <p:nvPr/>
        </p:nvSpPr>
        <p:spPr>
          <a:xfrm>
            <a:off x="1964317" y="6524383"/>
            <a:ext cx="6096000" cy="333617"/>
          </a:xfrm>
          <a:prstGeom prst="rect">
            <a:avLst/>
          </a:prstGeom>
          <a:noFill/>
        </p:spPr>
        <p:txBody>
          <a:bodyPr wrap="square">
            <a:spAutoFit/>
          </a:bodyPr>
          <a:lstStyle/>
          <a:p>
            <a:pPr algn="l">
              <a:lnSpc>
                <a:spcPct val="120000"/>
              </a:lnSpc>
              <a:spcBef>
                <a:spcPts val="0"/>
              </a:spcBef>
              <a:spcAft>
                <a:spcPts val="1200"/>
              </a:spcAft>
            </a:pPr>
            <a:r>
              <a:rPr lang="en-US" sz="1400" b="0" dirty="0" err="1">
                <a:latin typeface="+mn-lt"/>
              </a:rPr>
              <a:t>Quaife</a:t>
            </a:r>
            <a:r>
              <a:rPr lang="en-US" sz="1400" dirty="0"/>
              <a:t> et al., 2020 </a:t>
            </a:r>
            <a:endParaRPr lang="en-US" sz="1400" b="0" dirty="0">
              <a:latin typeface="+mn-lt"/>
            </a:endParaRPr>
          </a:p>
        </p:txBody>
      </p:sp>
    </p:spTree>
    <p:extLst>
      <p:ext uri="{BB962C8B-B14F-4D97-AF65-F5344CB8AC3E}">
        <p14:creationId xmlns:p14="http://schemas.microsoft.com/office/powerpoint/2010/main" val="38127290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916652" y="3429000"/>
            <a:ext cx="5248767" cy="183926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nSpc>
                <a:spcPct val="120000"/>
              </a:lnSpc>
              <a:spcAft>
                <a:spcPts val="1200"/>
              </a:spcAft>
            </a:pPr>
            <a:r>
              <a:rPr lang="en-US" sz="4400" b="0" i="1" dirty="0">
                <a:latin typeface="+mn-lt"/>
              </a:rPr>
              <a:t>Can PrEP be used with drugs or alcohol?​</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1249485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2"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91385" y="2963884"/>
            <a:ext cx="5545247" cy="3661505"/>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0"/>
              </a:spcBef>
              <a:spcAft>
                <a:spcPts val="1200"/>
              </a:spcAft>
            </a:pPr>
            <a:r>
              <a:rPr lang="en-US" sz="3200" dirty="0">
                <a:solidFill>
                  <a:schemeClr val="bg1"/>
                </a:solidFill>
                <a:latin typeface="+mn-lt"/>
              </a:rPr>
              <a:t>YES</a:t>
            </a:r>
          </a:p>
          <a:p>
            <a:pPr marL="342900" indent="-342900" algn="l">
              <a:spcBef>
                <a:spcPts val="0"/>
              </a:spcBef>
              <a:spcAft>
                <a:spcPts val="1200"/>
              </a:spcAft>
              <a:buFont typeface="Arial" panose="020B0604020202020204" pitchFamily="34" charset="0"/>
              <a:buChar char="•"/>
            </a:pPr>
            <a:r>
              <a:rPr lang="en-US" sz="2400" b="0" dirty="0">
                <a:solidFill>
                  <a:schemeClr val="bg1"/>
                </a:solidFill>
                <a:latin typeface="+mn-lt"/>
              </a:rPr>
              <a:t>Using drugs or drinking alcohol will not affect the safety or effectiveness of PrEP. ​</a:t>
            </a:r>
          </a:p>
          <a:p>
            <a:pPr marL="342900" indent="-342900" algn="l">
              <a:spcBef>
                <a:spcPts val="0"/>
              </a:spcBef>
              <a:spcAft>
                <a:spcPts val="1200"/>
              </a:spcAft>
              <a:buFont typeface="Arial" panose="020B0604020202020204" pitchFamily="34" charset="0"/>
              <a:buChar char="•"/>
            </a:pPr>
            <a:r>
              <a:rPr lang="en-US" sz="2400" b="0" dirty="0">
                <a:solidFill>
                  <a:schemeClr val="bg1"/>
                </a:solidFill>
                <a:latin typeface="+mn-lt"/>
              </a:rPr>
              <a:t>However, heavy drug or alcohol use could make someone forget to take PrEP as directed or miss PrEP follow-up appointments.​</a:t>
            </a:r>
          </a:p>
          <a:p>
            <a:pPr algn="l">
              <a:spcBef>
                <a:spcPts val="0"/>
              </a:spcBef>
              <a:spcAft>
                <a:spcPts val="1200"/>
              </a:spcAft>
            </a:pPr>
            <a:endParaRPr lang="en-US" sz="2400" dirty="0">
              <a:solidFill>
                <a:schemeClr val="bg1"/>
              </a:solidFill>
              <a:latin typeface="+mn-lt"/>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4407152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429000"/>
            <a:ext cx="5248767" cy="183926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4400" b="0" i="1" dirty="0">
                <a:latin typeface="+mn-lt"/>
              </a:rPr>
              <a:t>Is stigma a </a:t>
            </a:r>
          </a:p>
          <a:p>
            <a:pPr>
              <a:spcBef>
                <a:spcPts val="600"/>
              </a:spcBef>
              <a:spcAft>
                <a:spcPts val="600"/>
              </a:spcAft>
            </a:pPr>
            <a:r>
              <a:rPr lang="en-US" sz="4400" b="0" i="1" dirty="0">
                <a:latin typeface="+mn-lt"/>
              </a:rPr>
              <a:t>barrier to PrEP use?</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2877546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535388" y="740115"/>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535388" y="1640978"/>
            <a:ext cx="6530859" cy="4860757"/>
          </a:xfrm>
          <a:prstGeom prst="rect">
            <a:avLst/>
          </a:prstGeom>
        </p:spPr>
        <p:txBody>
          <a:bodyPr vert="horz" lIns="91440" tIns="45720" rIns="91440" bIns="45720" rtlCol="0" anchor="t">
            <a:normAutofit fontScale="25000" lnSpcReduction="200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0"/>
              </a:spcBef>
              <a:spcAft>
                <a:spcPts val="1200"/>
              </a:spcAft>
            </a:pPr>
            <a:r>
              <a:rPr lang="en-US" sz="12800" dirty="0">
                <a:solidFill>
                  <a:schemeClr val="bg1"/>
                </a:solidFill>
                <a:latin typeface="+mn-lt"/>
              </a:rPr>
              <a:t>SOMETIMES</a:t>
            </a:r>
          </a:p>
          <a:p>
            <a:pPr marL="342900" indent="-342900" algn="l">
              <a:lnSpc>
                <a:spcPct val="120000"/>
              </a:lnSpc>
              <a:spcBef>
                <a:spcPts val="600"/>
              </a:spcBef>
              <a:spcAft>
                <a:spcPts val="600"/>
              </a:spcAft>
              <a:buFont typeface="Arial" panose="020B0604020202020204" pitchFamily="34" charset="0"/>
              <a:buChar char="•"/>
            </a:pPr>
            <a:r>
              <a:rPr lang="en-US" sz="8000" b="0" dirty="0">
                <a:solidFill>
                  <a:schemeClr val="bg1"/>
                </a:solidFill>
                <a:latin typeface="+mn-lt"/>
              </a:rPr>
              <a:t>People may face stigma if their PrEP use becomes known, especially if others mistakenly consider PrEP use to be evidence of irresponsible behavior or if they mistakenly think that PrEP is HIV treatment.​</a:t>
            </a:r>
          </a:p>
          <a:p>
            <a:pPr marL="342900" indent="-342900" algn="l">
              <a:lnSpc>
                <a:spcPct val="120000"/>
              </a:lnSpc>
              <a:spcBef>
                <a:spcPts val="600"/>
              </a:spcBef>
              <a:spcAft>
                <a:spcPts val="600"/>
              </a:spcAft>
              <a:buFont typeface="Arial" panose="020B0604020202020204" pitchFamily="34" charset="0"/>
              <a:buChar char="•"/>
            </a:pPr>
            <a:r>
              <a:rPr lang="en-US" sz="8000" b="0" dirty="0">
                <a:solidFill>
                  <a:schemeClr val="bg1"/>
                </a:solidFill>
                <a:latin typeface="+mn-lt"/>
              </a:rPr>
              <a:t>Key populations often face stigma and discrimination, especially if their behavior is criminalized. ​</a:t>
            </a:r>
          </a:p>
          <a:p>
            <a:pPr marL="342900" indent="-342900" algn="l">
              <a:lnSpc>
                <a:spcPct val="120000"/>
              </a:lnSpc>
              <a:spcBef>
                <a:spcPts val="600"/>
              </a:spcBef>
              <a:spcAft>
                <a:spcPts val="600"/>
              </a:spcAft>
              <a:buFont typeface="Arial" panose="020B0604020202020204" pitchFamily="34" charset="0"/>
              <a:buChar char="•"/>
            </a:pPr>
            <a:r>
              <a:rPr lang="en-US" sz="8000" b="0" dirty="0">
                <a:solidFill>
                  <a:schemeClr val="bg1"/>
                </a:solidFill>
                <a:latin typeface="+mn-lt"/>
              </a:rPr>
              <a:t>Stigma can decrease PrEP uptake and adherence if people feel that they must hide or conceal their PrEP use.​</a:t>
            </a:r>
          </a:p>
          <a:p>
            <a:pPr marL="342900" indent="-342900" algn="l">
              <a:lnSpc>
                <a:spcPct val="120000"/>
              </a:lnSpc>
              <a:spcBef>
                <a:spcPts val="600"/>
              </a:spcBef>
              <a:spcAft>
                <a:spcPts val="600"/>
              </a:spcAft>
              <a:buFont typeface="Arial" panose="020B0604020202020204" pitchFamily="34" charset="0"/>
              <a:buChar char="•"/>
            </a:pPr>
            <a:r>
              <a:rPr lang="en-US" sz="8000" b="0" dirty="0">
                <a:solidFill>
                  <a:schemeClr val="bg1"/>
                </a:solidFill>
                <a:latin typeface="+mn-lt"/>
              </a:rPr>
              <a:t>Confidentiality is essential in PrEP services and community consultations and sensitization around PrEP are key to successful implementation.</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823687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615318" y="3188474"/>
            <a:ext cx="6139443"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0"/>
              </a:spcBef>
              <a:spcAft>
                <a:spcPts val="1200"/>
              </a:spcAft>
            </a:pPr>
            <a:r>
              <a:rPr lang="en-US" sz="2400" b="0" dirty="0" err="1">
                <a:solidFill>
                  <a:schemeClr val="bg1"/>
                </a:solidFill>
                <a:latin typeface="+mn-lt"/>
              </a:rPr>
              <a:t>PrEP</a:t>
            </a:r>
            <a:r>
              <a:rPr lang="en-US" sz="2400" b="0" dirty="0">
                <a:solidFill>
                  <a:schemeClr val="bg1"/>
                </a:solidFill>
                <a:latin typeface="+mn-lt"/>
              </a:rPr>
              <a:t> is the use of antiretrovirals (ARVs) by HIV negative people </a:t>
            </a:r>
            <a:r>
              <a:rPr lang="en-US" sz="2400" b="0" i="1" dirty="0">
                <a:solidFill>
                  <a:schemeClr val="bg1"/>
                </a:solidFill>
                <a:latin typeface="+mn-lt"/>
              </a:rPr>
              <a:t>before</a:t>
            </a:r>
            <a:r>
              <a:rPr lang="en-US" sz="2400" b="0" dirty="0">
                <a:solidFill>
                  <a:schemeClr val="bg1"/>
                </a:solidFill>
                <a:latin typeface="+mn-lt"/>
              </a:rPr>
              <a:t> exposure to HIV, to </a:t>
            </a:r>
            <a:r>
              <a:rPr lang="en-US" sz="2400" dirty="0">
                <a:solidFill>
                  <a:schemeClr val="bg1"/>
                </a:solidFill>
                <a:latin typeface="+mn-lt"/>
              </a:rPr>
              <a:t>PREVENT</a:t>
            </a:r>
            <a:r>
              <a:rPr lang="en-US" sz="2400" b="0" dirty="0">
                <a:solidFill>
                  <a:schemeClr val="bg1"/>
                </a:solidFill>
                <a:latin typeface="+mn-lt"/>
              </a:rPr>
              <a:t> HIV infection. ​</a:t>
            </a:r>
          </a:p>
          <a:p>
            <a:pPr>
              <a:spcBef>
                <a:spcPts val="0"/>
              </a:spcBef>
              <a:spcAft>
                <a:spcPts val="1200"/>
              </a:spcAft>
            </a:pPr>
            <a:r>
              <a:rPr lang="en-US" sz="2400" b="0" dirty="0" err="1">
                <a:solidFill>
                  <a:schemeClr val="bg1"/>
                </a:solidFill>
                <a:latin typeface="+mn-lt"/>
              </a:rPr>
              <a:t>PrEP</a:t>
            </a:r>
            <a:r>
              <a:rPr lang="en-US" sz="2400" b="0" dirty="0">
                <a:solidFill>
                  <a:schemeClr val="bg1"/>
                </a:solidFill>
                <a:latin typeface="+mn-lt"/>
              </a:rPr>
              <a:t> is an </a:t>
            </a:r>
            <a:r>
              <a:rPr lang="en-US" sz="2400" b="0" i="1" dirty="0">
                <a:solidFill>
                  <a:schemeClr val="bg1"/>
                </a:solidFill>
                <a:latin typeface="+mn-lt"/>
              </a:rPr>
              <a:t>additional</a:t>
            </a:r>
            <a:r>
              <a:rPr lang="en-US" sz="2400" b="0" dirty="0">
                <a:solidFill>
                  <a:schemeClr val="bg1"/>
                </a:solidFill>
                <a:latin typeface="+mn-lt"/>
              </a:rPr>
              <a:t> tool for HIV prevention​</a:t>
            </a:r>
          </a:p>
          <a:p>
            <a:pPr>
              <a:spcBef>
                <a:spcPts val="0"/>
              </a:spcBef>
              <a:spcAft>
                <a:spcPts val="1200"/>
              </a:spcAft>
            </a:pPr>
            <a:r>
              <a:rPr lang="en-US" sz="2400" b="0" dirty="0" err="1">
                <a:solidFill>
                  <a:schemeClr val="bg1"/>
                </a:solidFill>
                <a:latin typeface="+mn-lt"/>
              </a:rPr>
              <a:t>PrEP</a:t>
            </a:r>
            <a:r>
              <a:rPr lang="en-US" sz="2400" b="0" dirty="0">
                <a:solidFill>
                  <a:schemeClr val="bg1"/>
                </a:solidFill>
                <a:latin typeface="+mn-lt"/>
              </a:rPr>
              <a:t> is </a:t>
            </a:r>
            <a:r>
              <a:rPr lang="en-US" sz="2400" b="0" i="1" dirty="0">
                <a:solidFill>
                  <a:schemeClr val="bg1"/>
                </a:solidFill>
                <a:latin typeface="+mn-lt"/>
              </a:rPr>
              <a:t>different</a:t>
            </a:r>
            <a:r>
              <a:rPr lang="en-US" sz="2400" b="0" dirty="0">
                <a:solidFill>
                  <a:schemeClr val="bg1"/>
                </a:solidFill>
                <a:latin typeface="+mn-lt"/>
              </a:rPr>
              <a:t> from post-exposure prophylaxis (PEP) and antiretroviral therapy (ART)​</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36299741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3"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429000"/>
            <a:ext cx="5546612" cy="183926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nSpc>
                <a:spcPct val="120000"/>
              </a:lnSpc>
              <a:spcAft>
                <a:spcPts val="1200"/>
              </a:spcAft>
            </a:pPr>
            <a:r>
              <a:rPr lang="en-US" sz="4400" b="0" i="1" dirty="0">
                <a:latin typeface="+mn-lt"/>
              </a:rPr>
              <a:t>Do PrEP users have </a:t>
            </a:r>
          </a:p>
          <a:p>
            <a:pPr>
              <a:lnSpc>
                <a:spcPct val="120000"/>
              </a:lnSpc>
              <a:spcAft>
                <a:spcPts val="1200"/>
              </a:spcAft>
            </a:pPr>
            <a:r>
              <a:rPr lang="en-US" sz="4400" b="0" i="1" dirty="0">
                <a:latin typeface="+mn-lt"/>
              </a:rPr>
              <a:t>to stay on PrEP for life?</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5337878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501990"/>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1639129"/>
            <a:ext cx="6292320" cy="5050228"/>
          </a:xfrm>
          <a:prstGeom prst="rect">
            <a:avLst/>
          </a:prstGeom>
        </p:spPr>
        <p:txBody>
          <a:bodyPr vert="horz" lIns="91440" tIns="45720" rIns="91440" bIns="45720" rtlCol="0" anchor="t">
            <a:normAutofit fontScale="47500" lnSpcReduction="200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600"/>
              </a:spcBef>
              <a:spcAft>
                <a:spcPts val="600"/>
              </a:spcAft>
            </a:pPr>
            <a:r>
              <a:rPr lang="en-US" sz="6700" dirty="0">
                <a:solidFill>
                  <a:schemeClr val="bg1"/>
                </a:solidFill>
                <a:latin typeface="+mn-lt"/>
              </a:rPr>
              <a:t>NO</a:t>
            </a:r>
          </a:p>
          <a:p>
            <a:pPr marL="342900" indent="-342900" algn="l">
              <a:lnSpc>
                <a:spcPct val="120000"/>
              </a:lnSpc>
              <a:spcBef>
                <a:spcPts val="600"/>
              </a:spcBef>
              <a:spcAft>
                <a:spcPts val="600"/>
              </a:spcAft>
              <a:buFont typeface="Arial" panose="020B0604020202020204" pitchFamily="34" charset="0"/>
              <a:buChar char="•"/>
            </a:pPr>
            <a:r>
              <a:rPr lang="en-US" sz="4200" b="0" dirty="0">
                <a:solidFill>
                  <a:schemeClr val="bg1"/>
                </a:solidFill>
                <a:latin typeface="+mn-lt"/>
              </a:rPr>
              <a:t>People often move in and out of substantial risk for HIV.​</a:t>
            </a:r>
          </a:p>
          <a:p>
            <a:pPr marL="342900" indent="-342900" algn="l">
              <a:lnSpc>
                <a:spcPct val="120000"/>
              </a:lnSpc>
              <a:spcBef>
                <a:spcPts val="600"/>
              </a:spcBef>
              <a:spcAft>
                <a:spcPts val="600"/>
              </a:spcAft>
              <a:buFont typeface="Arial" panose="020B0604020202020204" pitchFamily="34" charset="0"/>
              <a:buChar char="•"/>
            </a:pPr>
            <a:r>
              <a:rPr lang="en-US" sz="4200" b="0" dirty="0">
                <a:solidFill>
                  <a:schemeClr val="bg1"/>
                </a:solidFill>
                <a:latin typeface="+mn-lt"/>
              </a:rPr>
              <a:t>Education and support for safe stops and restarts of PrEP use are essential. ​</a:t>
            </a:r>
          </a:p>
          <a:p>
            <a:pPr marL="342900" indent="-342900" algn="l">
              <a:lnSpc>
                <a:spcPct val="120000"/>
              </a:lnSpc>
              <a:spcBef>
                <a:spcPts val="600"/>
              </a:spcBef>
              <a:spcAft>
                <a:spcPts val="600"/>
              </a:spcAft>
              <a:buFont typeface="Arial" panose="020B0604020202020204" pitchFamily="34" charset="0"/>
              <a:buChar char="•"/>
            </a:pPr>
            <a:r>
              <a:rPr lang="en-US" sz="4200" b="0" dirty="0">
                <a:solidFill>
                  <a:schemeClr val="bg1"/>
                </a:solidFill>
                <a:latin typeface="+mn-lt"/>
              </a:rPr>
              <a:t>A variety of life changes may prompt a person to stop PrEP, including:​</a:t>
            </a:r>
          </a:p>
          <a:p>
            <a:pPr marL="800100" lvl="1" indent="-342900">
              <a:lnSpc>
                <a:spcPct val="120000"/>
              </a:lnSpc>
              <a:spcBef>
                <a:spcPts val="600"/>
              </a:spcBef>
              <a:spcAft>
                <a:spcPts val="600"/>
              </a:spcAft>
              <a:buFont typeface="Arial" panose="020B0604020202020204" pitchFamily="34" charset="0"/>
              <a:buChar char="•"/>
            </a:pPr>
            <a:r>
              <a:rPr lang="en-US" sz="4200" b="0" dirty="0">
                <a:solidFill>
                  <a:schemeClr val="bg1"/>
                </a:solidFill>
                <a:latin typeface="+mn-lt"/>
              </a:rPr>
              <a:t>A partner with HIV achieves viral suppression on ART.​</a:t>
            </a:r>
          </a:p>
          <a:p>
            <a:pPr marL="800100" lvl="1" indent="-342900">
              <a:lnSpc>
                <a:spcPct val="120000"/>
              </a:lnSpc>
              <a:spcBef>
                <a:spcPts val="600"/>
              </a:spcBef>
              <a:spcAft>
                <a:spcPts val="600"/>
              </a:spcAft>
              <a:buFont typeface="Arial" panose="020B0604020202020204" pitchFamily="34" charset="0"/>
              <a:buChar char="•"/>
            </a:pPr>
            <a:r>
              <a:rPr lang="en-US" sz="4200" b="0" dirty="0">
                <a:solidFill>
                  <a:schemeClr val="bg1"/>
                </a:solidFill>
                <a:latin typeface="+mn-lt"/>
              </a:rPr>
              <a:t>A relationship becomes mutually monogamous.​</a:t>
            </a:r>
          </a:p>
          <a:p>
            <a:pPr marL="800100" lvl="1" indent="-342900">
              <a:lnSpc>
                <a:spcPct val="120000"/>
              </a:lnSpc>
              <a:spcBef>
                <a:spcPts val="600"/>
              </a:spcBef>
              <a:spcAft>
                <a:spcPts val="600"/>
              </a:spcAft>
              <a:buFont typeface="Arial" panose="020B0604020202020204" pitchFamily="34" charset="0"/>
              <a:buChar char="•"/>
            </a:pPr>
            <a:r>
              <a:rPr lang="en-US" sz="4200" b="0" dirty="0">
                <a:solidFill>
                  <a:schemeClr val="bg1"/>
                </a:solidFill>
                <a:latin typeface="+mn-lt"/>
              </a:rPr>
              <a:t>Sex work or injection drug use stops. ​</a:t>
            </a:r>
          </a:p>
          <a:p>
            <a:pPr marL="800100" lvl="1" indent="-342900">
              <a:lnSpc>
                <a:spcPct val="120000"/>
              </a:lnSpc>
              <a:spcBef>
                <a:spcPts val="600"/>
              </a:spcBef>
              <a:spcAft>
                <a:spcPts val="600"/>
              </a:spcAft>
              <a:buFont typeface="Arial" panose="020B0604020202020204" pitchFamily="34" charset="0"/>
              <a:buChar char="•"/>
            </a:pPr>
            <a:r>
              <a:rPr lang="en-US" sz="4200" b="0" dirty="0">
                <a:solidFill>
                  <a:schemeClr val="bg1"/>
                </a:solidFill>
                <a:latin typeface="+mn-lt"/>
              </a:rPr>
              <a:t>Other risks change.​</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759773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1004583" y="3305894"/>
            <a:ext cx="5248767" cy="246926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nSpc>
                <a:spcPct val="120000"/>
              </a:lnSpc>
              <a:spcAft>
                <a:spcPts val="1200"/>
              </a:spcAft>
            </a:pPr>
            <a:r>
              <a:rPr lang="en-US" sz="4400" b="0" i="1" dirty="0">
                <a:latin typeface="+mn-lt"/>
              </a:rPr>
              <a:t>Will PrEP lead to more HIV drug resistance (HIVDR)?​</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38881531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070561"/>
            <a:ext cx="5691041" cy="295275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0"/>
              </a:spcBef>
              <a:spcAft>
                <a:spcPts val="1200"/>
              </a:spcAft>
            </a:pPr>
            <a:r>
              <a:rPr lang="en-US" sz="3200" dirty="0">
                <a:solidFill>
                  <a:schemeClr val="bg1"/>
                </a:solidFill>
                <a:latin typeface="+mn-lt"/>
              </a:rPr>
              <a:t>VERY RARELY</a:t>
            </a:r>
          </a:p>
          <a:p>
            <a:pPr>
              <a:spcBef>
                <a:spcPts val="600"/>
              </a:spcBef>
              <a:spcAft>
                <a:spcPts val="600"/>
              </a:spcAft>
            </a:pPr>
            <a:r>
              <a:rPr lang="en-US" sz="2400" b="0" dirty="0">
                <a:latin typeface="+mn-lt"/>
              </a:rPr>
              <a:t>There can be a </a:t>
            </a:r>
            <a:r>
              <a:rPr lang="en-US" sz="2400" dirty="0">
                <a:latin typeface="+mn-lt"/>
              </a:rPr>
              <a:t>risk of HIVDR if adherence is suboptimal</a:t>
            </a:r>
            <a:r>
              <a:rPr lang="en-US" sz="2400" b="0" dirty="0">
                <a:latin typeface="+mn-lt"/>
              </a:rPr>
              <a:t> and HIV infection occurs while the individual is on PrEP. </a:t>
            </a:r>
          </a:p>
          <a:p>
            <a:pPr>
              <a:spcBef>
                <a:spcPts val="600"/>
              </a:spcBef>
              <a:spcAft>
                <a:spcPts val="600"/>
              </a:spcAft>
            </a:pPr>
            <a:r>
              <a:rPr lang="en-US" sz="2400" b="0" dirty="0">
                <a:latin typeface="+mn-lt"/>
              </a:rPr>
              <a:t>Therefore, optimal PrEP adherence is crucial.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40870368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1676-3AA1-C3E9-7CEE-0A80F1E7614B}"/>
              </a:ext>
            </a:extLst>
          </p:cNvPr>
          <p:cNvSpPr>
            <a:spLocks noGrp="1"/>
          </p:cNvSpPr>
          <p:nvPr>
            <p:ph type="title"/>
          </p:nvPr>
        </p:nvSpPr>
        <p:spPr/>
        <p:txBody>
          <a:bodyPr/>
          <a:lstStyle/>
          <a:p>
            <a:r>
              <a:rPr lang="en-US" dirty="0"/>
              <a:t>HIVDR and PrEP</a:t>
            </a:r>
            <a:endParaRPr lang="en-ZA" dirty="0"/>
          </a:p>
        </p:txBody>
      </p:sp>
      <p:sp>
        <p:nvSpPr>
          <p:cNvPr id="3" name="Content Placeholder 2">
            <a:extLst>
              <a:ext uri="{FF2B5EF4-FFF2-40B4-BE49-F238E27FC236}">
                <a16:creationId xmlns:a16="http://schemas.microsoft.com/office/drawing/2014/main" id="{4EEFEC4A-95B1-A422-7F4C-AA2E5B3992F9}"/>
              </a:ext>
            </a:extLst>
          </p:cNvPr>
          <p:cNvSpPr>
            <a:spLocks noGrp="1"/>
          </p:cNvSpPr>
          <p:nvPr>
            <p:ph sz="quarter" idx="11"/>
          </p:nvPr>
        </p:nvSpPr>
        <p:spPr>
          <a:xfrm>
            <a:off x="1963765" y="1358899"/>
            <a:ext cx="9145008" cy="4738688"/>
          </a:xfrm>
        </p:spPr>
        <p:txBody>
          <a:bodyPr>
            <a:normAutofit fontScale="92500"/>
          </a:bodyPr>
          <a:lstStyle/>
          <a:p>
            <a:pPr marL="285750" indent="-285750" algn="l">
              <a:lnSpc>
                <a:spcPct val="120000"/>
              </a:lnSpc>
              <a:spcBef>
                <a:spcPts val="600"/>
              </a:spcBef>
              <a:buFont typeface="Arial" panose="020B0604020202020204" pitchFamily="34" charset="0"/>
              <a:buChar char="•"/>
            </a:pPr>
            <a:r>
              <a:rPr lang="en-US" sz="2200" b="0" dirty="0">
                <a:latin typeface="+mn-lt"/>
              </a:rPr>
              <a:t>HIVDR in PrEP users who became HIV infected was rare in clinical trials and occurred mostly in cases where the person had </a:t>
            </a:r>
            <a:r>
              <a:rPr lang="en-US" sz="2200" dirty="0">
                <a:latin typeface="+mn-lt"/>
              </a:rPr>
              <a:t>undiagnosed HIV infection when starting PrEP.​</a:t>
            </a:r>
          </a:p>
          <a:p>
            <a:pPr marL="285750" indent="-285750" algn="l">
              <a:lnSpc>
                <a:spcPct val="120000"/>
              </a:lnSpc>
              <a:spcBef>
                <a:spcPts val="600"/>
              </a:spcBef>
              <a:buFont typeface="Arial" panose="020B0604020202020204" pitchFamily="34" charset="0"/>
              <a:buChar char="•"/>
            </a:pPr>
            <a:r>
              <a:rPr lang="en-US" sz="2200" b="0" dirty="0">
                <a:latin typeface="+mn-lt"/>
              </a:rPr>
              <a:t>HIVDR will not occur when adherence to PrEP is high and HIV seroconversion does not occur.​</a:t>
            </a:r>
          </a:p>
          <a:p>
            <a:pPr marL="285750" indent="-285750" algn="l">
              <a:lnSpc>
                <a:spcPct val="120000"/>
              </a:lnSpc>
              <a:spcBef>
                <a:spcPts val="600"/>
              </a:spcBef>
              <a:buFont typeface="Arial" panose="020B0604020202020204" pitchFamily="34" charset="0"/>
              <a:buChar char="•"/>
            </a:pPr>
            <a:r>
              <a:rPr lang="en-US" sz="2200" b="0" dirty="0">
                <a:latin typeface="+mn-lt"/>
              </a:rPr>
              <a:t>In rare instances ‘break-through’ infections can occur with optimal PrEP adherence, which increases the risk of HIVDR.​</a:t>
            </a:r>
          </a:p>
          <a:p>
            <a:pPr marL="285750" indent="-285750" algn="l">
              <a:lnSpc>
                <a:spcPct val="120000"/>
              </a:lnSpc>
              <a:spcBef>
                <a:spcPts val="600"/>
              </a:spcBef>
              <a:buFont typeface="Arial" panose="020B0604020202020204" pitchFamily="34" charset="0"/>
              <a:buChar char="•"/>
            </a:pPr>
            <a:r>
              <a:rPr lang="en-US" sz="2200" b="0" dirty="0">
                <a:latin typeface="+mn-lt"/>
              </a:rPr>
              <a:t>Health providers must support and monitor adherence, conduct HIV tests at recommended intervals, assess for AHI and </a:t>
            </a:r>
            <a:r>
              <a:rPr lang="en-US" sz="2200" dirty="0">
                <a:latin typeface="+mn-lt"/>
              </a:rPr>
              <a:t>teach PrEP users to recognize signs and symptoms of AHI.  ​</a:t>
            </a:r>
          </a:p>
          <a:p>
            <a:pPr marL="285750" indent="-285750" algn="l">
              <a:lnSpc>
                <a:spcPct val="120000"/>
              </a:lnSpc>
              <a:spcBef>
                <a:spcPts val="600"/>
              </a:spcBef>
              <a:buFont typeface="Arial" panose="020B0604020202020204" pitchFamily="34" charset="0"/>
              <a:buChar char="•"/>
            </a:pPr>
            <a:r>
              <a:rPr lang="en-US" sz="2200" b="0" dirty="0">
                <a:latin typeface="+mn-lt"/>
              </a:rPr>
              <a:t>HIVDR risk varies by PrEP product* </a:t>
            </a:r>
            <a:endParaRPr lang="en-US" sz="2200" b="0" dirty="0"/>
          </a:p>
        </p:txBody>
      </p:sp>
      <p:sp>
        <p:nvSpPr>
          <p:cNvPr id="4" name="TextBox 3">
            <a:extLst>
              <a:ext uri="{FF2B5EF4-FFF2-40B4-BE49-F238E27FC236}">
                <a16:creationId xmlns:a16="http://schemas.microsoft.com/office/drawing/2014/main" id="{0B76169D-6E8E-6152-6944-4A73B68E5A67}"/>
              </a:ext>
            </a:extLst>
          </p:cNvPr>
          <p:cNvSpPr txBox="1"/>
          <p:nvPr/>
        </p:nvSpPr>
        <p:spPr>
          <a:xfrm>
            <a:off x="2008160" y="6573165"/>
            <a:ext cx="6096000" cy="333617"/>
          </a:xfrm>
          <a:prstGeom prst="rect">
            <a:avLst/>
          </a:prstGeom>
          <a:noFill/>
        </p:spPr>
        <p:txBody>
          <a:bodyPr wrap="square">
            <a:spAutoFit/>
          </a:bodyPr>
          <a:lstStyle/>
          <a:p>
            <a:pPr algn="l">
              <a:lnSpc>
                <a:spcPct val="120000"/>
              </a:lnSpc>
              <a:spcBef>
                <a:spcPts val="0"/>
              </a:spcBef>
              <a:spcAft>
                <a:spcPts val="1200"/>
              </a:spcAft>
            </a:pPr>
            <a:r>
              <a:rPr lang="en-US" sz="1400" b="0" dirty="0">
                <a:latin typeface="+mn-lt"/>
              </a:rPr>
              <a:t>WHO</a:t>
            </a:r>
            <a:r>
              <a:rPr lang="en-US" sz="1400" dirty="0"/>
              <a:t>, 2021</a:t>
            </a:r>
            <a:endParaRPr lang="en-US" sz="1400" b="0" dirty="0">
              <a:latin typeface="+mn-lt"/>
            </a:endParaRPr>
          </a:p>
        </p:txBody>
      </p:sp>
      <p:sp>
        <p:nvSpPr>
          <p:cNvPr id="6" name="TextBox 5">
            <a:extLst>
              <a:ext uri="{FF2B5EF4-FFF2-40B4-BE49-F238E27FC236}">
                <a16:creationId xmlns:a16="http://schemas.microsoft.com/office/drawing/2014/main" id="{D5556440-AED9-BA42-6BCA-37EE23152988}"/>
              </a:ext>
            </a:extLst>
          </p:cNvPr>
          <p:cNvSpPr txBox="1"/>
          <p:nvPr/>
        </p:nvSpPr>
        <p:spPr>
          <a:xfrm>
            <a:off x="1963765" y="6156164"/>
            <a:ext cx="8220075" cy="402546"/>
          </a:xfrm>
          <a:prstGeom prst="rect">
            <a:avLst/>
          </a:prstGeom>
          <a:noFill/>
        </p:spPr>
        <p:txBody>
          <a:bodyPr wrap="square">
            <a:spAutoFit/>
          </a:bodyPr>
          <a:lstStyle/>
          <a:p>
            <a:pPr algn="l">
              <a:lnSpc>
                <a:spcPct val="120000"/>
              </a:lnSpc>
              <a:spcBef>
                <a:spcPts val="600"/>
              </a:spcBef>
            </a:pPr>
            <a:r>
              <a:rPr lang="en-US" b="1" i="1" dirty="0">
                <a:solidFill>
                  <a:srgbClr val="00B5DE"/>
                </a:solidFill>
              </a:rPr>
              <a:t>*S</a:t>
            </a:r>
            <a:r>
              <a:rPr lang="en-US" b="1" i="1" dirty="0">
                <a:solidFill>
                  <a:srgbClr val="00B5DE"/>
                </a:solidFill>
                <a:latin typeface="+mn-lt"/>
              </a:rPr>
              <a:t>ee Modules </a:t>
            </a:r>
            <a:r>
              <a:rPr lang="en-US" b="1" i="1" dirty="0">
                <a:solidFill>
                  <a:srgbClr val="00B5DE"/>
                </a:solidFill>
                <a:latin typeface="Calibri" panose="020F0502020204030204" pitchFamily="34" charset="0"/>
              </a:rPr>
              <a:t>2-5</a:t>
            </a:r>
            <a:r>
              <a:rPr lang="en-US" b="1" i="1" dirty="0">
                <a:solidFill>
                  <a:srgbClr val="00B5DE"/>
                </a:solidFill>
              </a:rPr>
              <a:t> for more information on HIVDR with </a:t>
            </a:r>
            <a:r>
              <a:rPr lang="en-US" b="1" i="1" dirty="0">
                <a:solidFill>
                  <a:srgbClr val="00B5DE"/>
                </a:solidFill>
                <a:latin typeface="+mn-lt"/>
              </a:rPr>
              <a:t>specific PrEP products</a:t>
            </a:r>
          </a:p>
        </p:txBody>
      </p:sp>
    </p:spTree>
    <p:extLst>
      <p:ext uri="{BB962C8B-B14F-4D97-AF65-F5344CB8AC3E}">
        <p14:creationId xmlns:p14="http://schemas.microsoft.com/office/powerpoint/2010/main" val="30575523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64318" y="896905"/>
            <a:ext cx="9145008" cy="4738688"/>
          </a:xfrm>
        </p:spPr>
        <p:txBody>
          <a:bodyPr anchor="ctr">
            <a:normAutofit/>
          </a:bodyPr>
          <a:lstStyle/>
          <a:p>
            <a:pPr marL="342900" indent="-342900">
              <a:spcAft>
                <a:spcPts val="1200"/>
              </a:spcAft>
              <a:buFont typeface="Arial" panose="020B0604020202020204" pitchFamily="34" charset="0"/>
              <a:buChar char="•"/>
            </a:pPr>
            <a:r>
              <a:rPr lang="en-US" sz="2800" b="0" dirty="0"/>
              <a:t>What other common questions have you heard about PrEP?​</a:t>
            </a:r>
          </a:p>
          <a:p>
            <a:pPr marL="342900" indent="-342900">
              <a:spcAft>
                <a:spcPts val="1200"/>
              </a:spcAft>
              <a:buFont typeface="Arial" panose="020B0604020202020204" pitchFamily="34" charset="0"/>
              <a:buChar char="•"/>
            </a:pPr>
            <a:r>
              <a:rPr lang="en-US" sz="2800" b="0" dirty="0"/>
              <a:t>Do you have any remaining questions about PrEP to discuss?​</a:t>
            </a:r>
          </a:p>
        </p:txBody>
      </p:sp>
      <p:sp>
        <p:nvSpPr>
          <p:cNvPr id="3" name="Title 1">
            <a:extLst>
              <a:ext uri="{FF2B5EF4-FFF2-40B4-BE49-F238E27FC236}">
                <a16:creationId xmlns:a16="http://schemas.microsoft.com/office/drawing/2014/main" id="{8DF07133-B1D2-60AD-C312-F6B5C63EA8E0}"/>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dirty="0">
                <a:solidFill>
                  <a:schemeClr val="bg1"/>
                </a:solidFill>
              </a:rPr>
              <a:t>DISCUSSION</a:t>
            </a:r>
            <a:r>
              <a:rPr lang="en-US" sz="4400" dirty="0">
                <a:solidFill>
                  <a:schemeClr val="accent1"/>
                </a:solidFill>
              </a:rPr>
              <a:t>​</a:t>
            </a:r>
          </a:p>
        </p:txBody>
      </p:sp>
    </p:spTree>
    <p:extLst>
      <p:ext uri="{BB962C8B-B14F-4D97-AF65-F5344CB8AC3E}">
        <p14:creationId xmlns:p14="http://schemas.microsoft.com/office/powerpoint/2010/main" val="19869729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dirty="0"/>
              <a:t>Summary</a:t>
            </a:r>
          </a:p>
        </p:txBody>
      </p:sp>
    </p:spTree>
    <p:extLst>
      <p:ext uri="{BB962C8B-B14F-4D97-AF65-F5344CB8AC3E}">
        <p14:creationId xmlns:p14="http://schemas.microsoft.com/office/powerpoint/2010/main" val="14349263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2882C-9DD3-35E9-CBD2-514CF969CB63}"/>
              </a:ext>
            </a:extLst>
          </p:cNvPr>
          <p:cNvSpPr>
            <a:spLocks noGrp="1"/>
          </p:cNvSpPr>
          <p:nvPr>
            <p:ph type="title"/>
          </p:nvPr>
        </p:nvSpPr>
        <p:spPr/>
        <p:txBody>
          <a:bodyPr/>
          <a:lstStyle/>
          <a:p>
            <a:r>
              <a:rPr lang="en-US" dirty="0"/>
              <a:t>Module 1 Summary​</a:t>
            </a:r>
          </a:p>
        </p:txBody>
      </p:sp>
      <p:sp>
        <p:nvSpPr>
          <p:cNvPr id="3" name="Content Placeholder 2">
            <a:extLst>
              <a:ext uri="{FF2B5EF4-FFF2-40B4-BE49-F238E27FC236}">
                <a16:creationId xmlns:a16="http://schemas.microsoft.com/office/drawing/2014/main" id="{C60DF61A-63F9-B2F0-7E69-5245FBD32A33}"/>
              </a:ext>
            </a:extLst>
          </p:cNvPr>
          <p:cNvSpPr>
            <a:spLocks noGrp="1"/>
          </p:cNvSpPr>
          <p:nvPr>
            <p:ph sz="quarter" idx="11"/>
          </p:nvPr>
        </p:nvSpPr>
        <p:spPr>
          <a:xfrm>
            <a:off x="1964317" y="1511300"/>
            <a:ext cx="9227143" cy="4826000"/>
          </a:xfrm>
        </p:spPr>
        <p:txBody>
          <a:bodyPr>
            <a:noAutofit/>
          </a:bodyPr>
          <a:lstStyle/>
          <a:p>
            <a:pPr marL="285750" indent="-285750">
              <a:buFont typeface="Arial" panose="020B0604020202020204" pitchFamily="34" charset="0"/>
              <a:buChar char="•"/>
            </a:pPr>
            <a:r>
              <a:rPr lang="en-US" sz="2000" b="0" dirty="0" err="1"/>
              <a:t>PrEP</a:t>
            </a:r>
            <a:r>
              <a:rPr lang="en-US" sz="2000" b="0" dirty="0"/>
              <a:t> can be used by HIV negative persons to </a:t>
            </a:r>
            <a:r>
              <a:rPr lang="en-US" sz="2000" b="0" i="1" dirty="0"/>
              <a:t>reduce</a:t>
            </a:r>
            <a:r>
              <a:rPr lang="en-US" sz="2000" b="0" dirty="0"/>
              <a:t> the risk of HIV acquisition.​</a:t>
            </a:r>
          </a:p>
          <a:p>
            <a:pPr marL="285750" indent="-285750">
              <a:buFont typeface="Arial" panose="020B0604020202020204" pitchFamily="34" charset="0"/>
              <a:buChar char="•"/>
            </a:pPr>
            <a:r>
              <a:rPr lang="en-US" sz="2000" b="0" dirty="0" err="1"/>
              <a:t>PrEP</a:t>
            </a:r>
            <a:r>
              <a:rPr lang="en-US" sz="2000" b="0" dirty="0"/>
              <a:t> should be taken as an </a:t>
            </a:r>
            <a:r>
              <a:rPr lang="en-US" sz="2000" b="0" i="1" dirty="0"/>
              <a:t>additional</a:t>
            </a:r>
            <a:r>
              <a:rPr lang="en-US" sz="2000" b="0" dirty="0"/>
              <a:t> prevention intervention. ​</a:t>
            </a:r>
          </a:p>
          <a:p>
            <a:pPr marL="285750" indent="-285750">
              <a:buFont typeface="Arial" panose="020B0604020202020204" pitchFamily="34" charset="0"/>
              <a:buChar char="•"/>
            </a:pPr>
            <a:r>
              <a:rPr lang="en-US" sz="2000" b="0" dirty="0"/>
              <a:t>The WHO now recommends multiple </a:t>
            </a:r>
            <a:r>
              <a:rPr lang="en-US" sz="2000" b="0" dirty="0" err="1"/>
              <a:t>PrEP</a:t>
            </a:r>
            <a:r>
              <a:rPr lang="en-US" sz="2000" b="0" dirty="0"/>
              <a:t> products for people at substantial risk of HIV infection.​</a:t>
            </a:r>
          </a:p>
          <a:p>
            <a:pPr marL="285750" indent="-285750">
              <a:buFont typeface="Arial" panose="020B0604020202020204" pitchFamily="34" charset="0"/>
              <a:buChar char="•"/>
            </a:pPr>
            <a:r>
              <a:rPr lang="en-US" sz="2000" b="0" dirty="0" err="1"/>
              <a:t>PrEP</a:t>
            </a:r>
            <a:r>
              <a:rPr lang="en-US" sz="2000" b="0" dirty="0"/>
              <a:t> should be offered to at-risk populations, including key and priority populations. ​​</a:t>
            </a:r>
          </a:p>
          <a:p>
            <a:pPr marL="285750" indent="-285750">
              <a:buFont typeface="Arial" panose="020B0604020202020204" pitchFamily="34" charset="0"/>
              <a:buChar char="•"/>
            </a:pPr>
            <a:r>
              <a:rPr lang="en-US" sz="2000" b="0" dirty="0" err="1"/>
              <a:t>PrEP</a:t>
            </a:r>
            <a:r>
              <a:rPr lang="en-US" sz="2000" b="0" dirty="0"/>
              <a:t> eligibility criteria: ​</a:t>
            </a:r>
          </a:p>
          <a:p>
            <a:pPr marL="1028700" lvl="1"/>
            <a:r>
              <a:rPr lang="en-US" sz="2000" b="0" dirty="0"/>
              <a:t>HIV seronegative.​</a:t>
            </a:r>
          </a:p>
          <a:p>
            <a:pPr marL="1028700" lvl="1"/>
            <a:r>
              <a:rPr lang="en-US" sz="2000" b="0" dirty="0"/>
              <a:t>No suspicion of AHI. ​</a:t>
            </a:r>
          </a:p>
          <a:p>
            <a:pPr marL="1028700" lvl="1"/>
            <a:r>
              <a:rPr lang="en-US" sz="2000" b="0" dirty="0"/>
              <a:t>At substantial risk for HIV infection or requesting </a:t>
            </a:r>
            <a:r>
              <a:rPr lang="en-US" sz="2000" b="0" dirty="0" err="1"/>
              <a:t>PrEP.</a:t>
            </a:r>
            <a:r>
              <a:rPr lang="en-US" sz="2000" b="0" dirty="0"/>
              <a:t>​</a:t>
            </a:r>
          </a:p>
          <a:p>
            <a:pPr marL="1028700" lvl="1"/>
            <a:r>
              <a:rPr lang="en-US" sz="2000" b="0" dirty="0"/>
              <a:t>Willingness to use </a:t>
            </a:r>
            <a:r>
              <a:rPr lang="en-US" sz="2000" b="0" dirty="0" err="1"/>
              <a:t>PrEP</a:t>
            </a:r>
            <a:r>
              <a:rPr lang="en-US" sz="2000" b="0" dirty="0"/>
              <a:t> as prescribed.​</a:t>
            </a:r>
          </a:p>
          <a:p>
            <a:pPr marL="1028700" lvl="1"/>
            <a:r>
              <a:rPr lang="en-US" sz="2000" b="0" dirty="0"/>
              <a:t>No contraindication to </a:t>
            </a:r>
            <a:r>
              <a:rPr lang="en-US" sz="2000" b="0" dirty="0" err="1"/>
              <a:t>PrEP</a:t>
            </a:r>
            <a:r>
              <a:rPr lang="en-US" sz="2000" b="0" dirty="0"/>
              <a:t> drug or administration route. ​</a:t>
            </a:r>
          </a:p>
          <a:p>
            <a:pPr marL="285750" indent="-285750">
              <a:buFont typeface="Arial" panose="020B0604020202020204" pitchFamily="34" charset="0"/>
              <a:buChar char="•"/>
            </a:pPr>
            <a:r>
              <a:rPr lang="en-US" sz="2000" b="0" dirty="0" err="1"/>
              <a:t>PrEP</a:t>
            </a:r>
            <a:r>
              <a:rPr lang="en-US" sz="2000" b="0" dirty="0"/>
              <a:t> services should be provided in a person-centered way, including using DSD approaches.​</a:t>
            </a:r>
          </a:p>
        </p:txBody>
      </p:sp>
    </p:spTree>
    <p:extLst>
      <p:ext uri="{BB962C8B-B14F-4D97-AF65-F5344CB8AC3E}">
        <p14:creationId xmlns:p14="http://schemas.microsoft.com/office/powerpoint/2010/main" val="22975478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0C4A4-ED1E-C56F-3B6D-5E6DB62EDB84}"/>
              </a:ext>
            </a:extLst>
          </p:cNvPr>
          <p:cNvSpPr>
            <a:spLocks noGrp="1"/>
          </p:cNvSpPr>
          <p:nvPr>
            <p:ph type="title"/>
          </p:nvPr>
        </p:nvSpPr>
        <p:spPr/>
        <p:txBody>
          <a:bodyPr/>
          <a:lstStyle/>
          <a:p>
            <a:r>
              <a:rPr lang="en-US" dirty="0"/>
              <a:t>Review Learning Objectives​</a:t>
            </a:r>
          </a:p>
        </p:txBody>
      </p:sp>
      <p:sp>
        <p:nvSpPr>
          <p:cNvPr id="3" name="Content Placeholder 2">
            <a:extLst>
              <a:ext uri="{FF2B5EF4-FFF2-40B4-BE49-F238E27FC236}">
                <a16:creationId xmlns:a16="http://schemas.microsoft.com/office/drawing/2014/main" id="{350910C5-DADA-DC6A-5A62-BAD1B28DEF8A}"/>
              </a:ext>
            </a:extLst>
          </p:cNvPr>
          <p:cNvSpPr>
            <a:spLocks noGrp="1"/>
          </p:cNvSpPr>
          <p:nvPr>
            <p:ph sz="quarter" idx="11"/>
          </p:nvPr>
        </p:nvSpPr>
        <p:spPr>
          <a:xfrm>
            <a:off x="1964318" y="1511300"/>
            <a:ext cx="9145008" cy="4984750"/>
          </a:xfrm>
        </p:spPr>
        <p:txBody>
          <a:bodyPr>
            <a:normAutofit/>
          </a:bodyPr>
          <a:lstStyle/>
          <a:p>
            <a:pPr>
              <a:spcBef>
                <a:spcPts val="600"/>
              </a:spcBef>
            </a:pPr>
            <a:r>
              <a:rPr lang="en-US" sz="2000" dirty="0"/>
              <a:t>After completing Module 1, how confident do you feel to do the following? ​</a:t>
            </a:r>
          </a:p>
          <a:p>
            <a:pPr marL="285750" indent="-285750">
              <a:spcBef>
                <a:spcPts val="600"/>
              </a:spcBef>
              <a:buFont typeface="Arial" panose="020B0604020202020204" pitchFamily="34" charset="0"/>
              <a:buChar char="•"/>
            </a:pPr>
            <a:r>
              <a:rPr lang="en-US" sz="2000" b="0" dirty="0"/>
              <a:t>Define PrEP and differentiate PrEP from PEP and ART</a:t>
            </a:r>
          </a:p>
          <a:p>
            <a:pPr marL="285750" indent="-285750">
              <a:spcBef>
                <a:spcPts val="600"/>
              </a:spcBef>
              <a:buFont typeface="Arial" panose="020B0604020202020204" pitchFamily="34" charset="0"/>
              <a:buChar char="•"/>
            </a:pPr>
            <a:r>
              <a:rPr lang="en-US" sz="2000" b="0" dirty="0"/>
              <a:t>Describe the need for PrEP</a:t>
            </a:r>
          </a:p>
          <a:p>
            <a:pPr marL="285750" indent="-285750">
              <a:spcBef>
                <a:spcPts val="600"/>
              </a:spcBef>
              <a:buFont typeface="Arial" panose="020B0604020202020204" pitchFamily="34" charset="0"/>
              <a:buChar char="•"/>
            </a:pPr>
            <a:r>
              <a:rPr lang="en-US" sz="2000" b="0" dirty="0"/>
              <a:t>Identify key populations and priority populations for PrEP at the local level</a:t>
            </a:r>
          </a:p>
          <a:p>
            <a:pPr marL="285750" indent="-285750">
              <a:spcBef>
                <a:spcPts val="600"/>
              </a:spcBef>
              <a:buFont typeface="Arial" panose="020B0604020202020204" pitchFamily="34" charset="0"/>
              <a:buChar char="•"/>
            </a:pPr>
            <a:r>
              <a:rPr lang="en-US" sz="2000" b="0" dirty="0"/>
              <a:t>Specify PrEP products recommended by WHO and within your own country​</a:t>
            </a:r>
          </a:p>
          <a:p>
            <a:pPr marL="285750" indent="-285750">
              <a:spcBef>
                <a:spcPts val="600"/>
              </a:spcBef>
              <a:buFont typeface="Arial" panose="020B0604020202020204" pitchFamily="34" charset="0"/>
              <a:buChar char="•"/>
            </a:pPr>
            <a:r>
              <a:rPr lang="en-US" sz="2000" b="0" dirty="0"/>
              <a:t>Describe the similarities and differences between available PrEP products</a:t>
            </a:r>
          </a:p>
          <a:p>
            <a:pPr marL="285750" indent="-285750">
              <a:spcBef>
                <a:spcPts val="600"/>
              </a:spcBef>
              <a:buFont typeface="Arial" panose="020B0604020202020204" pitchFamily="34" charset="0"/>
              <a:buChar char="•"/>
            </a:pPr>
            <a:r>
              <a:rPr lang="en-US" sz="2000" b="0" dirty="0"/>
              <a:t>Name the 5 main eligibility criteria for PrEP</a:t>
            </a:r>
          </a:p>
          <a:p>
            <a:pPr marL="285750" indent="-285750">
              <a:spcBef>
                <a:spcPts val="600"/>
              </a:spcBef>
              <a:buFont typeface="Arial" panose="020B0604020202020204" pitchFamily="34" charset="0"/>
              <a:buChar char="•"/>
            </a:pPr>
            <a:r>
              <a:rPr lang="en-US" sz="2000" b="0" dirty="0"/>
              <a:t>Explain how to exclude AHI</a:t>
            </a:r>
          </a:p>
          <a:p>
            <a:pPr marL="285750" indent="-285750">
              <a:spcBef>
                <a:spcPts val="600"/>
              </a:spcBef>
              <a:buFont typeface="Arial" panose="020B0604020202020204" pitchFamily="34" charset="0"/>
              <a:buChar char="•"/>
            </a:pPr>
            <a:r>
              <a:rPr lang="en-US" sz="2000" b="0" dirty="0"/>
              <a:t>Identify people at risk for HIV infection</a:t>
            </a:r>
          </a:p>
          <a:p>
            <a:pPr marL="285750" indent="-285750">
              <a:spcBef>
                <a:spcPts val="600"/>
              </a:spcBef>
              <a:buFont typeface="Arial" panose="020B0604020202020204" pitchFamily="34" charset="0"/>
              <a:buChar char="•"/>
            </a:pPr>
            <a:r>
              <a:rPr lang="en-US" sz="2000" b="0" dirty="0"/>
              <a:t>Identify common questions regarding PrEP implementation</a:t>
            </a:r>
          </a:p>
        </p:txBody>
      </p:sp>
    </p:spTree>
    <p:extLst>
      <p:ext uri="{BB962C8B-B14F-4D97-AF65-F5344CB8AC3E}">
        <p14:creationId xmlns:p14="http://schemas.microsoft.com/office/powerpoint/2010/main" val="24995942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64318" y="896905"/>
            <a:ext cx="9145008" cy="4738688"/>
          </a:xfrm>
        </p:spPr>
        <p:txBody>
          <a:bodyPr anchor="ctr">
            <a:normAutofit/>
          </a:bodyPr>
          <a:lstStyle/>
          <a:p>
            <a:pPr marL="342900" indent="-342900">
              <a:spcBef>
                <a:spcPts val="600"/>
              </a:spcBef>
              <a:buFont typeface="Arial" panose="020B0604020202020204" pitchFamily="34" charset="0"/>
              <a:buChar char="•"/>
            </a:pPr>
            <a:r>
              <a:rPr lang="en-US" sz="2800" b="0" dirty="0"/>
              <a:t>Share your experience with this module.​</a:t>
            </a:r>
          </a:p>
          <a:p>
            <a:pPr marL="342900" indent="-342900">
              <a:spcBef>
                <a:spcPts val="600"/>
              </a:spcBef>
              <a:buFont typeface="Arial" panose="020B0604020202020204" pitchFamily="34" charset="0"/>
              <a:buChar char="•"/>
            </a:pPr>
            <a:r>
              <a:rPr lang="en-US" sz="2800" b="0" dirty="0"/>
              <a:t>What did you learn?​</a:t>
            </a:r>
          </a:p>
          <a:p>
            <a:pPr marL="342900" indent="-342900">
              <a:spcBef>
                <a:spcPts val="600"/>
              </a:spcBef>
              <a:buFont typeface="Arial" panose="020B0604020202020204" pitchFamily="34" charset="0"/>
              <a:buChar char="•"/>
            </a:pPr>
            <a:r>
              <a:rPr lang="en-US" sz="2800" b="0" dirty="0"/>
              <a:t>What did you find helpful?​</a:t>
            </a:r>
          </a:p>
          <a:p>
            <a:pPr marL="342900" indent="-342900">
              <a:spcBef>
                <a:spcPts val="600"/>
              </a:spcBef>
              <a:buFont typeface="Arial" panose="020B0604020202020204" pitchFamily="34" charset="0"/>
              <a:buChar char="•"/>
            </a:pPr>
            <a:r>
              <a:rPr lang="en-US" sz="2800" b="0" dirty="0"/>
              <a:t>What will you implement in your practice? ​</a:t>
            </a:r>
          </a:p>
          <a:p>
            <a:pPr marL="342900" indent="-342900">
              <a:spcBef>
                <a:spcPts val="600"/>
              </a:spcBef>
              <a:buFont typeface="Arial" panose="020B0604020202020204" pitchFamily="34" charset="0"/>
              <a:buChar char="•"/>
            </a:pPr>
            <a:r>
              <a:rPr lang="en-US" sz="2800" b="0" dirty="0"/>
              <a:t>Do you have any questions? ​</a:t>
            </a:r>
          </a:p>
        </p:txBody>
      </p:sp>
      <p:sp>
        <p:nvSpPr>
          <p:cNvPr id="3" name="Title 1">
            <a:extLst>
              <a:ext uri="{FF2B5EF4-FFF2-40B4-BE49-F238E27FC236}">
                <a16:creationId xmlns:a16="http://schemas.microsoft.com/office/drawing/2014/main" id="{1DD6CDE3-1F7E-3728-820B-F6307F227C7F}"/>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dirty="0">
                <a:solidFill>
                  <a:schemeClr val="bg1"/>
                </a:solidFill>
              </a:rPr>
              <a:t>DISCUSSION</a:t>
            </a:r>
            <a:r>
              <a:rPr lang="en-US" sz="4400" dirty="0">
                <a:solidFill>
                  <a:schemeClr val="accent1"/>
                </a:solidFill>
              </a:rPr>
              <a:t>​</a:t>
            </a:r>
          </a:p>
        </p:txBody>
      </p:sp>
    </p:spTree>
    <p:extLst>
      <p:ext uri="{BB962C8B-B14F-4D97-AF65-F5344CB8AC3E}">
        <p14:creationId xmlns:p14="http://schemas.microsoft.com/office/powerpoint/2010/main" val="336374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A0E75-EDC1-B3D2-1917-3964582E61BB}"/>
              </a:ext>
            </a:extLst>
          </p:cNvPr>
          <p:cNvSpPr>
            <a:spLocks noGrp="1"/>
          </p:cNvSpPr>
          <p:nvPr>
            <p:ph type="title"/>
          </p:nvPr>
        </p:nvSpPr>
        <p:spPr/>
        <p:txBody>
          <a:bodyPr/>
          <a:lstStyle/>
          <a:p>
            <a:r>
              <a:rPr lang="en-US" dirty="0"/>
              <a:t>Pre-Exposure Prophylaxis (PrEP)​</a:t>
            </a:r>
          </a:p>
        </p:txBody>
      </p:sp>
      <p:sp>
        <p:nvSpPr>
          <p:cNvPr id="3" name="Content Placeholder 2">
            <a:extLst>
              <a:ext uri="{FF2B5EF4-FFF2-40B4-BE49-F238E27FC236}">
                <a16:creationId xmlns:a16="http://schemas.microsoft.com/office/drawing/2014/main" id="{00E125F5-3EB5-BB15-ACED-7CD7D45B6000}"/>
              </a:ext>
            </a:extLst>
          </p:cNvPr>
          <p:cNvSpPr>
            <a:spLocks noGrp="1"/>
          </p:cNvSpPr>
          <p:nvPr>
            <p:ph sz="quarter" idx="11"/>
          </p:nvPr>
        </p:nvSpPr>
        <p:spPr>
          <a:xfrm>
            <a:off x="1964318" y="1511300"/>
            <a:ext cx="9145008" cy="933949"/>
          </a:xfrm>
        </p:spPr>
        <p:txBody>
          <a:bodyPr>
            <a:normAutofit/>
          </a:bodyPr>
          <a:lstStyle/>
          <a:p>
            <a:pPr algn="ctr">
              <a:spcAft>
                <a:spcPts val="1200"/>
              </a:spcAft>
            </a:pPr>
            <a:r>
              <a:rPr lang="en-US" sz="2000" b="0" dirty="0" err="1"/>
              <a:t>PrEP</a:t>
            </a:r>
            <a:r>
              <a:rPr lang="en-US" sz="2000" b="0" dirty="0"/>
              <a:t> is the ongoing use of ARVs by people who are HIV negative,​ BEFORE potential exposure to the virus,​ to prevent HIV infection.​</a:t>
            </a:r>
          </a:p>
        </p:txBody>
      </p:sp>
      <p:graphicFrame>
        <p:nvGraphicFramePr>
          <p:cNvPr id="13" name="Table 13">
            <a:extLst>
              <a:ext uri="{FF2B5EF4-FFF2-40B4-BE49-F238E27FC236}">
                <a16:creationId xmlns:a16="http://schemas.microsoft.com/office/drawing/2014/main" id="{14E722A0-68D5-F131-B05B-A70079C47556}"/>
              </a:ext>
            </a:extLst>
          </p:cNvPr>
          <p:cNvGraphicFramePr>
            <a:graphicFrameLocks noGrp="1"/>
          </p:cNvGraphicFramePr>
          <p:nvPr>
            <p:extLst>
              <p:ext uri="{D42A27DB-BD31-4B8C-83A1-F6EECF244321}">
                <p14:modId xmlns:p14="http://schemas.microsoft.com/office/powerpoint/2010/main" val="1603365556"/>
              </p:ext>
            </p:extLst>
          </p:nvPr>
        </p:nvGraphicFramePr>
        <p:xfrm>
          <a:off x="2982137" y="2859783"/>
          <a:ext cx="6324660" cy="2009294"/>
        </p:xfrm>
        <a:graphic>
          <a:graphicData uri="http://schemas.openxmlformats.org/drawingml/2006/table">
            <a:tbl>
              <a:tblPr bandRow="1">
                <a:tableStyleId>{F5AB1C69-6EDB-4FF4-983F-18BD219EF322}</a:tableStyleId>
              </a:tblPr>
              <a:tblGrid>
                <a:gridCol w="1614639">
                  <a:extLst>
                    <a:ext uri="{9D8B030D-6E8A-4147-A177-3AD203B41FA5}">
                      <a16:colId xmlns:a16="http://schemas.microsoft.com/office/drawing/2014/main" val="275555800"/>
                    </a:ext>
                  </a:extLst>
                </a:gridCol>
                <a:gridCol w="4710021">
                  <a:extLst>
                    <a:ext uri="{9D8B030D-6E8A-4147-A177-3AD203B41FA5}">
                      <a16:colId xmlns:a16="http://schemas.microsoft.com/office/drawing/2014/main" val="3120168886"/>
                    </a:ext>
                  </a:extLst>
                </a:gridCol>
              </a:tblGrid>
              <a:tr h="664133">
                <a:tc>
                  <a:txBody>
                    <a:bodyPr/>
                    <a:lstStyle/>
                    <a:p>
                      <a:pPr algn="ctr"/>
                      <a:r>
                        <a:rPr lang="en-US" sz="2000" b="1" dirty="0">
                          <a:solidFill>
                            <a:srgbClr val="008A7C"/>
                          </a:solidFill>
                        </a:rPr>
                        <a:t>Pre</a:t>
                      </a:r>
                    </a:p>
                  </a:txBody>
                  <a:tcPr anchor="ctr"/>
                </a:tc>
                <a:tc>
                  <a:txBody>
                    <a:bodyPr/>
                    <a:lstStyle/>
                    <a:p>
                      <a:r>
                        <a:rPr lang="en-US" sz="2000" b="1" dirty="0">
                          <a:solidFill>
                            <a:srgbClr val="008A7C"/>
                          </a:solidFill>
                        </a:rPr>
                        <a:t>Before</a:t>
                      </a:r>
                    </a:p>
                  </a:txBody>
                  <a:tcPr anchor="ctr"/>
                </a:tc>
                <a:extLst>
                  <a:ext uri="{0D108BD9-81ED-4DB2-BD59-A6C34878D82A}">
                    <a16:rowId xmlns:a16="http://schemas.microsoft.com/office/drawing/2014/main" val="993627230"/>
                  </a:ext>
                </a:extLst>
              </a:tr>
              <a:tr h="694039">
                <a:tc>
                  <a:txBody>
                    <a:bodyPr/>
                    <a:lstStyle/>
                    <a:p>
                      <a:pPr algn="ctr"/>
                      <a:r>
                        <a:rPr lang="en-US" sz="2000" b="1" dirty="0">
                          <a:solidFill>
                            <a:srgbClr val="008A7C"/>
                          </a:solidFill>
                        </a:rPr>
                        <a:t>Exposure</a:t>
                      </a:r>
                    </a:p>
                  </a:txBody>
                  <a:tcPr anchor="ctr"/>
                </a:tc>
                <a:tc>
                  <a:txBody>
                    <a:bodyPr/>
                    <a:lstStyle/>
                    <a:p>
                      <a:r>
                        <a:rPr lang="en-US" sz="2000" b="1" dirty="0">
                          <a:solidFill>
                            <a:srgbClr val="008A7C"/>
                          </a:solidFill>
                        </a:rPr>
                        <a:t>Activity that can lead to HIV infection</a:t>
                      </a:r>
                    </a:p>
                  </a:txBody>
                  <a:tcPr anchor="ctr"/>
                </a:tc>
                <a:extLst>
                  <a:ext uri="{0D108BD9-81ED-4DB2-BD59-A6C34878D82A}">
                    <a16:rowId xmlns:a16="http://schemas.microsoft.com/office/drawing/2014/main" val="639304059"/>
                  </a:ext>
                </a:extLst>
              </a:tr>
              <a:tr h="651122">
                <a:tc>
                  <a:txBody>
                    <a:bodyPr/>
                    <a:lstStyle/>
                    <a:p>
                      <a:pPr algn="ctr"/>
                      <a:r>
                        <a:rPr lang="en-US" sz="2000" b="1" dirty="0">
                          <a:solidFill>
                            <a:srgbClr val="008A7C"/>
                          </a:solidFill>
                        </a:rPr>
                        <a:t>Prophylaxis</a:t>
                      </a:r>
                    </a:p>
                  </a:txBody>
                  <a:tcPr anchor="ctr"/>
                </a:tc>
                <a:tc>
                  <a:txBody>
                    <a:bodyPr/>
                    <a:lstStyle/>
                    <a:p>
                      <a:r>
                        <a:rPr lang="en-US" sz="2000" b="1" dirty="0">
                          <a:solidFill>
                            <a:srgbClr val="008A7C"/>
                          </a:solidFill>
                        </a:rPr>
                        <a:t>Prevention</a:t>
                      </a:r>
                    </a:p>
                  </a:txBody>
                  <a:tcPr anchor="ctr"/>
                </a:tc>
                <a:extLst>
                  <a:ext uri="{0D108BD9-81ED-4DB2-BD59-A6C34878D82A}">
                    <a16:rowId xmlns:a16="http://schemas.microsoft.com/office/drawing/2014/main" val="3845049992"/>
                  </a:ext>
                </a:extLst>
              </a:tr>
            </a:tbl>
          </a:graphicData>
        </a:graphic>
      </p:graphicFrame>
      <p:sp>
        <p:nvSpPr>
          <p:cNvPr id="15" name="TextBox 14">
            <a:extLst>
              <a:ext uri="{FF2B5EF4-FFF2-40B4-BE49-F238E27FC236}">
                <a16:creationId xmlns:a16="http://schemas.microsoft.com/office/drawing/2014/main" id="{52FE59A6-DE60-3A72-DE46-7324B8141953}"/>
              </a:ext>
            </a:extLst>
          </p:cNvPr>
          <p:cNvSpPr txBox="1"/>
          <p:nvPr/>
        </p:nvSpPr>
        <p:spPr>
          <a:xfrm>
            <a:off x="5959736" y="564776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387659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9747-5F50-88E2-355D-C2D9653CDF10}"/>
              </a:ext>
            </a:extLst>
          </p:cNvPr>
          <p:cNvSpPr>
            <a:spLocks noGrp="1"/>
          </p:cNvSpPr>
          <p:nvPr>
            <p:ph type="title"/>
          </p:nvPr>
        </p:nvSpPr>
        <p:spPr/>
        <p:txBody>
          <a:bodyPr/>
          <a:lstStyle/>
          <a:p>
            <a:r>
              <a:rPr lang="en-US" dirty="0"/>
              <a:t>PrEP Resources: Key WHO Guidelines and Resources​</a:t>
            </a:r>
          </a:p>
        </p:txBody>
      </p:sp>
      <p:sp>
        <p:nvSpPr>
          <p:cNvPr id="3" name="Content Placeholder 2">
            <a:extLst>
              <a:ext uri="{FF2B5EF4-FFF2-40B4-BE49-F238E27FC236}">
                <a16:creationId xmlns:a16="http://schemas.microsoft.com/office/drawing/2014/main" id="{1A85BBA6-E2B9-AB95-C37A-A8C26ED88FB1}"/>
              </a:ext>
            </a:extLst>
          </p:cNvPr>
          <p:cNvSpPr>
            <a:spLocks noGrp="1"/>
          </p:cNvSpPr>
          <p:nvPr>
            <p:ph sz="quarter" idx="11"/>
          </p:nvPr>
        </p:nvSpPr>
        <p:spPr/>
        <p:txBody>
          <a:bodyPr>
            <a:noAutofit/>
          </a:bodyPr>
          <a:lstStyle/>
          <a:p>
            <a:pPr marL="285750" indent="-285750">
              <a:spcAft>
                <a:spcPts val="1200"/>
              </a:spcAft>
              <a:buFont typeface="Arial" panose="020B0604020202020204" pitchFamily="34" charset="0"/>
              <a:buChar char="•"/>
              <a:tabLst>
                <a:tab pos="182888" algn="l"/>
              </a:tabLst>
            </a:pPr>
            <a:r>
              <a:rPr lang="en-US" b="0" spc="-69" dirty="0"/>
              <a:t>World Health Organization.  </a:t>
            </a:r>
            <a:r>
              <a:rPr lang="en-US" b="0" dirty="0">
                <a:hlinkClick r:id="rId2"/>
              </a:rPr>
              <a:t>Differentiated and simplified pre-exposure prophylaxis for HIV prevention: update to WHO implementation guidance. Technical Brief.</a:t>
            </a:r>
            <a:r>
              <a:rPr lang="en-US" b="0" dirty="0"/>
              <a:t> Geneva: WHO; 2022 </a:t>
            </a:r>
          </a:p>
          <a:p>
            <a:pPr marL="285750" indent="-285750">
              <a:spcAft>
                <a:spcPts val="1200"/>
              </a:spcAft>
              <a:buFont typeface="Arial" panose="020B0604020202020204" pitchFamily="34" charset="0"/>
              <a:buChar char="•"/>
              <a:tabLst>
                <a:tab pos="182888" algn="l"/>
              </a:tabLst>
            </a:pPr>
            <a:r>
              <a:rPr lang="en-US" b="0" spc="-69" dirty="0"/>
              <a:t>World Health Organization.  </a:t>
            </a:r>
            <a:r>
              <a:rPr lang="en-US" b="0" dirty="0">
                <a:hlinkClick r:id="rId3"/>
              </a:rPr>
              <a:t>Guidelines on long-acting injectable cabotegravir for HIV prevention</a:t>
            </a:r>
            <a:r>
              <a:rPr lang="en-US" b="0" dirty="0"/>
              <a:t>. Geneva: WHO; 2022. </a:t>
            </a:r>
            <a:endParaRPr lang="en-US" b="0" spc="-69" dirty="0"/>
          </a:p>
          <a:p>
            <a:pPr marL="285750" indent="-285750">
              <a:spcAft>
                <a:spcPts val="1200"/>
              </a:spcAft>
              <a:buFont typeface="Arial" panose="020B0604020202020204" pitchFamily="34" charset="0"/>
              <a:buChar char="•"/>
              <a:tabLst>
                <a:tab pos="182888" algn="l"/>
              </a:tabLst>
            </a:pPr>
            <a:r>
              <a:rPr lang="en-US" b="0" spc="-69" dirty="0"/>
              <a:t>World Health Organization. </a:t>
            </a:r>
            <a:r>
              <a:rPr lang="en-US" b="0" spc="-69" dirty="0">
                <a:hlinkClick r:id="rId4"/>
              </a:rPr>
              <a:t>Consolidated Guidelines on HIV Prevention, Testing, Treatment, Service Delivery and Monitoring: Recommendations for a Public Health Approach</a:t>
            </a:r>
            <a:r>
              <a:rPr lang="en-US" b="0" spc="-69" dirty="0"/>
              <a:t>. Geneva: WHO; 2021. </a:t>
            </a:r>
          </a:p>
          <a:p>
            <a:pPr marL="285750" indent="-285750">
              <a:spcAft>
                <a:spcPts val="1200"/>
              </a:spcAft>
              <a:buFont typeface="Arial" panose="020B0604020202020204" pitchFamily="34" charset="0"/>
              <a:buChar char="•"/>
              <a:tabLst>
                <a:tab pos="182888" algn="l"/>
              </a:tabLst>
            </a:pPr>
            <a:r>
              <a:rPr lang="en-US" b="0" spc="-69" dirty="0"/>
              <a:t>World Health Organization. </a:t>
            </a:r>
            <a:r>
              <a:rPr lang="en-US" b="0" dirty="0">
                <a:hlinkClick r:id="rId5"/>
              </a:rPr>
              <a:t>What’s the 2+1+1? Event-driven oral pre-exposure prophylaxis to prevent HIV for men who have sex with men: Update to WHO’s recommendation on oral PrEP</a:t>
            </a:r>
            <a:r>
              <a:rPr lang="en-US" b="0" dirty="0"/>
              <a:t>. Geneva: WHO; 2019</a:t>
            </a:r>
          </a:p>
          <a:p>
            <a:pPr marL="285750" indent="-285750">
              <a:spcAft>
                <a:spcPts val="1200"/>
              </a:spcAft>
              <a:buFont typeface="Arial" panose="020B0604020202020204" pitchFamily="34" charset="0"/>
              <a:buChar char="•"/>
            </a:pPr>
            <a:r>
              <a:rPr lang="en-US" b="0" kern="0" dirty="0">
                <a:sym typeface="Arial"/>
              </a:rPr>
              <a:t>Oral PrEP eLearning course, available at </a:t>
            </a:r>
            <a:r>
              <a:rPr lang="en-US" b="0" kern="0" dirty="0">
                <a:sym typeface="Arial"/>
                <a:hlinkClick r:id="rId6"/>
              </a:rPr>
              <a:t>hivoralprep.org</a:t>
            </a:r>
            <a:r>
              <a:rPr lang="en-US" b="0" kern="0" dirty="0">
                <a:sym typeface="Arial"/>
              </a:rPr>
              <a:t>.</a:t>
            </a:r>
            <a:endParaRPr lang="en-US" b="0" dirty="0"/>
          </a:p>
          <a:p>
            <a:pPr marL="285750" indent="-285750">
              <a:spcAft>
                <a:spcPts val="1200"/>
              </a:spcAft>
              <a:buFont typeface="Arial" panose="020B0604020202020204" pitchFamily="34" charset="0"/>
              <a:buChar char="•"/>
            </a:pPr>
            <a:r>
              <a:rPr lang="en-US" b="0" dirty="0"/>
              <a:t>WHO implementation modules and oral PrEP tool app, available at </a:t>
            </a:r>
            <a:r>
              <a:rPr lang="en-US" b="0" kern="0" dirty="0">
                <a:sym typeface="Arial"/>
                <a:hlinkClick r:id="rId7"/>
              </a:rPr>
              <a:t>who.int/tools/prep-implementation-tool</a:t>
            </a:r>
            <a:r>
              <a:rPr lang="en-US" b="0" kern="0" dirty="0">
                <a:sym typeface="Arial"/>
              </a:rPr>
              <a:t>.</a:t>
            </a:r>
          </a:p>
          <a:p>
            <a:pPr marL="285750" indent="-285750">
              <a:spcAft>
                <a:spcPts val="1200"/>
              </a:spcAft>
              <a:buFont typeface="Arial" panose="020B0604020202020204" pitchFamily="34" charset="0"/>
              <a:buChar char="•"/>
            </a:pPr>
            <a:endParaRPr lang="en-US" b="0" dirty="0"/>
          </a:p>
        </p:txBody>
      </p:sp>
    </p:spTree>
    <p:extLst>
      <p:ext uri="{BB962C8B-B14F-4D97-AF65-F5344CB8AC3E}">
        <p14:creationId xmlns:p14="http://schemas.microsoft.com/office/powerpoint/2010/main" val="353056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D2EF9-58CC-DD9B-43E6-BF79FACBED95}"/>
              </a:ext>
            </a:extLst>
          </p:cNvPr>
          <p:cNvSpPr>
            <a:spLocks noGrp="1"/>
          </p:cNvSpPr>
          <p:nvPr>
            <p:ph type="title"/>
          </p:nvPr>
        </p:nvSpPr>
        <p:spPr/>
        <p:txBody>
          <a:bodyPr/>
          <a:lstStyle/>
          <a:p>
            <a:r>
              <a:rPr lang="en-US" dirty="0"/>
              <a:t>Other PrEP Resources​</a:t>
            </a:r>
          </a:p>
        </p:txBody>
      </p:sp>
      <p:sp>
        <p:nvSpPr>
          <p:cNvPr id="3" name="Content Placeholder 2">
            <a:extLst>
              <a:ext uri="{FF2B5EF4-FFF2-40B4-BE49-F238E27FC236}">
                <a16:creationId xmlns:a16="http://schemas.microsoft.com/office/drawing/2014/main" id="{1802D023-DE64-1B28-ACBB-85CC8772F7E0}"/>
              </a:ext>
            </a:extLst>
          </p:cNvPr>
          <p:cNvSpPr>
            <a:spLocks noGrp="1"/>
          </p:cNvSpPr>
          <p:nvPr>
            <p:ph sz="quarter" idx="11"/>
          </p:nvPr>
        </p:nvSpPr>
        <p:spPr/>
        <p:txBody>
          <a:bodyPr vert="horz" lIns="91440" tIns="45720" rIns="91440" bIns="45720" rtlCol="0" anchor="t">
            <a:normAutofit/>
          </a:bodyPr>
          <a:lstStyle/>
          <a:p>
            <a:pPr marL="285750" indent="-285750">
              <a:spcBef>
                <a:spcPts val="600"/>
              </a:spcBef>
              <a:buFont typeface="Arial" panose="020B0604020202020204" pitchFamily="34" charset="0"/>
              <a:buChar char="•"/>
            </a:pPr>
            <a:r>
              <a:rPr lang="en-US" sz="2000" b="0" dirty="0"/>
              <a:t>PrEP Watch website:  </a:t>
            </a:r>
            <a:r>
              <a:rPr lang="en-US" sz="2000" b="0" dirty="0">
                <a:hlinkClick r:id="rId2"/>
              </a:rPr>
              <a:t>www.prepwatch.org​</a:t>
            </a:r>
            <a:endParaRPr lang="en-US" sz="2000" b="0" dirty="0"/>
          </a:p>
          <a:p>
            <a:pPr marL="285750" indent="-285750">
              <a:spcBef>
                <a:spcPts val="600"/>
              </a:spcBef>
              <a:buFont typeface="Arial" panose="020B0604020202020204" pitchFamily="34" charset="0"/>
              <a:buChar char="•"/>
            </a:pPr>
            <a:r>
              <a:rPr lang="en-US" sz="2000" b="0" dirty="0"/>
              <a:t>Global PrEP Learning Network webinars: </a:t>
            </a:r>
            <a:r>
              <a:rPr lang="en-US" sz="2000" b="0" dirty="0">
                <a:hlinkClick r:id="rId3"/>
              </a:rPr>
              <a:t>www.prepwatch.org/global-prep-learning-network​</a:t>
            </a:r>
            <a:endParaRPr lang="en-US" sz="2000" b="0" dirty="0">
              <a:ea typeface="Calibri"/>
              <a:hlinkClick r:id="rId3"/>
            </a:endParaRPr>
          </a:p>
          <a:p>
            <a:pPr marL="285750" indent="-285750">
              <a:spcBef>
                <a:spcPts val="600"/>
              </a:spcBef>
              <a:buFont typeface="Arial" panose="020B0604020202020204" pitchFamily="34" charset="0"/>
              <a:buChar char="•"/>
            </a:pPr>
            <a:r>
              <a:rPr lang="en-US" sz="2000" b="0" dirty="0"/>
              <a:t>AVAC website: </a:t>
            </a:r>
            <a:r>
              <a:rPr lang="en-US" sz="2000" b="0" dirty="0">
                <a:hlinkClick r:id="rId4"/>
              </a:rPr>
              <a:t>www.avac.org​</a:t>
            </a:r>
          </a:p>
          <a:p>
            <a:pPr marL="285750" indent="-285750">
              <a:spcBef>
                <a:spcPts val="600"/>
              </a:spcBef>
              <a:buFont typeface="Arial" panose="020B0604020202020204" pitchFamily="34" charset="0"/>
              <a:buChar char="•"/>
            </a:pPr>
            <a:r>
              <a:rPr lang="en-US" sz="2000" b="0" dirty="0"/>
              <a:t>U.S. Centers for Disease Control and Prevention: </a:t>
            </a:r>
            <a:r>
              <a:rPr lang="en-US" sz="2000" b="0" dirty="0">
                <a:hlinkClick r:id="rId5"/>
              </a:rPr>
              <a:t>www.cdc.gov/hiv/risk/prep</a:t>
            </a:r>
            <a:endParaRPr lang="en-US" sz="2000" b="0" dirty="0">
              <a:ea typeface="Calibri"/>
              <a:hlinkClick r:id="rId5"/>
            </a:endParaRPr>
          </a:p>
          <a:p>
            <a:pPr marL="285750" indent="-285750">
              <a:spcAft>
                <a:spcPts val="1200"/>
              </a:spcAft>
              <a:buFont typeface="Arial" panose="020B0604020202020204" pitchFamily="34" charset="0"/>
              <a:buChar char="•"/>
            </a:pPr>
            <a:endParaRPr lang="en-US" b="0" dirty="0">
              <a:ea typeface="Calibri"/>
            </a:endParaRPr>
          </a:p>
          <a:p>
            <a:pPr>
              <a:spcAft>
                <a:spcPts val="1200"/>
              </a:spcAft>
            </a:pPr>
            <a:endParaRPr lang="en-US" b="0" dirty="0">
              <a:ea typeface="Calibri"/>
            </a:endParaRPr>
          </a:p>
        </p:txBody>
      </p:sp>
    </p:spTree>
    <p:extLst>
      <p:ext uri="{BB962C8B-B14F-4D97-AF65-F5344CB8AC3E}">
        <p14:creationId xmlns:p14="http://schemas.microsoft.com/office/powerpoint/2010/main" val="38104772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88010-6270-14D5-2AA2-71B9B0D2520D}"/>
              </a:ext>
            </a:extLst>
          </p:cNvPr>
          <p:cNvSpPr>
            <a:spLocks noGrp="1"/>
          </p:cNvSpPr>
          <p:nvPr>
            <p:ph type="title"/>
          </p:nvPr>
        </p:nvSpPr>
        <p:spPr/>
        <p:txBody>
          <a:bodyPr/>
          <a:lstStyle/>
          <a:p>
            <a:r>
              <a:rPr lang="en-US" dirty="0"/>
              <a:t>Local PrEP Resources​</a:t>
            </a:r>
          </a:p>
        </p:txBody>
      </p:sp>
      <p:sp>
        <p:nvSpPr>
          <p:cNvPr id="3" name="Content Placeholder 2">
            <a:extLst>
              <a:ext uri="{FF2B5EF4-FFF2-40B4-BE49-F238E27FC236}">
                <a16:creationId xmlns:a16="http://schemas.microsoft.com/office/drawing/2014/main" id="{4C1473A5-7BB6-30FB-406E-EB195A589C7E}"/>
              </a:ext>
            </a:extLst>
          </p:cNvPr>
          <p:cNvSpPr>
            <a:spLocks noGrp="1"/>
          </p:cNvSpPr>
          <p:nvPr>
            <p:ph sz="quarter" idx="11"/>
          </p:nvPr>
        </p:nvSpPr>
        <p:spPr/>
        <p:txBody>
          <a:bodyPr/>
          <a:lstStyle/>
          <a:p>
            <a:r>
              <a:rPr lang="en-US" b="0" dirty="0">
                <a:solidFill>
                  <a:srgbClr val="FF0000"/>
                </a:solidFill>
              </a:rPr>
              <a:t>[Insert local PrEP resources, organizations, clinics, studies, etc.] ​</a:t>
            </a:r>
          </a:p>
        </p:txBody>
      </p:sp>
      <p:sp>
        <p:nvSpPr>
          <p:cNvPr id="10" name="Right Triangle 9">
            <a:extLst>
              <a:ext uri="{FF2B5EF4-FFF2-40B4-BE49-F238E27FC236}">
                <a16:creationId xmlns:a16="http://schemas.microsoft.com/office/drawing/2014/main" id="{DA5C8412-EDDE-F438-4F00-C437967C717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aphic 6">
            <a:extLst>
              <a:ext uri="{FF2B5EF4-FFF2-40B4-BE49-F238E27FC236}">
                <a16:creationId xmlns:a16="http://schemas.microsoft.com/office/drawing/2014/main" id="{2B07A031-1F54-DDA4-4C2A-DD01D94F0D89}"/>
              </a:ext>
            </a:extLst>
          </p:cNvPr>
          <p:cNvGrpSpPr/>
          <p:nvPr/>
        </p:nvGrpSpPr>
        <p:grpSpPr>
          <a:xfrm>
            <a:off x="11642983" y="141554"/>
            <a:ext cx="415770" cy="366446"/>
            <a:chOff x="3735476" y="1417084"/>
            <a:chExt cx="4722880" cy="4162584"/>
          </a:xfrm>
          <a:noFill/>
        </p:grpSpPr>
        <p:sp>
          <p:nvSpPr>
            <p:cNvPr id="12" name="Freeform 11">
              <a:extLst>
                <a:ext uri="{FF2B5EF4-FFF2-40B4-BE49-F238E27FC236}">
                  <a16:creationId xmlns:a16="http://schemas.microsoft.com/office/drawing/2014/main" id="{F1254DC2-1CEB-8B54-17A2-CF70F8D6490B}"/>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3" name="Freeform 12">
              <a:extLst>
                <a:ext uri="{FF2B5EF4-FFF2-40B4-BE49-F238E27FC236}">
                  <a16:creationId xmlns:a16="http://schemas.microsoft.com/office/drawing/2014/main" id="{8A151563-2FA6-C9A9-90E7-8617AFD367CE}"/>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F53F5A13-4AE1-A7FF-B7D4-34D4E9769E1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dirty="0"/>
            </a:p>
          </p:txBody>
        </p:sp>
        <p:sp>
          <p:nvSpPr>
            <p:cNvPr id="15" name="Freeform 14">
              <a:extLst>
                <a:ext uri="{FF2B5EF4-FFF2-40B4-BE49-F238E27FC236}">
                  <a16:creationId xmlns:a16="http://schemas.microsoft.com/office/drawing/2014/main" id="{741AEA18-6787-3781-BAC3-7561EDFEB38C}"/>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dirty="0"/>
            </a:p>
          </p:txBody>
        </p:sp>
      </p:grpSp>
    </p:spTree>
    <p:extLst>
      <p:ext uri="{BB962C8B-B14F-4D97-AF65-F5344CB8AC3E}">
        <p14:creationId xmlns:p14="http://schemas.microsoft.com/office/powerpoint/2010/main" val="372194100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6465-50AC-BDA1-7555-7A2D23E9E02C}"/>
              </a:ext>
            </a:extLst>
          </p:cNvPr>
          <p:cNvSpPr>
            <a:spLocks noGrp="1"/>
          </p:cNvSpPr>
          <p:nvPr>
            <p:ph type="title"/>
          </p:nvPr>
        </p:nvSpPr>
        <p:spPr/>
        <p:txBody>
          <a:bodyPr/>
          <a:lstStyle/>
          <a:p>
            <a:r>
              <a:rPr lang="en-US" dirty="0"/>
              <a:t>References: Reports</a:t>
            </a:r>
          </a:p>
        </p:txBody>
      </p:sp>
      <p:sp>
        <p:nvSpPr>
          <p:cNvPr id="3" name="Content Placeholder 2">
            <a:extLst>
              <a:ext uri="{FF2B5EF4-FFF2-40B4-BE49-F238E27FC236}">
                <a16:creationId xmlns:a16="http://schemas.microsoft.com/office/drawing/2014/main" id="{5FD5C4B6-BFE6-2EC9-008B-CC0EB2321CF2}"/>
              </a:ext>
            </a:extLst>
          </p:cNvPr>
          <p:cNvSpPr>
            <a:spLocks noGrp="1"/>
          </p:cNvSpPr>
          <p:nvPr>
            <p:ph sz="quarter" idx="11"/>
          </p:nvPr>
        </p:nvSpPr>
        <p:spPr/>
        <p:txBody>
          <a:bodyPr>
            <a:normAutofit fontScale="92500" lnSpcReduction="20000"/>
          </a:bodyPr>
          <a:lstStyle/>
          <a:p>
            <a:pPr marL="342900" indent="-342900">
              <a:spcBef>
                <a:spcPts val="600"/>
              </a:spcBef>
              <a:buFont typeface="+mj-lt"/>
              <a:buAutoNum type="arabicPeriod"/>
            </a:pPr>
            <a:r>
              <a:rPr lang="en-ZA" sz="1700" b="0" dirty="0"/>
              <a:t>Consolidated guidelines on HIV prevention, diagnosis, treatment and care for key populations – 2016 update. </a:t>
            </a:r>
            <a:r>
              <a:rPr lang="en-US" sz="1700" b="0" i="0" u="none" strike="noStrike" dirty="0">
                <a:effectLst/>
              </a:rPr>
              <a:t>Geneva: World Health Organization; 2016. License: CC BY-NC-SA 3.0 IGO.</a:t>
            </a:r>
            <a:endParaRPr lang="en-US" sz="1700" b="0" dirty="0"/>
          </a:p>
          <a:p>
            <a:pPr marL="342900" indent="-342900">
              <a:spcBef>
                <a:spcPts val="600"/>
              </a:spcBef>
              <a:buFont typeface="+mj-lt"/>
              <a:buAutoNum type="arabicPeriod"/>
            </a:pPr>
            <a:r>
              <a:rPr lang="en-US" sz="1700" b="0" i="0" u="none" strike="noStrike" dirty="0">
                <a:effectLst/>
              </a:rPr>
              <a:t>Consolidated guidelines on HIV prevention, testing, treatment, service delivery and monitoring: recommendations for a public health approach. Geneva: World Health Organization; 2021. License: CC BY-NC-SA 3.0 IGO.</a:t>
            </a:r>
            <a:r>
              <a:rPr lang="en-US" sz="1700" b="0" i="0" dirty="0">
                <a:effectLst/>
              </a:rPr>
              <a:t>​</a:t>
            </a:r>
          </a:p>
          <a:p>
            <a:pPr marL="342900" indent="-342900">
              <a:spcBef>
                <a:spcPts val="600"/>
              </a:spcBef>
              <a:buFont typeface="+mj-lt"/>
              <a:buAutoNum type="arabicPeriod"/>
            </a:pPr>
            <a:r>
              <a:rPr lang="en-US" sz="1700" b="0" i="0" dirty="0">
                <a:effectLst/>
              </a:rPr>
              <a:t>Differentiated and simplified pre-exposure prophylaxis for HIV prevention: update to WHO implementation guidance. Technical Brief. Geneva: World Health Organization; 2022. License: CC BY-NC-SA 3.0 IGO.</a:t>
            </a:r>
            <a:endParaRPr lang="en-US" sz="1700" b="0" dirty="0"/>
          </a:p>
          <a:p>
            <a:pPr marL="342900" indent="-342900">
              <a:spcBef>
                <a:spcPts val="600"/>
              </a:spcBef>
              <a:buFont typeface="+mj-lt"/>
              <a:buAutoNum type="arabicPeriod"/>
            </a:pPr>
            <a:r>
              <a:rPr lang="en-US" sz="1700" b="0" dirty="0"/>
              <a:t>HIV/ AIDS Epidemiology Report 2021, Volume 90. HIV/AIDS Epidemiology Unit, Public Health – Seattle &amp; King County and the Infectious Disease Assessment Unit, Washington State Department of Health; 2021 </a:t>
            </a:r>
          </a:p>
          <a:p>
            <a:pPr marL="342900" indent="-342900">
              <a:spcBef>
                <a:spcPts val="600"/>
              </a:spcBef>
              <a:buFont typeface="+mj-lt"/>
              <a:buAutoNum type="arabicPeriod"/>
            </a:pPr>
            <a:r>
              <a:rPr lang="en-US" sz="1700" b="0" dirty="0"/>
              <a:t>HIV drug resistance report 2021. Geneva: World Health Organization; 2021. License: CC BY-NC-SA 3.0 IGO.</a:t>
            </a:r>
          </a:p>
          <a:p>
            <a:pPr marL="342900" indent="-342900">
              <a:spcBef>
                <a:spcPts val="600"/>
              </a:spcBef>
              <a:buFont typeface="+mj-lt"/>
              <a:buAutoNum type="arabicPeriod"/>
            </a:pPr>
            <a:r>
              <a:rPr lang="en-US" sz="1700" b="0" dirty="0"/>
              <a:t>HIV</a:t>
            </a:r>
            <a:r>
              <a:rPr lang="en-US" sz="1700" b="0" i="0" kern="1200" dirty="0">
                <a:solidFill>
                  <a:schemeClr val="tx1"/>
                </a:solidFill>
                <a:effectLst/>
                <a:ea typeface="+mn-ea"/>
                <a:cs typeface="+mn-cs"/>
              </a:rPr>
              <a:t> testing, </a:t>
            </a:r>
            <a:r>
              <a:rPr lang="en-US" sz="1700" b="0" dirty="0"/>
              <a:t>PrEP</a:t>
            </a:r>
            <a:r>
              <a:rPr lang="en-US" sz="1700" b="0" i="0" kern="1200" dirty="0">
                <a:solidFill>
                  <a:schemeClr val="tx1"/>
                </a:solidFill>
                <a:effectLst/>
                <a:ea typeface="+mn-ea"/>
                <a:cs typeface="+mn-cs"/>
              </a:rPr>
              <a:t>, new </a:t>
            </a:r>
            <a:r>
              <a:rPr lang="en-US" sz="1700" b="0" dirty="0"/>
              <a:t>HIV</a:t>
            </a:r>
            <a:r>
              <a:rPr lang="en-US" sz="1700" b="0" i="0" kern="1200" dirty="0">
                <a:solidFill>
                  <a:schemeClr val="tx1"/>
                </a:solidFill>
                <a:effectLst/>
                <a:ea typeface="+mn-ea"/>
                <a:cs typeface="+mn-cs"/>
              </a:rPr>
              <a:t> diagnoses, and care outcomes for people accessing </a:t>
            </a:r>
            <a:r>
              <a:rPr lang="en-US" sz="1700" b="0" dirty="0"/>
              <a:t>HIV</a:t>
            </a:r>
            <a:r>
              <a:rPr lang="en-US" sz="1700" b="0" i="0" kern="1200" dirty="0">
                <a:solidFill>
                  <a:schemeClr val="tx1"/>
                </a:solidFill>
                <a:effectLst/>
                <a:ea typeface="+mn-ea"/>
                <a:cs typeface="+mn-cs"/>
              </a:rPr>
              <a:t> services: 2022 report. The annual official statistics data release (data to end of December 2021). </a:t>
            </a:r>
            <a:r>
              <a:rPr lang="en-US" sz="1700" b="0" dirty="0"/>
              <a:t>UK</a:t>
            </a:r>
            <a:r>
              <a:rPr lang="en-US" sz="1700" b="0" i="0" kern="1200" dirty="0">
                <a:solidFill>
                  <a:schemeClr val="tx1"/>
                </a:solidFill>
                <a:effectLst/>
                <a:ea typeface="+mn-ea"/>
                <a:cs typeface="+mn-cs"/>
              </a:rPr>
              <a:t> Health Security Agency, London; 2022.</a:t>
            </a:r>
          </a:p>
          <a:p>
            <a:pPr marL="342900" indent="-342900">
              <a:spcBef>
                <a:spcPts val="600"/>
              </a:spcBef>
              <a:buFont typeface="+mj-lt"/>
              <a:buAutoNum type="arabicPeriod"/>
            </a:pPr>
            <a:r>
              <a:rPr lang="en-US" sz="1700" b="0" dirty="0"/>
              <a:t>IN DANGER: UNAIDS Global AIDS Update 2022. Geneva: Joint United Nations Programme on HIV/ AIDS; 2022. License: CC BY-NC-SA 3.0 IGO.</a:t>
            </a:r>
          </a:p>
          <a:p>
            <a:endParaRPr lang="en-US" b="0" dirty="0"/>
          </a:p>
          <a:p>
            <a:endParaRPr lang="en-US" b="0" dirty="0"/>
          </a:p>
          <a:p>
            <a:endParaRPr lang="en-US" b="0" dirty="0"/>
          </a:p>
        </p:txBody>
      </p:sp>
    </p:spTree>
    <p:extLst>
      <p:ext uri="{BB962C8B-B14F-4D97-AF65-F5344CB8AC3E}">
        <p14:creationId xmlns:p14="http://schemas.microsoft.com/office/powerpoint/2010/main" val="21296468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6465-50AC-BDA1-7555-7A2D23E9E02C}"/>
              </a:ext>
            </a:extLst>
          </p:cNvPr>
          <p:cNvSpPr>
            <a:spLocks noGrp="1"/>
          </p:cNvSpPr>
          <p:nvPr>
            <p:ph type="title"/>
          </p:nvPr>
        </p:nvSpPr>
        <p:spPr/>
        <p:txBody>
          <a:bodyPr/>
          <a:lstStyle/>
          <a:p>
            <a:r>
              <a:rPr lang="en-US" dirty="0"/>
              <a:t>References: Articles</a:t>
            </a:r>
          </a:p>
        </p:txBody>
      </p:sp>
      <p:sp>
        <p:nvSpPr>
          <p:cNvPr id="3" name="Content Placeholder 2">
            <a:extLst>
              <a:ext uri="{FF2B5EF4-FFF2-40B4-BE49-F238E27FC236}">
                <a16:creationId xmlns:a16="http://schemas.microsoft.com/office/drawing/2014/main" id="{5FD5C4B6-BFE6-2EC9-008B-CC0EB2321CF2}"/>
              </a:ext>
            </a:extLst>
          </p:cNvPr>
          <p:cNvSpPr>
            <a:spLocks noGrp="1"/>
          </p:cNvSpPr>
          <p:nvPr>
            <p:ph sz="quarter" idx="11"/>
          </p:nvPr>
        </p:nvSpPr>
        <p:spPr/>
        <p:txBody>
          <a:bodyPr>
            <a:normAutofit/>
          </a:bodyPr>
          <a:lstStyle/>
          <a:p>
            <a:pPr marL="342900" indent="-342900">
              <a:spcBef>
                <a:spcPts val="600"/>
              </a:spcBef>
              <a:buFont typeface="+mj-lt"/>
              <a:buAutoNum type="arabicPeriod"/>
            </a:pPr>
            <a:r>
              <a:rPr lang="en-ZA" sz="1600" b="0" i="0" dirty="0">
                <a:solidFill>
                  <a:srgbClr val="000000"/>
                </a:solidFill>
                <a:effectLst/>
              </a:rPr>
              <a:t>Buchbinder SP, </a:t>
            </a:r>
            <a:r>
              <a:rPr lang="en-ZA" sz="1600" b="0" i="0" dirty="0" err="1">
                <a:solidFill>
                  <a:srgbClr val="000000"/>
                </a:solidFill>
                <a:effectLst/>
              </a:rPr>
              <a:t>Havlir</a:t>
            </a:r>
            <a:r>
              <a:rPr lang="en-ZA" sz="1600" b="0" i="0" dirty="0">
                <a:solidFill>
                  <a:srgbClr val="000000"/>
                </a:solidFill>
                <a:effectLst/>
              </a:rPr>
              <a:t> DV. Getting to zero San Francisco: A collective impact approach. </a:t>
            </a:r>
            <a:r>
              <a:rPr lang="en-ZA" sz="1600" b="0" i="1" dirty="0">
                <a:solidFill>
                  <a:srgbClr val="000000"/>
                </a:solidFill>
                <a:effectLst/>
              </a:rPr>
              <a:t>J </a:t>
            </a:r>
            <a:r>
              <a:rPr lang="en-ZA" sz="1600" b="0" i="1" dirty="0" err="1">
                <a:solidFill>
                  <a:srgbClr val="000000"/>
                </a:solidFill>
                <a:effectLst/>
              </a:rPr>
              <a:t>Acquir</a:t>
            </a:r>
            <a:r>
              <a:rPr lang="en-ZA" sz="1600" b="0" i="1" dirty="0">
                <a:solidFill>
                  <a:srgbClr val="000000"/>
                </a:solidFill>
                <a:effectLst/>
              </a:rPr>
              <a:t> Immune </a:t>
            </a:r>
            <a:r>
              <a:rPr lang="en-ZA" sz="1600" b="0" i="1" dirty="0" err="1">
                <a:solidFill>
                  <a:srgbClr val="000000"/>
                </a:solidFill>
                <a:effectLst/>
              </a:rPr>
              <a:t>Defic</a:t>
            </a:r>
            <a:r>
              <a:rPr lang="en-ZA" sz="1600" b="0" i="1" dirty="0">
                <a:solidFill>
                  <a:srgbClr val="000000"/>
                </a:solidFill>
                <a:effectLst/>
              </a:rPr>
              <a:t> </a:t>
            </a:r>
            <a:r>
              <a:rPr lang="en-ZA" sz="1600" b="0" i="1" dirty="0" err="1">
                <a:solidFill>
                  <a:srgbClr val="000000"/>
                </a:solidFill>
                <a:effectLst/>
              </a:rPr>
              <a:t>Syndr</a:t>
            </a:r>
            <a:r>
              <a:rPr lang="en-ZA" sz="1600" b="0" i="0" dirty="0">
                <a:solidFill>
                  <a:srgbClr val="000000"/>
                </a:solidFill>
                <a:effectLst/>
              </a:rPr>
              <a:t>. 2019;82(</a:t>
            </a:r>
            <a:r>
              <a:rPr lang="en-ZA" sz="1600" b="0" i="0" dirty="0" err="1">
                <a:solidFill>
                  <a:srgbClr val="000000"/>
                </a:solidFill>
                <a:effectLst/>
              </a:rPr>
              <a:t>Suppl</a:t>
            </a:r>
            <a:r>
              <a:rPr lang="en-ZA" sz="1600" b="0" i="0" dirty="0">
                <a:solidFill>
                  <a:srgbClr val="000000"/>
                </a:solidFill>
                <a:effectLst/>
              </a:rPr>
              <a:t> 3):S176.</a:t>
            </a:r>
            <a:endParaRPr lang="en-ZA" sz="1600" b="0" dirty="0">
              <a:solidFill>
                <a:srgbClr val="000000"/>
              </a:solidFill>
            </a:endParaRPr>
          </a:p>
          <a:p>
            <a:pPr marL="342900" indent="-342900">
              <a:spcBef>
                <a:spcPts val="600"/>
              </a:spcBef>
              <a:buFont typeface="+mj-lt"/>
              <a:buAutoNum type="arabicPeriod"/>
            </a:pPr>
            <a:r>
              <a:rPr lang="en-ZA" sz="1600" b="0" i="0" dirty="0" err="1">
                <a:solidFill>
                  <a:srgbClr val="000000"/>
                </a:solidFill>
                <a:effectLst/>
              </a:rPr>
              <a:t>Grulich</a:t>
            </a:r>
            <a:r>
              <a:rPr lang="en-ZA" sz="1600" b="0" i="0" dirty="0">
                <a:solidFill>
                  <a:srgbClr val="000000"/>
                </a:solidFill>
                <a:effectLst/>
              </a:rPr>
              <a:t> AE, Guy R, Amin J, et al. Population-level effectiveness of rapid, targeted, high-coverage roll-out of HIV pre-exposure prophylaxis in men who have sex with men: The EPIC-NSW prospective cohort study. </a:t>
            </a:r>
            <a:r>
              <a:rPr lang="en-ZA" sz="1600" b="0" i="1" dirty="0">
                <a:solidFill>
                  <a:srgbClr val="000000"/>
                </a:solidFill>
                <a:effectLst/>
              </a:rPr>
              <a:t>Lancet HIV</a:t>
            </a:r>
            <a:r>
              <a:rPr lang="en-ZA" sz="1600" b="0" i="0" dirty="0">
                <a:solidFill>
                  <a:srgbClr val="000000"/>
                </a:solidFill>
                <a:effectLst/>
              </a:rPr>
              <a:t>. 2018;5(11):e629-e637.</a:t>
            </a:r>
            <a:endParaRPr lang="en-ZA" sz="1600" b="0" dirty="0">
              <a:solidFill>
                <a:srgbClr val="000000"/>
              </a:solidFill>
            </a:endParaRPr>
          </a:p>
          <a:p>
            <a:pPr marL="342900" indent="-342900">
              <a:spcBef>
                <a:spcPts val="600"/>
              </a:spcBef>
              <a:buFont typeface="+mj-lt"/>
              <a:buAutoNum type="arabicPeriod"/>
            </a:pPr>
            <a:r>
              <a:rPr lang="en-ZA" sz="1600" b="0" i="0" dirty="0">
                <a:solidFill>
                  <a:srgbClr val="000000"/>
                </a:solidFill>
                <a:effectLst/>
              </a:rPr>
              <a:t>Koss CA, </a:t>
            </a:r>
            <a:r>
              <a:rPr lang="en-ZA" sz="1600" b="0" i="0" dirty="0" err="1">
                <a:solidFill>
                  <a:srgbClr val="000000"/>
                </a:solidFill>
                <a:effectLst/>
              </a:rPr>
              <a:t>Havlir</a:t>
            </a:r>
            <a:r>
              <a:rPr lang="en-ZA" sz="1600" b="0" i="0" dirty="0">
                <a:solidFill>
                  <a:srgbClr val="000000"/>
                </a:solidFill>
                <a:effectLst/>
              </a:rPr>
              <a:t> DV, </a:t>
            </a:r>
            <a:r>
              <a:rPr lang="en-ZA" sz="1600" b="0" i="0" dirty="0" err="1">
                <a:solidFill>
                  <a:srgbClr val="000000"/>
                </a:solidFill>
                <a:effectLst/>
              </a:rPr>
              <a:t>Ayieko</a:t>
            </a:r>
            <a:r>
              <a:rPr lang="en-ZA" sz="1600" b="0" i="0" dirty="0">
                <a:solidFill>
                  <a:srgbClr val="000000"/>
                </a:solidFill>
                <a:effectLst/>
              </a:rPr>
              <a:t> J, et al. HIV incidence after pre-exposure prophylaxis initiation among women and men at elevated HIV risk: A population-based study in rural Kenya and Uganda. </a:t>
            </a:r>
            <a:r>
              <a:rPr lang="en-ZA" sz="1600" b="0" i="1" dirty="0" err="1">
                <a:solidFill>
                  <a:srgbClr val="000000"/>
                </a:solidFill>
                <a:effectLst/>
              </a:rPr>
              <a:t>PLoS</a:t>
            </a:r>
            <a:r>
              <a:rPr lang="en-ZA" sz="1600" b="0" i="1" dirty="0">
                <a:solidFill>
                  <a:srgbClr val="000000"/>
                </a:solidFill>
                <a:effectLst/>
              </a:rPr>
              <a:t> Med. </a:t>
            </a:r>
            <a:r>
              <a:rPr lang="en-ZA" sz="1600" b="0" i="0" dirty="0">
                <a:solidFill>
                  <a:srgbClr val="000000"/>
                </a:solidFill>
                <a:effectLst/>
              </a:rPr>
              <a:t>2021;18(2):e1003492. </a:t>
            </a:r>
            <a:endParaRPr lang="en-ZA" sz="1600" b="0" dirty="0">
              <a:solidFill>
                <a:srgbClr val="000000"/>
              </a:solidFill>
            </a:endParaRPr>
          </a:p>
          <a:p>
            <a:pPr marL="342900" indent="-342900">
              <a:spcBef>
                <a:spcPts val="600"/>
              </a:spcBef>
              <a:buFont typeface="+mj-lt"/>
              <a:buAutoNum type="arabicPeriod"/>
            </a:pPr>
            <a:r>
              <a:rPr lang="en-ZA" sz="1600" b="0" i="0" dirty="0" err="1">
                <a:solidFill>
                  <a:srgbClr val="000000"/>
                </a:solidFill>
                <a:effectLst/>
              </a:rPr>
              <a:t>Quaife</a:t>
            </a:r>
            <a:r>
              <a:rPr lang="en-ZA" sz="1600" b="0" i="0" dirty="0">
                <a:solidFill>
                  <a:srgbClr val="000000"/>
                </a:solidFill>
                <a:effectLst/>
              </a:rPr>
              <a:t> M, MacGregor L, Ong JJ, et al. Risk compensation and STI incidence in PrEP programmes. </a:t>
            </a:r>
            <a:r>
              <a:rPr lang="en-ZA" sz="1600" b="0" i="1" dirty="0">
                <a:solidFill>
                  <a:srgbClr val="000000"/>
                </a:solidFill>
                <a:effectLst/>
              </a:rPr>
              <a:t> Lancet HIV</a:t>
            </a:r>
            <a:r>
              <a:rPr lang="en-ZA" sz="1600" b="0" i="0" dirty="0">
                <a:solidFill>
                  <a:srgbClr val="000000"/>
                </a:solidFill>
                <a:effectLst/>
              </a:rPr>
              <a:t>. 2020;7(4):e222-e223.</a:t>
            </a:r>
          </a:p>
          <a:p>
            <a:endParaRPr lang="en-US" b="0" dirty="0"/>
          </a:p>
          <a:p>
            <a:endParaRPr lang="en-ZA" b="1" i="0" dirty="0">
              <a:solidFill>
                <a:srgbClr val="3C4245"/>
              </a:solidFill>
              <a:effectLst/>
              <a:latin typeface="Noto Sans" panose="020B0502040504020204" pitchFamily="34" charset="0"/>
            </a:endParaRPr>
          </a:p>
          <a:p>
            <a:endParaRPr lang="en-US" b="0" dirty="0"/>
          </a:p>
          <a:p>
            <a:endParaRPr lang="en-US" b="0" dirty="0"/>
          </a:p>
          <a:p>
            <a:endParaRPr lang="en-US" b="0" dirty="0"/>
          </a:p>
          <a:p>
            <a:endParaRPr lang="en-US" b="0" dirty="0"/>
          </a:p>
        </p:txBody>
      </p:sp>
    </p:spTree>
    <p:extLst>
      <p:ext uri="{BB962C8B-B14F-4D97-AF65-F5344CB8AC3E}">
        <p14:creationId xmlns:p14="http://schemas.microsoft.com/office/powerpoint/2010/main" val="288805365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6EEA7-4621-B906-B266-953598908A40}"/>
              </a:ext>
            </a:extLst>
          </p:cNvPr>
          <p:cNvSpPr>
            <a:spLocks noGrp="1"/>
          </p:cNvSpPr>
          <p:nvPr>
            <p:ph type="title" idx="4294967295"/>
          </p:nvPr>
        </p:nvSpPr>
        <p:spPr>
          <a:xfrm>
            <a:off x="1523206" y="608012"/>
            <a:ext cx="9145587" cy="838200"/>
          </a:xfrm>
        </p:spPr>
        <p:txBody>
          <a:bodyPr/>
          <a:lstStyle/>
          <a:p>
            <a:pPr algn="ctr"/>
            <a:r>
              <a:rPr lang="en-US" dirty="0">
                <a:solidFill>
                  <a:srgbClr val="022169"/>
                </a:solidFill>
              </a:rPr>
              <a:t>Thank You​</a:t>
            </a:r>
          </a:p>
        </p:txBody>
      </p:sp>
      <p:pic>
        <p:nvPicPr>
          <p:cNvPr id="45058" name="Picture 2">
            <a:extLst>
              <a:ext uri="{FF2B5EF4-FFF2-40B4-BE49-F238E27FC236}">
                <a16:creationId xmlns:a16="http://schemas.microsoft.com/office/drawing/2014/main" id="{A317D652-D8E7-6773-5CB8-501109136D09}"/>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2936874" y="1511300"/>
            <a:ext cx="6318250" cy="473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85691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D4FB-5046-AD24-269E-A2D176A4816A}"/>
              </a:ext>
            </a:extLst>
          </p:cNvPr>
          <p:cNvSpPr>
            <a:spLocks noGrp="1"/>
          </p:cNvSpPr>
          <p:nvPr>
            <p:ph type="title"/>
          </p:nvPr>
        </p:nvSpPr>
        <p:spPr/>
        <p:txBody>
          <a:bodyPr/>
          <a:lstStyle/>
          <a:p>
            <a:r>
              <a:rPr lang="en-US" dirty="0"/>
              <a:t>Acknowledgements </a:t>
            </a:r>
            <a:endParaRPr lang="en-ZA" dirty="0"/>
          </a:p>
        </p:txBody>
      </p:sp>
      <p:sp>
        <p:nvSpPr>
          <p:cNvPr id="3" name="Content Placeholder 2">
            <a:extLst>
              <a:ext uri="{FF2B5EF4-FFF2-40B4-BE49-F238E27FC236}">
                <a16:creationId xmlns:a16="http://schemas.microsoft.com/office/drawing/2014/main" id="{DB2AB660-E634-7E11-FA76-E5E92E6F9D89}"/>
              </a:ext>
            </a:extLst>
          </p:cNvPr>
          <p:cNvSpPr>
            <a:spLocks noGrp="1"/>
          </p:cNvSpPr>
          <p:nvPr>
            <p:ph sz="quarter" idx="11"/>
          </p:nvPr>
        </p:nvSpPr>
        <p:spPr/>
        <p:txBody>
          <a:bodyPr/>
          <a:lstStyle/>
          <a:p>
            <a:r>
              <a:rPr lang="en-US" b="0" dirty="0"/>
              <a:t>This package is a product of the Clinical and Laboratory Unit of ICAP at Columbia University. The material was conceptualized, designed and developed by Cassia Wells, with support from Julie Franks and technical input from Ellen Morrison, Andrea Howard and Gillian Doherty. Formatting and graphic design was provided by the ICAP Communications Team.</a:t>
            </a:r>
          </a:p>
          <a:p>
            <a:endParaRPr lang="en-US" b="0" dirty="0"/>
          </a:p>
          <a:p>
            <a:r>
              <a:rPr lang="en-US" b="0" dirty="0"/>
              <a:t>Portions of this training updated and modified previous PrEP package material developed by ICAP at Columbia University in collaboration with the U.S. Centers for Disease Control and Prevention (CDC), with funding from the U.S. President’s Plan for AIDS Relief (PEPFAR) under the terms of cooperative agreement #U2GGH000994. </a:t>
            </a:r>
          </a:p>
          <a:p>
            <a:endParaRPr lang="en-US" b="0" dirty="0"/>
          </a:p>
          <a:p>
            <a:r>
              <a:rPr lang="en-US" b="0" dirty="0"/>
              <a:t>Its contents are solely the responsibility of the authors and do not necessarily represent the views of the U.S. Government or other organizations.</a:t>
            </a:r>
            <a:endParaRPr lang="en-ZA" b="0" dirty="0"/>
          </a:p>
        </p:txBody>
      </p:sp>
    </p:spTree>
    <p:extLst>
      <p:ext uri="{BB962C8B-B14F-4D97-AF65-F5344CB8AC3E}">
        <p14:creationId xmlns:p14="http://schemas.microsoft.com/office/powerpoint/2010/main" val="2242595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5C065-F420-C25D-67B2-C30A60570644}"/>
              </a:ext>
            </a:extLst>
          </p:cNvPr>
          <p:cNvSpPr>
            <a:spLocks noGrp="1"/>
          </p:cNvSpPr>
          <p:nvPr>
            <p:ph type="title"/>
          </p:nvPr>
        </p:nvSpPr>
        <p:spPr/>
        <p:txBody>
          <a:bodyPr/>
          <a:lstStyle/>
          <a:p>
            <a:r>
              <a:rPr lang="en-US" dirty="0"/>
              <a:t>Combination HIV Prevention​</a:t>
            </a:r>
          </a:p>
        </p:txBody>
      </p:sp>
      <p:sp>
        <p:nvSpPr>
          <p:cNvPr id="13" name="TextBox 12">
            <a:extLst>
              <a:ext uri="{FF2B5EF4-FFF2-40B4-BE49-F238E27FC236}">
                <a16:creationId xmlns:a16="http://schemas.microsoft.com/office/drawing/2014/main" id="{BC321C79-79ED-B901-D12F-F7BEA6A8E73E}"/>
              </a:ext>
            </a:extLst>
          </p:cNvPr>
          <p:cNvSpPr txBox="1"/>
          <p:nvPr/>
        </p:nvSpPr>
        <p:spPr>
          <a:xfrm>
            <a:off x="7914669" y="1579374"/>
            <a:ext cx="3928188" cy="4462760"/>
          </a:xfrm>
          <a:prstGeom prst="rect">
            <a:avLst/>
          </a:prstGeom>
          <a:noFill/>
        </p:spPr>
        <p:txBody>
          <a:bodyPr wrap="square">
            <a:spAutoFit/>
          </a:bodyPr>
          <a:lstStyle/>
          <a:p>
            <a:r>
              <a:rPr lang="en-US" sz="2400" b="1" dirty="0">
                <a:solidFill>
                  <a:schemeClr val="accent2"/>
                </a:solidFill>
              </a:rPr>
              <a:t> Biomedical </a:t>
            </a:r>
            <a:endParaRPr lang="en-US" sz="2400" dirty="0">
              <a:solidFill>
                <a:schemeClr val="accent2"/>
              </a:solidFill>
            </a:endParaRPr>
          </a:p>
          <a:p>
            <a:pPr marL="285750" indent="-285750">
              <a:buFont typeface="Arial" panose="020B0604020202020204" pitchFamily="34" charset="0"/>
              <a:buChar char="•"/>
            </a:pPr>
            <a:r>
              <a:rPr lang="en-US" sz="2000" b="0" dirty="0"/>
              <a:t>HIV testing​</a:t>
            </a:r>
          </a:p>
          <a:p>
            <a:pPr marL="285750" indent="-285750">
              <a:buFont typeface="Arial" panose="020B0604020202020204" pitchFamily="34" charset="0"/>
              <a:buChar char="•"/>
            </a:pPr>
            <a:r>
              <a:rPr lang="en-US" sz="2000" b="0" dirty="0"/>
              <a:t>Condoms​</a:t>
            </a:r>
          </a:p>
          <a:p>
            <a:pPr marL="285750" indent="-285750">
              <a:buFont typeface="Arial" panose="020B0604020202020204" pitchFamily="34" charset="0"/>
              <a:buChar char="•"/>
            </a:pPr>
            <a:r>
              <a:rPr lang="en-US" sz="2000" b="0" dirty="0"/>
              <a:t>Voluntary medical male circumcision</a:t>
            </a:r>
          </a:p>
          <a:p>
            <a:pPr marL="285750" indent="-285750">
              <a:buFont typeface="Arial" panose="020B0604020202020204" pitchFamily="34" charset="0"/>
              <a:buChar char="•"/>
            </a:pPr>
            <a:r>
              <a:rPr lang="en-US" sz="2000" b="0" dirty="0"/>
              <a:t>Prevention of mother-to-child transmission </a:t>
            </a:r>
          </a:p>
          <a:p>
            <a:pPr marL="285750" indent="-285750">
              <a:buFont typeface="Arial" panose="020B0604020202020204" pitchFamily="34" charset="0"/>
              <a:buChar char="•"/>
            </a:pPr>
            <a:r>
              <a:rPr lang="en-US" sz="2000" b="0" dirty="0"/>
              <a:t>Sexually transmitted infection (STI) treatment​</a:t>
            </a:r>
          </a:p>
          <a:p>
            <a:pPr marL="285750" indent="-285750">
              <a:buFont typeface="Arial" panose="020B0604020202020204" pitchFamily="34" charset="0"/>
              <a:buChar char="•"/>
            </a:pPr>
            <a:r>
              <a:rPr lang="en-US" sz="2000" b="0" dirty="0"/>
              <a:t>PEP​</a:t>
            </a:r>
          </a:p>
          <a:p>
            <a:pPr marL="285750" indent="-285750">
              <a:buFont typeface="Arial" panose="020B0604020202020204" pitchFamily="34" charset="0"/>
              <a:buChar char="•"/>
            </a:pPr>
            <a:r>
              <a:rPr lang="en-US" sz="2000" b="0" dirty="0"/>
              <a:t>ART for prevention (U=U)​</a:t>
            </a:r>
          </a:p>
          <a:p>
            <a:pPr marL="285750" indent="-285750">
              <a:buFont typeface="Arial" panose="020B0604020202020204" pitchFamily="34" charset="0"/>
              <a:buChar char="•"/>
            </a:pPr>
            <a:r>
              <a:rPr lang="en-US" sz="2000" b="0" dirty="0"/>
              <a:t>Opioid substitution therapy​</a:t>
            </a:r>
          </a:p>
          <a:p>
            <a:pPr marL="285750" indent="-285750">
              <a:buFont typeface="Arial" panose="020B0604020202020204" pitchFamily="34" charset="0"/>
              <a:buChar char="•"/>
            </a:pPr>
            <a:r>
              <a:rPr lang="en-US" sz="2000" b="0" dirty="0"/>
              <a:t>Clean injection equipment ​</a:t>
            </a:r>
          </a:p>
          <a:p>
            <a:pPr marL="285750" indent="-285750">
              <a:buFont typeface="Arial" panose="020B0604020202020204" pitchFamily="34" charset="0"/>
              <a:buChar char="•"/>
            </a:pPr>
            <a:r>
              <a:rPr lang="en-US" sz="2000" b="1" dirty="0"/>
              <a:t>Oral and long-acting PrEP</a:t>
            </a:r>
          </a:p>
        </p:txBody>
      </p:sp>
      <p:pic>
        <p:nvPicPr>
          <p:cNvPr id="4" name="Picture 3" descr="A diagram of a disease&#10;&#10;Description automatically generated with medium confidence">
            <a:extLst>
              <a:ext uri="{FF2B5EF4-FFF2-40B4-BE49-F238E27FC236}">
                <a16:creationId xmlns:a16="http://schemas.microsoft.com/office/drawing/2014/main" id="{1B9E7B0B-F9D4-C4C6-470D-850B268E85F3}"/>
              </a:ext>
            </a:extLst>
          </p:cNvPr>
          <p:cNvPicPr>
            <a:picLocks noChangeAspect="1"/>
          </p:cNvPicPr>
          <p:nvPr/>
        </p:nvPicPr>
        <p:blipFill rotWithShape="1">
          <a:blip r:embed="rId3"/>
          <a:srcRect l="12993" t="10409" r="10181" b="10196"/>
          <a:stretch/>
        </p:blipFill>
        <p:spPr>
          <a:xfrm>
            <a:off x="3986481" y="1358897"/>
            <a:ext cx="3928188" cy="4037744"/>
          </a:xfrm>
          <a:prstGeom prst="rect">
            <a:avLst/>
          </a:prstGeom>
        </p:spPr>
      </p:pic>
      <p:sp>
        <p:nvSpPr>
          <p:cNvPr id="5" name="TextBox 4">
            <a:extLst>
              <a:ext uri="{FF2B5EF4-FFF2-40B4-BE49-F238E27FC236}">
                <a16:creationId xmlns:a16="http://schemas.microsoft.com/office/drawing/2014/main" id="{179A80A1-6FD5-3151-1E11-9B7EDF4B58AD}"/>
              </a:ext>
            </a:extLst>
          </p:cNvPr>
          <p:cNvSpPr txBox="1"/>
          <p:nvPr/>
        </p:nvSpPr>
        <p:spPr>
          <a:xfrm>
            <a:off x="1964317" y="1465393"/>
            <a:ext cx="2356559" cy="2308324"/>
          </a:xfrm>
          <a:prstGeom prst="rect">
            <a:avLst/>
          </a:prstGeom>
          <a:noFill/>
        </p:spPr>
        <p:txBody>
          <a:bodyPr wrap="square">
            <a:spAutoFit/>
          </a:bodyPr>
          <a:lstStyle/>
          <a:p>
            <a:r>
              <a:rPr lang="en-US" sz="2400" b="1" dirty="0">
                <a:solidFill>
                  <a:schemeClr val="accent1"/>
                </a:solidFill>
              </a:rPr>
              <a:t>Behavioral​</a:t>
            </a:r>
            <a:endParaRPr lang="en-US" sz="2400" dirty="0"/>
          </a:p>
          <a:p>
            <a:pPr marL="285750" indent="-285750">
              <a:buFont typeface="Arial" panose="020B0604020202020204" pitchFamily="34" charset="0"/>
              <a:buChar char="•"/>
            </a:pPr>
            <a:r>
              <a:rPr lang="en-US" sz="2000" b="0" dirty="0"/>
              <a:t>Education​</a:t>
            </a:r>
          </a:p>
          <a:p>
            <a:pPr marL="285750" indent="-285750">
              <a:buFont typeface="Arial" panose="020B0604020202020204" pitchFamily="34" charset="0"/>
              <a:buChar char="•"/>
            </a:pPr>
            <a:r>
              <a:rPr lang="en-US" sz="2000" b="0" dirty="0"/>
              <a:t>Counseling​</a:t>
            </a:r>
          </a:p>
          <a:p>
            <a:pPr marL="285750" indent="-285750">
              <a:buFont typeface="Arial" panose="020B0604020202020204" pitchFamily="34" charset="0"/>
              <a:buChar char="•"/>
            </a:pPr>
            <a:r>
              <a:rPr lang="en-US" sz="2000" b="0" dirty="0"/>
              <a:t>Stigma reduction​</a:t>
            </a:r>
          </a:p>
          <a:p>
            <a:pPr marL="285750" indent="-285750">
              <a:buFont typeface="Arial" panose="020B0604020202020204" pitchFamily="34" charset="0"/>
              <a:buChar char="•"/>
            </a:pPr>
            <a:r>
              <a:rPr lang="en-US" sz="2000" b="0" dirty="0"/>
              <a:t>Harm reduction​</a:t>
            </a:r>
          </a:p>
          <a:p>
            <a:pPr marL="285750" indent="-285750">
              <a:buFont typeface="Arial" panose="020B0604020202020204" pitchFamily="34" charset="0"/>
              <a:buChar char="•"/>
            </a:pPr>
            <a:r>
              <a:rPr lang="en-US" sz="2000" b="0" dirty="0"/>
              <a:t>Adherence support</a:t>
            </a:r>
          </a:p>
        </p:txBody>
      </p:sp>
      <p:sp>
        <p:nvSpPr>
          <p:cNvPr id="7" name="TextBox 6">
            <a:extLst>
              <a:ext uri="{FF2B5EF4-FFF2-40B4-BE49-F238E27FC236}">
                <a16:creationId xmlns:a16="http://schemas.microsoft.com/office/drawing/2014/main" id="{AE831679-F7E5-EE2D-3CA1-12D8167E9E86}"/>
              </a:ext>
            </a:extLst>
          </p:cNvPr>
          <p:cNvSpPr txBox="1"/>
          <p:nvPr/>
        </p:nvSpPr>
        <p:spPr>
          <a:xfrm>
            <a:off x="1964317" y="4041586"/>
            <a:ext cx="2633961" cy="2000548"/>
          </a:xfrm>
          <a:prstGeom prst="rect">
            <a:avLst/>
          </a:prstGeom>
          <a:noFill/>
        </p:spPr>
        <p:txBody>
          <a:bodyPr wrap="square">
            <a:spAutoFit/>
          </a:bodyPr>
          <a:lstStyle/>
          <a:p>
            <a:r>
              <a:rPr lang="en-US" sz="2400" b="1" dirty="0">
                <a:solidFill>
                  <a:schemeClr val="accent5"/>
                </a:solidFill>
              </a:rPr>
              <a:t>Structural</a:t>
            </a:r>
            <a:r>
              <a:rPr lang="en-US" sz="2400" b="1" dirty="0">
                <a:solidFill>
                  <a:schemeClr val="accent1"/>
                </a:solidFill>
              </a:rPr>
              <a:t> </a:t>
            </a:r>
            <a:endParaRPr lang="en-US" sz="2400" dirty="0"/>
          </a:p>
          <a:p>
            <a:pPr marL="285750" indent="-285750">
              <a:buFont typeface="Arial" panose="020B0604020202020204" pitchFamily="34" charset="0"/>
              <a:buChar char="•"/>
            </a:pPr>
            <a:r>
              <a:rPr lang="en-US" sz="2000" b="0" dirty="0"/>
              <a:t>Policy​</a:t>
            </a:r>
          </a:p>
          <a:p>
            <a:pPr marL="285750" indent="-285750">
              <a:buFont typeface="Arial" panose="020B0604020202020204" pitchFamily="34" charset="0"/>
              <a:buChar char="•"/>
            </a:pPr>
            <a:r>
              <a:rPr lang="en-US" sz="2000" b="0" dirty="0"/>
              <a:t>Laws</a:t>
            </a:r>
          </a:p>
          <a:p>
            <a:pPr marL="285750" indent="-285750">
              <a:buFont typeface="Arial" panose="020B0604020202020204" pitchFamily="34" charset="0"/>
              <a:buChar char="•"/>
            </a:pPr>
            <a:r>
              <a:rPr lang="en-US" sz="2000" b="0" dirty="0"/>
              <a:t>Regulations</a:t>
            </a:r>
          </a:p>
          <a:p>
            <a:pPr marL="285750" indent="-285750">
              <a:buFont typeface="Arial" panose="020B0604020202020204" pitchFamily="34" charset="0"/>
              <a:buChar char="•"/>
            </a:pPr>
            <a:r>
              <a:rPr lang="en-US" sz="2000" b="0" dirty="0"/>
              <a:t>Cultural norms​</a:t>
            </a:r>
          </a:p>
          <a:p>
            <a:pPr marL="285750" indent="-285750">
              <a:buFont typeface="Arial" panose="020B0604020202020204" pitchFamily="34" charset="0"/>
              <a:buChar char="•"/>
            </a:pPr>
            <a:r>
              <a:rPr lang="en-US" sz="2000" b="0" dirty="0"/>
              <a:t>Economic​ systems</a:t>
            </a:r>
          </a:p>
        </p:txBody>
      </p:sp>
    </p:spTree>
    <p:extLst>
      <p:ext uri="{BB962C8B-B14F-4D97-AF65-F5344CB8AC3E}">
        <p14:creationId xmlns:p14="http://schemas.microsoft.com/office/powerpoint/2010/main" val="3319612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BCD7-595D-3146-9A3E-30ADBD5C86B5}"/>
              </a:ext>
            </a:extLst>
          </p:cNvPr>
          <p:cNvSpPr>
            <a:spLocks noGrp="1"/>
          </p:cNvSpPr>
          <p:nvPr>
            <p:ph type="title"/>
          </p:nvPr>
        </p:nvSpPr>
        <p:spPr/>
        <p:txBody>
          <a:bodyPr>
            <a:normAutofit fontScale="90000"/>
          </a:bodyPr>
          <a:lstStyle/>
          <a:p>
            <a:r>
              <a:rPr lang="en-US" sz="3100" dirty="0"/>
              <a:t>PrEP and Combination HIV Prevention</a:t>
            </a:r>
            <a:r>
              <a:rPr lang="en-US" dirty="0"/>
              <a:t>​</a:t>
            </a:r>
          </a:p>
        </p:txBody>
      </p:sp>
      <p:sp>
        <p:nvSpPr>
          <p:cNvPr id="10" name="Text Placeholder 9">
            <a:extLst>
              <a:ext uri="{FF2B5EF4-FFF2-40B4-BE49-F238E27FC236}">
                <a16:creationId xmlns:a16="http://schemas.microsoft.com/office/drawing/2014/main" id="{06FC90D2-64FF-151C-4478-BE0F452B227B}"/>
              </a:ext>
            </a:extLst>
          </p:cNvPr>
          <p:cNvSpPr>
            <a:spLocks noGrp="1"/>
          </p:cNvSpPr>
          <p:nvPr>
            <p:ph type="body" sz="quarter" idx="10"/>
          </p:nvPr>
        </p:nvSpPr>
        <p:spPr>
          <a:xfrm>
            <a:off x="7381494" y="1600200"/>
            <a:ext cx="4505705" cy="4749800"/>
          </a:xfrm>
        </p:spPr>
        <p:txBody>
          <a:bodyPr>
            <a:normAutofit/>
          </a:bodyPr>
          <a:lstStyle/>
          <a:p>
            <a:pPr marL="285750" indent="-285750">
              <a:spcBef>
                <a:spcPts val="600"/>
              </a:spcBef>
              <a:buFont typeface="Arial" panose="020B0604020202020204" pitchFamily="34" charset="0"/>
              <a:buChar char="•"/>
            </a:pPr>
            <a:r>
              <a:rPr lang="en-US" sz="2000" dirty="0"/>
              <a:t>HIV prevention needs change </a:t>
            </a:r>
            <a:r>
              <a:rPr lang="en-US" sz="2000" b="0" dirty="0"/>
              <a:t>over a lifetime.​</a:t>
            </a:r>
          </a:p>
          <a:p>
            <a:pPr marL="285750" indent="-285750">
              <a:spcBef>
                <a:spcPts val="600"/>
              </a:spcBef>
              <a:buFont typeface="Arial" panose="020B0604020202020204" pitchFamily="34" charset="0"/>
              <a:buChar char="•"/>
            </a:pPr>
            <a:r>
              <a:rPr lang="en-US" sz="2000" dirty="0"/>
              <a:t>Combination prevention is a mix </a:t>
            </a:r>
            <a:r>
              <a:rPr lang="en-US" sz="2000" b="0" dirty="0"/>
              <a:t>of biomedical, behavioral, and structural interventions that decrease risk of HIV infection.​</a:t>
            </a:r>
          </a:p>
          <a:p>
            <a:pPr marL="285750" indent="-285750">
              <a:spcBef>
                <a:spcPts val="600"/>
              </a:spcBef>
              <a:buFont typeface="Arial" panose="020B0604020202020204" pitchFamily="34" charset="0"/>
              <a:buChar char="•"/>
            </a:pPr>
            <a:r>
              <a:rPr lang="en-US" sz="2000" dirty="0"/>
              <a:t>Greater impact comes from combining approaches </a:t>
            </a:r>
            <a:r>
              <a:rPr lang="en-US" sz="2000" b="0" dirty="0"/>
              <a:t>than from using single interventions alone.​</a:t>
            </a:r>
          </a:p>
          <a:p>
            <a:pPr marL="285750" indent="-285750">
              <a:spcBef>
                <a:spcPts val="600"/>
              </a:spcBef>
              <a:buFont typeface="Arial" panose="020B0604020202020204" pitchFamily="34" charset="0"/>
              <a:buChar char="•"/>
            </a:pPr>
            <a:r>
              <a:rPr lang="en-US" sz="2000" dirty="0"/>
              <a:t>An important </a:t>
            </a:r>
            <a:r>
              <a:rPr lang="en-US" sz="2000" i="1" dirty="0"/>
              <a:t>additional </a:t>
            </a:r>
            <a:r>
              <a:rPr lang="en-US" sz="2000" dirty="0"/>
              <a:t>prevention tool is PrEP: </a:t>
            </a:r>
            <a:r>
              <a:rPr lang="en-US" sz="2000" b="0" dirty="0"/>
              <a:t>using ARVs for prevention.</a:t>
            </a:r>
          </a:p>
        </p:txBody>
      </p:sp>
      <p:sp>
        <p:nvSpPr>
          <p:cNvPr id="5" name="Rectangle 4">
            <a:extLst>
              <a:ext uri="{FF2B5EF4-FFF2-40B4-BE49-F238E27FC236}">
                <a16:creationId xmlns:a16="http://schemas.microsoft.com/office/drawing/2014/main" id="{08316664-5EBA-C0C8-DDB2-F82B57CEB586}"/>
              </a:ext>
            </a:extLst>
          </p:cNvPr>
          <p:cNvSpPr/>
          <p:nvPr/>
        </p:nvSpPr>
        <p:spPr>
          <a:xfrm>
            <a:off x="0" y="0"/>
            <a:ext cx="691515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5" descr="A picture containing text, screenshot, font, design&#10;&#10;Description automatically generated">
            <a:extLst>
              <a:ext uri="{FF2B5EF4-FFF2-40B4-BE49-F238E27FC236}">
                <a16:creationId xmlns:a16="http://schemas.microsoft.com/office/drawing/2014/main" id="{BC44C311-7D6A-52D9-59BD-A33E368A4D4E}"/>
              </a:ext>
            </a:extLst>
          </p:cNvPr>
          <p:cNvPicPr>
            <a:picLocks noChangeAspect="1"/>
          </p:cNvPicPr>
          <p:nvPr/>
        </p:nvPicPr>
        <p:blipFill>
          <a:blip r:embed="rId2"/>
          <a:stretch>
            <a:fillRect/>
          </a:stretch>
        </p:blipFill>
        <p:spPr>
          <a:xfrm>
            <a:off x="178676" y="152400"/>
            <a:ext cx="6553200" cy="6553200"/>
          </a:xfrm>
          <a:prstGeom prst="rect">
            <a:avLst/>
          </a:prstGeom>
        </p:spPr>
      </p:pic>
    </p:spTree>
    <p:extLst>
      <p:ext uri="{BB962C8B-B14F-4D97-AF65-F5344CB8AC3E}">
        <p14:creationId xmlns:p14="http://schemas.microsoft.com/office/powerpoint/2010/main" val="3931785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968181" y="1952577"/>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642702" y="2919338"/>
            <a:ext cx="6062898" cy="35052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b="0" i="1" dirty="0">
                <a:latin typeface="+mn-lt"/>
              </a:rPr>
              <a:t>What is the difference </a:t>
            </a:r>
            <a:br>
              <a:rPr lang="en-US" b="0" i="1" dirty="0">
                <a:latin typeface="+mn-lt"/>
              </a:rPr>
            </a:br>
            <a:r>
              <a:rPr lang="en-US" b="0" i="1" dirty="0">
                <a:latin typeface="+mn-lt"/>
              </a:rPr>
              <a:t>between PrEP and PEP?​</a:t>
            </a:r>
          </a:p>
          <a:p>
            <a:endParaRPr lang="en-US" b="0" i="1" dirty="0">
              <a:latin typeface="+mn-lt"/>
            </a:endParaRPr>
          </a:p>
          <a:p>
            <a:r>
              <a:rPr lang="en-US" b="0" i="1" dirty="0">
                <a:latin typeface="+mn-lt"/>
              </a:rPr>
              <a:t>What is the difference </a:t>
            </a:r>
            <a:br>
              <a:rPr lang="en-US" b="0" i="1" dirty="0">
                <a:latin typeface="+mn-lt"/>
              </a:rPr>
            </a:br>
            <a:r>
              <a:rPr lang="en-US" b="0" i="1" dirty="0">
                <a:latin typeface="+mn-lt"/>
              </a:rPr>
              <a:t>between PrEP and ART?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998635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615318" y="3188474"/>
            <a:ext cx="5802709"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dirty="0" err="1">
                <a:solidFill>
                  <a:schemeClr val="bg1"/>
                </a:solidFill>
                <a:latin typeface="+mn-lt"/>
              </a:rPr>
              <a:t>PrEP</a:t>
            </a:r>
            <a:r>
              <a:rPr lang="en-US" sz="2400" b="0" dirty="0">
                <a:solidFill>
                  <a:schemeClr val="bg1"/>
                </a:solidFill>
                <a:latin typeface="+mn-lt"/>
              </a:rPr>
              <a:t> is used before exposure to HIV, while PEP is used after exposure to HIV. </a:t>
            </a:r>
          </a:p>
          <a:p>
            <a:pPr>
              <a:spcBef>
                <a:spcPts val="600"/>
              </a:spcBef>
              <a:spcAft>
                <a:spcPts val="600"/>
              </a:spcAft>
            </a:pPr>
            <a:endParaRPr lang="en-US" sz="2400" b="0" dirty="0">
              <a:solidFill>
                <a:schemeClr val="bg1"/>
              </a:solidFill>
              <a:latin typeface="+mn-lt"/>
              <a:ea typeface="Calibri"/>
            </a:endParaRPr>
          </a:p>
          <a:p>
            <a:pPr>
              <a:spcBef>
                <a:spcPts val="600"/>
              </a:spcBef>
              <a:spcAft>
                <a:spcPts val="600"/>
              </a:spcAft>
            </a:pPr>
            <a:r>
              <a:rPr lang="en-US" sz="2400" b="0" dirty="0" err="1">
                <a:solidFill>
                  <a:schemeClr val="bg1"/>
                </a:solidFill>
                <a:latin typeface="+mn-lt"/>
              </a:rPr>
              <a:t>PrEP</a:t>
            </a:r>
            <a:r>
              <a:rPr lang="en-US" sz="2400" b="0" dirty="0">
                <a:solidFill>
                  <a:schemeClr val="bg1"/>
                </a:solidFill>
                <a:latin typeface="+mn-lt"/>
              </a:rPr>
              <a:t> is used by HIV negative persons, while ART is used to treat HIV infection in persons living with HIV. </a:t>
            </a:r>
            <a:endParaRPr lang="en-US" sz="2400" b="0" dirty="0">
              <a:solidFill>
                <a:schemeClr val="bg1"/>
              </a:solidFill>
              <a:latin typeface="+mn-lt"/>
              <a:ea typeface="Calibri"/>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975320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in a row&#10;&#10;Description automatically generated with medium confidence">
            <a:extLst>
              <a:ext uri="{FF2B5EF4-FFF2-40B4-BE49-F238E27FC236}">
                <a16:creationId xmlns:a16="http://schemas.microsoft.com/office/drawing/2014/main" id="{E1989DEC-B4BB-7282-2D68-FA29B9482C37}"/>
              </a:ext>
            </a:extLst>
          </p:cNvPr>
          <p:cNvPicPr>
            <a:picLocks noGrp="1" noChangeAspect="1"/>
          </p:cNvPicPr>
          <p:nvPr>
            <p:ph type="pic" idx="1"/>
          </p:nvPr>
        </p:nvPicPr>
        <p:blipFill>
          <a:blip r:embed="rId3"/>
          <a:srcRect l="16465" r="16465"/>
          <a:stretch>
            <a:fillRect/>
          </a:stretch>
        </p:blipFill>
        <p:spPr/>
      </p:pic>
      <p:sp>
        <p:nvSpPr>
          <p:cNvPr id="3" name="Title 2">
            <a:extLst>
              <a:ext uri="{FF2B5EF4-FFF2-40B4-BE49-F238E27FC236}">
                <a16:creationId xmlns:a16="http://schemas.microsoft.com/office/drawing/2014/main" id="{D4B075C7-F5CD-3E8A-BA9C-9D848E289760}"/>
              </a:ext>
            </a:extLst>
          </p:cNvPr>
          <p:cNvSpPr>
            <a:spLocks noGrp="1"/>
          </p:cNvSpPr>
          <p:nvPr>
            <p:ph type="title"/>
          </p:nvPr>
        </p:nvSpPr>
        <p:spPr>
          <a:xfrm>
            <a:off x="7381496" y="2068286"/>
            <a:ext cx="4366006" cy="1108527"/>
          </a:xfrm>
        </p:spPr>
        <p:txBody>
          <a:bodyPr/>
          <a:lstStyle/>
          <a:p>
            <a:r>
              <a:rPr lang="en-US" sz="5400" dirty="0">
                <a:solidFill>
                  <a:schemeClr val="accent2"/>
                </a:solidFill>
              </a:rPr>
              <a:t>Welcome!​</a:t>
            </a:r>
          </a:p>
        </p:txBody>
      </p:sp>
      <p:sp>
        <p:nvSpPr>
          <p:cNvPr id="4" name="Text Placeholder 3">
            <a:extLst>
              <a:ext uri="{FF2B5EF4-FFF2-40B4-BE49-F238E27FC236}">
                <a16:creationId xmlns:a16="http://schemas.microsoft.com/office/drawing/2014/main" id="{B912241D-A703-C38C-A514-8006FE2CBC2F}"/>
              </a:ext>
            </a:extLst>
          </p:cNvPr>
          <p:cNvSpPr>
            <a:spLocks noGrp="1"/>
          </p:cNvSpPr>
          <p:nvPr>
            <p:ph type="body" sz="quarter" idx="10"/>
          </p:nvPr>
        </p:nvSpPr>
        <p:spPr>
          <a:xfrm>
            <a:off x="7381495" y="3429000"/>
            <a:ext cx="4366006" cy="2654300"/>
          </a:xfrm>
        </p:spPr>
        <p:txBody>
          <a:bodyPr>
            <a:normAutofit/>
          </a:bodyPr>
          <a:lstStyle/>
          <a:p>
            <a:pPr>
              <a:spcAft>
                <a:spcPts val="1200"/>
              </a:spcAft>
            </a:pPr>
            <a:r>
              <a:rPr lang="en-US" sz="2000" b="0" dirty="0"/>
              <a:t>We are excited for you to join us in learning to provide pre-exposure prophylaxis (PrEP) to prevent HIV in clinical settings. Thank you for the important work you are doing to prevent the spread of HIV and empower people with choices to live healthy lives. ​</a:t>
            </a:r>
          </a:p>
        </p:txBody>
      </p:sp>
    </p:spTree>
    <p:extLst>
      <p:ext uri="{BB962C8B-B14F-4D97-AF65-F5344CB8AC3E}">
        <p14:creationId xmlns:p14="http://schemas.microsoft.com/office/powerpoint/2010/main" val="533451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BA74B-B00C-493A-8F7B-CFD6DB98F75F}"/>
              </a:ext>
            </a:extLst>
          </p:cNvPr>
          <p:cNvSpPr>
            <a:spLocks noGrp="1"/>
          </p:cNvSpPr>
          <p:nvPr>
            <p:ph type="title"/>
          </p:nvPr>
        </p:nvSpPr>
        <p:spPr/>
        <p:txBody>
          <a:bodyPr/>
          <a:lstStyle/>
          <a:p>
            <a:r>
              <a:rPr lang="en-US" dirty="0"/>
              <a:t>Post-Exposure Prophylaxis (PEP)​</a:t>
            </a:r>
          </a:p>
        </p:txBody>
      </p:sp>
      <p:sp>
        <p:nvSpPr>
          <p:cNvPr id="3" name="Content Placeholder 2">
            <a:extLst>
              <a:ext uri="{FF2B5EF4-FFF2-40B4-BE49-F238E27FC236}">
                <a16:creationId xmlns:a16="http://schemas.microsoft.com/office/drawing/2014/main" id="{713D6812-7668-4602-E035-581B3242A19C}"/>
              </a:ext>
            </a:extLst>
          </p:cNvPr>
          <p:cNvSpPr>
            <a:spLocks noGrp="1"/>
          </p:cNvSpPr>
          <p:nvPr>
            <p:ph sz="quarter" idx="11"/>
          </p:nvPr>
        </p:nvSpPr>
        <p:spPr>
          <a:xfrm>
            <a:off x="2624273" y="2424128"/>
            <a:ext cx="7855368" cy="2384178"/>
          </a:xfrm>
          <a:solidFill>
            <a:srgbClr val="E7F4F0"/>
          </a:solidFill>
        </p:spPr>
        <p:txBody>
          <a:bodyPr>
            <a:normAutofit/>
          </a:bodyPr>
          <a:lstStyle/>
          <a:p>
            <a:pPr algn="ctr">
              <a:lnSpc>
                <a:spcPct val="150000"/>
              </a:lnSpc>
              <a:spcBef>
                <a:spcPts val="1200"/>
              </a:spcBef>
              <a:spcAft>
                <a:spcPts val="1200"/>
              </a:spcAft>
            </a:pPr>
            <a:r>
              <a:rPr lang="en-US" sz="2400" b="0" dirty="0"/>
              <a:t>PEP is </a:t>
            </a:r>
            <a:r>
              <a:rPr lang="en-US" sz="2400" dirty="0"/>
              <a:t>short-term us of ARVs to reduce the likelihood of HIV infection </a:t>
            </a:r>
            <a:r>
              <a:rPr lang="en-US" sz="2400" b="0" dirty="0"/>
              <a:t>after potential HIV exposure, either occupationally or non-occupationally—for instance, through sexual intercourse. ​</a:t>
            </a:r>
          </a:p>
        </p:txBody>
      </p:sp>
    </p:spTree>
    <p:extLst>
      <p:ext uri="{BB962C8B-B14F-4D97-AF65-F5344CB8AC3E}">
        <p14:creationId xmlns:p14="http://schemas.microsoft.com/office/powerpoint/2010/main" val="248688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12A7-D72B-D922-A562-749069F6778A}"/>
              </a:ext>
            </a:extLst>
          </p:cNvPr>
          <p:cNvSpPr>
            <a:spLocks noGrp="1"/>
          </p:cNvSpPr>
          <p:nvPr>
            <p:ph type="title"/>
          </p:nvPr>
        </p:nvSpPr>
        <p:spPr/>
        <p:txBody>
          <a:bodyPr/>
          <a:lstStyle/>
          <a:p>
            <a:r>
              <a:rPr lang="en-US" dirty="0"/>
              <a:t>Comparing PrEP and PEP​</a:t>
            </a:r>
          </a:p>
        </p:txBody>
      </p:sp>
      <p:graphicFrame>
        <p:nvGraphicFramePr>
          <p:cNvPr id="5" name="Table 5">
            <a:extLst>
              <a:ext uri="{FF2B5EF4-FFF2-40B4-BE49-F238E27FC236}">
                <a16:creationId xmlns:a16="http://schemas.microsoft.com/office/drawing/2014/main" id="{48FAE8D0-054D-F8B1-2AEB-6630A319DE34}"/>
              </a:ext>
            </a:extLst>
          </p:cNvPr>
          <p:cNvGraphicFramePr>
            <a:graphicFrameLocks noGrp="1"/>
          </p:cNvGraphicFramePr>
          <p:nvPr>
            <p:ph sz="quarter" idx="11"/>
            <p:extLst>
              <p:ext uri="{D42A27DB-BD31-4B8C-83A1-F6EECF244321}">
                <p14:modId xmlns:p14="http://schemas.microsoft.com/office/powerpoint/2010/main" val="1243910808"/>
              </p:ext>
            </p:extLst>
          </p:nvPr>
        </p:nvGraphicFramePr>
        <p:xfrm>
          <a:off x="1963739" y="1511300"/>
          <a:ext cx="4479012" cy="4252502"/>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93630">
                <a:tc>
                  <a:txBody>
                    <a:bodyPr/>
                    <a:lstStyle/>
                    <a:p>
                      <a:pPr marL="0" indent="0" algn="ctr">
                        <a:spcAft>
                          <a:spcPts val="1200"/>
                        </a:spcAft>
                        <a:buFont typeface="Arial" panose="020B0604020202020204" pitchFamily="34" charset="0"/>
                        <a:buNone/>
                      </a:pPr>
                      <a:r>
                        <a:rPr lang="en-US" sz="2800"/>
                        <a:t>PrEP​</a:t>
                      </a:r>
                      <a:endParaRPr lang="en-US" sz="2800" dirty="0"/>
                    </a:p>
                  </a:txBody>
                  <a:tcPr anchor="ctr"/>
                </a:tc>
                <a:extLst>
                  <a:ext uri="{0D108BD9-81ED-4DB2-BD59-A6C34878D82A}">
                    <a16:rowId xmlns:a16="http://schemas.microsoft.com/office/drawing/2014/main" val="3802515592"/>
                  </a:ext>
                </a:extLst>
              </a:tr>
              <a:tr h="3358872">
                <a:tc>
                  <a:txBody>
                    <a:bodyPr/>
                    <a:lstStyle/>
                    <a:p>
                      <a:pPr marL="285750" indent="-285750">
                        <a:spcAft>
                          <a:spcPts val="1200"/>
                        </a:spcAft>
                        <a:buFont typeface="Arial" panose="020B0604020202020204" pitchFamily="34" charset="0"/>
                        <a:buChar char="•"/>
                      </a:pPr>
                      <a:endParaRPr lang="en-US" sz="2000" dirty="0"/>
                    </a:p>
                    <a:p>
                      <a:pPr marL="285750" indent="-285750">
                        <a:spcAft>
                          <a:spcPts val="1200"/>
                        </a:spcAft>
                        <a:buFont typeface="Arial" panose="020B0604020202020204" pitchFamily="34" charset="0"/>
                        <a:buChar char="•"/>
                      </a:pPr>
                      <a:r>
                        <a:rPr lang="en-US" sz="2400" dirty="0"/>
                        <a:t>HIV negative persons​</a:t>
                      </a:r>
                    </a:p>
                    <a:p>
                      <a:pPr marL="285750" indent="-285750">
                        <a:spcAft>
                          <a:spcPts val="1200"/>
                        </a:spcAft>
                        <a:buFont typeface="Arial" panose="020B0604020202020204" pitchFamily="34" charset="0"/>
                        <a:buChar char="•"/>
                      </a:pPr>
                      <a:r>
                        <a:rPr lang="en-US" sz="2400" dirty="0"/>
                        <a:t>Prevent HIV infection BEFORE exposure​</a:t>
                      </a:r>
                    </a:p>
                    <a:p>
                      <a:pPr marL="285750" indent="-285750">
                        <a:spcAft>
                          <a:spcPts val="1200"/>
                        </a:spcAft>
                        <a:buFont typeface="Arial" panose="020B0604020202020204" pitchFamily="34" charset="0"/>
                        <a:buChar char="•"/>
                      </a:pPr>
                      <a:r>
                        <a:rPr lang="en-US" sz="2400" dirty="0"/>
                        <a:t>Ongoing use during period of substantial risk</a:t>
                      </a:r>
                    </a:p>
                  </a:txBody>
                  <a:tcPr/>
                </a:tc>
                <a:extLst>
                  <a:ext uri="{0D108BD9-81ED-4DB2-BD59-A6C34878D82A}">
                    <a16:rowId xmlns:a16="http://schemas.microsoft.com/office/drawing/2014/main" val="2000106414"/>
                  </a:ext>
                </a:extLst>
              </a:tr>
            </a:tbl>
          </a:graphicData>
        </a:graphic>
      </p:graphicFrame>
      <p:graphicFrame>
        <p:nvGraphicFramePr>
          <p:cNvPr id="6" name="Table 5">
            <a:extLst>
              <a:ext uri="{FF2B5EF4-FFF2-40B4-BE49-F238E27FC236}">
                <a16:creationId xmlns:a16="http://schemas.microsoft.com/office/drawing/2014/main" id="{83793A86-1A00-36CA-739D-33025EF185A1}"/>
              </a:ext>
            </a:extLst>
          </p:cNvPr>
          <p:cNvGraphicFramePr>
            <a:graphicFrameLocks/>
          </p:cNvGraphicFramePr>
          <p:nvPr>
            <p:extLst>
              <p:ext uri="{D42A27DB-BD31-4B8C-83A1-F6EECF244321}">
                <p14:modId xmlns:p14="http://schemas.microsoft.com/office/powerpoint/2010/main" val="3119164975"/>
              </p:ext>
            </p:extLst>
          </p:nvPr>
        </p:nvGraphicFramePr>
        <p:xfrm>
          <a:off x="6629761" y="1511299"/>
          <a:ext cx="4479012" cy="4252501"/>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93630">
                <a:tc>
                  <a:txBody>
                    <a:bodyPr/>
                    <a:lstStyle/>
                    <a:p>
                      <a:pPr marL="0" indent="0" algn="ctr">
                        <a:spcAft>
                          <a:spcPts val="1200"/>
                        </a:spcAft>
                        <a:buFont typeface="Arial" panose="020B0604020202020204" pitchFamily="34" charset="0"/>
                        <a:buNone/>
                      </a:pPr>
                      <a:r>
                        <a:rPr lang="en-US" sz="2800" dirty="0"/>
                        <a:t>PEP​</a:t>
                      </a:r>
                    </a:p>
                  </a:txBody>
                  <a:tcPr anchor="ctr"/>
                </a:tc>
                <a:extLst>
                  <a:ext uri="{0D108BD9-81ED-4DB2-BD59-A6C34878D82A}">
                    <a16:rowId xmlns:a16="http://schemas.microsoft.com/office/drawing/2014/main" val="3802515592"/>
                  </a:ext>
                </a:extLst>
              </a:tr>
              <a:tr h="3358871">
                <a:tc>
                  <a:txBody>
                    <a:bodyPr/>
                    <a:lstStyle/>
                    <a:p>
                      <a:pPr marL="285750" indent="-285750">
                        <a:spcAft>
                          <a:spcPts val="1200"/>
                        </a:spcAft>
                        <a:buFont typeface="Arial" panose="020B0604020202020204" pitchFamily="34" charset="0"/>
                        <a:buChar char="•"/>
                      </a:pPr>
                      <a:endParaRPr lang="en-US" dirty="0"/>
                    </a:p>
                    <a:p>
                      <a:pPr marL="285750" indent="-285750">
                        <a:spcAft>
                          <a:spcPts val="1200"/>
                        </a:spcAft>
                        <a:buFont typeface="Arial" panose="020B0604020202020204" pitchFamily="34" charset="0"/>
                        <a:buChar char="•"/>
                      </a:pPr>
                      <a:r>
                        <a:rPr lang="en-US" sz="2400" dirty="0"/>
                        <a:t>HIV negative persons​</a:t>
                      </a:r>
                    </a:p>
                    <a:p>
                      <a:pPr marL="285750" indent="-285750">
                        <a:spcAft>
                          <a:spcPts val="1200"/>
                        </a:spcAft>
                        <a:buFont typeface="Arial" panose="020B0604020202020204" pitchFamily="34" charset="0"/>
                        <a:buChar char="•"/>
                      </a:pPr>
                      <a:r>
                        <a:rPr lang="en-US" sz="2400" dirty="0"/>
                        <a:t>Prevent HIV infection AFTER exposure​</a:t>
                      </a:r>
                    </a:p>
                    <a:p>
                      <a:pPr marL="285750" indent="-285750">
                        <a:spcAft>
                          <a:spcPts val="1200"/>
                        </a:spcAft>
                        <a:buFont typeface="Arial" panose="020B0604020202020204" pitchFamily="34" charset="0"/>
                        <a:buChar char="•"/>
                      </a:pPr>
                      <a:r>
                        <a:rPr lang="en-US" sz="2400" dirty="0"/>
                        <a:t>Limited use for 28 days after exposure​</a:t>
                      </a:r>
                    </a:p>
                  </a:txBody>
                  <a:tcPr/>
                </a:tc>
                <a:extLst>
                  <a:ext uri="{0D108BD9-81ED-4DB2-BD59-A6C34878D82A}">
                    <a16:rowId xmlns:a16="http://schemas.microsoft.com/office/drawing/2014/main" val="2000106414"/>
                  </a:ext>
                </a:extLst>
              </a:tr>
            </a:tbl>
          </a:graphicData>
        </a:graphic>
      </p:graphicFrame>
    </p:spTree>
    <p:extLst>
      <p:ext uri="{BB962C8B-B14F-4D97-AF65-F5344CB8AC3E}">
        <p14:creationId xmlns:p14="http://schemas.microsoft.com/office/powerpoint/2010/main" val="2303460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12A7-D72B-D922-A562-749069F6778A}"/>
              </a:ext>
            </a:extLst>
          </p:cNvPr>
          <p:cNvSpPr>
            <a:spLocks noGrp="1"/>
          </p:cNvSpPr>
          <p:nvPr>
            <p:ph type="title"/>
          </p:nvPr>
        </p:nvSpPr>
        <p:spPr/>
        <p:txBody>
          <a:bodyPr/>
          <a:lstStyle/>
          <a:p>
            <a:r>
              <a:rPr lang="en-US" dirty="0"/>
              <a:t>Comparing PrEP and ART​</a:t>
            </a:r>
          </a:p>
        </p:txBody>
      </p:sp>
      <p:graphicFrame>
        <p:nvGraphicFramePr>
          <p:cNvPr id="5" name="Table 5">
            <a:extLst>
              <a:ext uri="{FF2B5EF4-FFF2-40B4-BE49-F238E27FC236}">
                <a16:creationId xmlns:a16="http://schemas.microsoft.com/office/drawing/2014/main" id="{48FAE8D0-054D-F8B1-2AEB-6630A319DE34}"/>
              </a:ext>
            </a:extLst>
          </p:cNvPr>
          <p:cNvGraphicFramePr>
            <a:graphicFrameLocks noGrp="1"/>
          </p:cNvGraphicFramePr>
          <p:nvPr>
            <p:ph sz="quarter" idx="11"/>
            <p:extLst>
              <p:ext uri="{D42A27DB-BD31-4B8C-83A1-F6EECF244321}">
                <p14:modId xmlns:p14="http://schemas.microsoft.com/office/powerpoint/2010/main" val="4100435904"/>
              </p:ext>
            </p:extLst>
          </p:nvPr>
        </p:nvGraphicFramePr>
        <p:xfrm>
          <a:off x="1963739" y="1511300"/>
          <a:ext cx="4479012" cy="4211406"/>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84995">
                <a:tc>
                  <a:txBody>
                    <a:bodyPr/>
                    <a:lstStyle/>
                    <a:p>
                      <a:pPr marL="0" indent="0" algn="ctr">
                        <a:spcAft>
                          <a:spcPts val="1200"/>
                        </a:spcAft>
                        <a:buFont typeface="Arial" panose="020B0604020202020204" pitchFamily="34" charset="0"/>
                        <a:buNone/>
                      </a:pPr>
                      <a:r>
                        <a:rPr lang="en-US" sz="2800"/>
                        <a:t>PrEP​</a:t>
                      </a:r>
                      <a:endParaRPr lang="en-US" sz="2800" dirty="0"/>
                    </a:p>
                  </a:txBody>
                  <a:tcPr anchor="ctr"/>
                </a:tc>
                <a:extLst>
                  <a:ext uri="{0D108BD9-81ED-4DB2-BD59-A6C34878D82A}">
                    <a16:rowId xmlns:a16="http://schemas.microsoft.com/office/drawing/2014/main" val="3802515592"/>
                  </a:ext>
                </a:extLst>
              </a:tr>
              <a:tr h="3326411">
                <a:tc>
                  <a:txBody>
                    <a:bodyPr/>
                    <a:lstStyle/>
                    <a:p>
                      <a:pPr marL="285750" indent="-285750">
                        <a:spcAft>
                          <a:spcPts val="1200"/>
                        </a:spcAft>
                        <a:buFont typeface="Arial" panose="020B0604020202020204" pitchFamily="34" charset="0"/>
                        <a:buChar char="•"/>
                      </a:pPr>
                      <a:endParaRPr lang="en-US" sz="2400" dirty="0"/>
                    </a:p>
                    <a:p>
                      <a:pPr marL="285750" indent="-285750">
                        <a:spcAft>
                          <a:spcPts val="1200"/>
                        </a:spcAft>
                        <a:buFont typeface="Arial" panose="020B0604020202020204" pitchFamily="34" charset="0"/>
                        <a:buChar char="•"/>
                      </a:pPr>
                      <a:r>
                        <a:rPr lang="en-US" sz="2400" dirty="0"/>
                        <a:t>HIV negative persons​</a:t>
                      </a:r>
                    </a:p>
                    <a:p>
                      <a:pPr marL="285750" indent="-285750">
                        <a:spcAft>
                          <a:spcPts val="1200"/>
                        </a:spcAft>
                        <a:buFont typeface="Arial" panose="020B0604020202020204" pitchFamily="34" charset="0"/>
                        <a:buChar char="•"/>
                      </a:pPr>
                      <a:r>
                        <a:rPr lang="en-US" sz="2400" dirty="0"/>
                        <a:t>Use during periods of substantial risk​</a:t>
                      </a:r>
                    </a:p>
                    <a:p>
                      <a:pPr marL="285750" indent="-285750">
                        <a:spcAft>
                          <a:spcPts val="1200"/>
                        </a:spcAft>
                        <a:buFont typeface="Arial" panose="020B0604020202020204" pitchFamily="34" charset="0"/>
                        <a:buChar char="•"/>
                      </a:pPr>
                      <a:r>
                        <a:rPr lang="en-US" sz="2400" dirty="0"/>
                        <a:t>Prevent HIV infection</a:t>
                      </a:r>
                    </a:p>
                  </a:txBody>
                  <a:tcPr/>
                </a:tc>
                <a:extLst>
                  <a:ext uri="{0D108BD9-81ED-4DB2-BD59-A6C34878D82A}">
                    <a16:rowId xmlns:a16="http://schemas.microsoft.com/office/drawing/2014/main" val="2000106414"/>
                  </a:ext>
                </a:extLst>
              </a:tr>
            </a:tbl>
          </a:graphicData>
        </a:graphic>
      </p:graphicFrame>
      <p:graphicFrame>
        <p:nvGraphicFramePr>
          <p:cNvPr id="6" name="Table 5">
            <a:extLst>
              <a:ext uri="{FF2B5EF4-FFF2-40B4-BE49-F238E27FC236}">
                <a16:creationId xmlns:a16="http://schemas.microsoft.com/office/drawing/2014/main" id="{83793A86-1A00-36CA-739D-33025EF185A1}"/>
              </a:ext>
            </a:extLst>
          </p:cNvPr>
          <p:cNvGraphicFramePr>
            <a:graphicFrameLocks/>
          </p:cNvGraphicFramePr>
          <p:nvPr>
            <p:extLst>
              <p:ext uri="{D42A27DB-BD31-4B8C-83A1-F6EECF244321}">
                <p14:modId xmlns:p14="http://schemas.microsoft.com/office/powerpoint/2010/main" val="3657174202"/>
              </p:ext>
            </p:extLst>
          </p:nvPr>
        </p:nvGraphicFramePr>
        <p:xfrm>
          <a:off x="6629761" y="1511300"/>
          <a:ext cx="4479012" cy="4211406"/>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84995">
                <a:tc>
                  <a:txBody>
                    <a:bodyPr/>
                    <a:lstStyle/>
                    <a:p>
                      <a:pPr marL="0" indent="0" algn="ctr">
                        <a:spcAft>
                          <a:spcPts val="1200"/>
                        </a:spcAft>
                        <a:buFont typeface="Arial" panose="020B0604020202020204" pitchFamily="34" charset="0"/>
                        <a:buNone/>
                      </a:pPr>
                      <a:r>
                        <a:rPr lang="en-US" sz="2800" dirty="0"/>
                        <a:t>ART</a:t>
                      </a:r>
                    </a:p>
                  </a:txBody>
                  <a:tcPr anchor="ctr"/>
                </a:tc>
                <a:extLst>
                  <a:ext uri="{0D108BD9-81ED-4DB2-BD59-A6C34878D82A}">
                    <a16:rowId xmlns:a16="http://schemas.microsoft.com/office/drawing/2014/main" val="3802515592"/>
                  </a:ext>
                </a:extLst>
              </a:tr>
              <a:tr h="3326411">
                <a:tc>
                  <a:txBody>
                    <a:bodyPr/>
                    <a:lstStyle/>
                    <a:p>
                      <a:pPr marL="285750" indent="-285750">
                        <a:spcAft>
                          <a:spcPts val="1200"/>
                        </a:spcAft>
                        <a:buFont typeface="Arial" panose="020B0604020202020204" pitchFamily="34" charset="0"/>
                        <a:buChar char="•"/>
                      </a:pPr>
                      <a:endParaRPr lang="en-US" sz="2400" dirty="0"/>
                    </a:p>
                    <a:p>
                      <a:pPr marL="285750" indent="-285750">
                        <a:spcAft>
                          <a:spcPts val="1200"/>
                        </a:spcAft>
                        <a:buFont typeface="Arial" panose="020B0604020202020204" pitchFamily="34" charset="0"/>
                        <a:buChar char="•"/>
                      </a:pPr>
                      <a:r>
                        <a:rPr lang="en-US" sz="2400" dirty="0"/>
                        <a:t>People living with HIV​</a:t>
                      </a:r>
                    </a:p>
                    <a:p>
                      <a:pPr marL="285750" indent="-285750">
                        <a:spcAft>
                          <a:spcPts val="1200"/>
                        </a:spcAft>
                        <a:buFont typeface="Arial" panose="020B0604020202020204" pitchFamily="34" charset="0"/>
                        <a:buChar char="•"/>
                      </a:pPr>
                      <a:r>
                        <a:rPr lang="en-US" sz="2400" dirty="0"/>
                        <a:t>Lifelong use​</a:t>
                      </a:r>
                    </a:p>
                    <a:p>
                      <a:pPr marL="285750" indent="-285750">
                        <a:spcAft>
                          <a:spcPts val="1200"/>
                        </a:spcAft>
                        <a:buFont typeface="Arial" panose="020B0604020202020204" pitchFamily="34" charset="0"/>
                        <a:buChar char="•"/>
                      </a:pPr>
                      <a:r>
                        <a:rPr lang="en-US" sz="2400" dirty="0"/>
                        <a:t>Treat HIV infection and prevent transmission to others</a:t>
                      </a:r>
                    </a:p>
                  </a:txBody>
                  <a:tcPr/>
                </a:tc>
                <a:extLst>
                  <a:ext uri="{0D108BD9-81ED-4DB2-BD59-A6C34878D82A}">
                    <a16:rowId xmlns:a16="http://schemas.microsoft.com/office/drawing/2014/main" val="2000106414"/>
                  </a:ext>
                </a:extLst>
              </a:tr>
            </a:tbl>
          </a:graphicData>
        </a:graphic>
      </p:graphicFrame>
    </p:spTree>
    <p:extLst>
      <p:ext uri="{BB962C8B-B14F-4D97-AF65-F5344CB8AC3E}">
        <p14:creationId xmlns:p14="http://schemas.microsoft.com/office/powerpoint/2010/main" val="1890781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7"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7" y="3429000"/>
            <a:ext cx="5248767" cy="155422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How does </a:t>
            </a:r>
          </a:p>
          <a:p>
            <a:r>
              <a:rPr lang="en-US" sz="4400" b="0" i="1" dirty="0">
                <a:latin typeface="+mn-lt"/>
              </a:rPr>
              <a:t>PrEP work?​</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318471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026549"/>
            <a:ext cx="5644100" cy="2676161"/>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dirty="0">
                <a:solidFill>
                  <a:schemeClr val="bg1"/>
                </a:solidFill>
                <a:latin typeface="+mn-lt"/>
              </a:rPr>
              <a:t>ARVs in </a:t>
            </a:r>
            <a:r>
              <a:rPr lang="en-US" sz="2400" b="0" dirty="0" err="1">
                <a:solidFill>
                  <a:schemeClr val="bg1"/>
                </a:solidFill>
                <a:latin typeface="+mn-lt"/>
              </a:rPr>
              <a:t>PrEP</a:t>
            </a:r>
            <a:r>
              <a:rPr lang="en-US" sz="2400" b="0" dirty="0">
                <a:solidFill>
                  <a:schemeClr val="bg1"/>
                </a:solidFill>
                <a:latin typeface="+mn-lt"/>
              </a:rPr>
              <a:t> stop </a:t>
            </a:r>
            <a:br>
              <a:rPr lang="en-US" sz="2400" b="0" dirty="0">
                <a:solidFill>
                  <a:schemeClr val="bg1"/>
                </a:solidFill>
                <a:latin typeface="+mn-lt"/>
              </a:rPr>
            </a:br>
            <a:r>
              <a:rPr lang="en-US" sz="2400" b="0" dirty="0">
                <a:solidFill>
                  <a:schemeClr val="bg1"/>
                </a:solidFill>
                <a:latin typeface="+mn-lt"/>
              </a:rPr>
              <a:t>the HIV virus from replicating. ​</a:t>
            </a:r>
          </a:p>
          <a:p>
            <a:pPr>
              <a:spcBef>
                <a:spcPts val="600"/>
              </a:spcBef>
              <a:spcAft>
                <a:spcPts val="600"/>
              </a:spcAft>
            </a:pPr>
            <a:r>
              <a:rPr lang="en-US" sz="2400" b="0" dirty="0">
                <a:solidFill>
                  <a:schemeClr val="bg1"/>
                </a:solidFill>
                <a:latin typeface="+mn-lt"/>
              </a:rPr>
              <a:t>When taken correctly before exposure, there will be high enough levels of ARVs in the body to prevent HIV infection.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611213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7"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7" y="3429000"/>
            <a:ext cx="5248767" cy="235855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are the </a:t>
            </a:r>
          </a:p>
          <a:p>
            <a:r>
              <a:rPr lang="en-US" sz="4400" b="0" i="1" dirty="0">
                <a:latin typeface="+mn-lt"/>
              </a:rPr>
              <a:t>options for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175154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615318" y="3188474"/>
            <a:ext cx="5802709"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dirty="0">
                <a:solidFill>
                  <a:schemeClr val="bg1"/>
                </a:solidFill>
                <a:latin typeface="+mn-lt"/>
              </a:rPr>
              <a:t>PrEP is most commonly available in pill form. ​</a:t>
            </a:r>
          </a:p>
          <a:p>
            <a:pPr>
              <a:spcBef>
                <a:spcPts val="600"/>
              </a:spcBef>
              <a:spcAft>
                <a:spcPts val="600"/>
              </a:spcAft>
            </a:pPr>
            <a:r>
              <a:rPr lang="en-US" sz="2400" b="0" dirty="0">
                <a:solidFill>
                  <a:schemeClr val="bg1"/>
                </a:solidFill>
                <a:latin typeface="+mn-lt"/>
              </a:rPr>
              <a:t>Additional options, including a long-acting injectable and vaginal ring, are newly recommended and becoming available in some countries.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536568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703575"/>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How safe is </a:t>
            </a:r>
            <a:r>
              <a:rPr lang="en-US" sz="4400" b="0" i="1" dirty="0" err="1">
                <a:latin typeface="+mn-lt"/>
              </a:rPr>
              <a:t>PrEP</a:t>
            </a:r>
            <a:r>
              <a:rPr lang="en-US" sz="4400" b="0" i="1" dirty="0">
                <a:latin typeface="+mn-lt"/>
              </a:rPr>
              <a: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852547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721190"/>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88474"/>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dirty="0">
                <a:solidFill>
                  <a:schemeClr val="bg1"/>
                </a:solidFill>
                <a:latin typeface="+mn-lt"/>
              </a:rPr>
              <a:t>PrEP has a few, mild side effects and is safe for most people with correct use and monitoring.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929877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7" y="3429000"/>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Who should</a:t>
            </a:r>
          </a:p>
          <a:p>
            <a:r>
              <a:rPr lang="en-US" sz="4400" b="0" i="1" dirty="0">
                <a:latin typeface="+mn-lt"/>
              </a:rPr>
              <a:t>use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95565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The Power of PrEP -- Nigeria">
            <a:hlinkClick r:id="" action="ppaction://media"/>
            <a:extLst>
              <a:ext uri="{FF2B5EF4-FFF2-40B4-BE49-F238E27FC236}">
                <a16:creationId xmlns:a16="http://schemas.microsoft.com/office/drawing/2014/main" id="{8E5F844B-83BE-1CC4-8EEF-4C535D250486}"/>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248847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78641"/>
            <a:ext cx="5248768" cy="2136001"/>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0"/>
              </a:spcBef>
              <a:spcAft>
                <a:spcPts val="1200"/>
              </a:spcAft>
            </a:pPr>
            <a:r>
              <a:rPr lang="en-US" sz="2400" b="0" dirty="0">
                <a:solidFill>
                  <a:schemeClr val="bg1"/>
                </a:solidFill>
                <a:latin typeface="+mn-lt"/>
              </a:rPr>
              <a:t>People who are</a:t>
            </a:r>
            <a:r>
              <a:rPr lang="en-US" sz="2400" dirty="0">
                <a:solidFill>
                  <a:schemeClr val="bg1"/>
                </a:solidFill>
                <a:latin typeface="+mn-lt"/>
              </a:rPr>
              <a:t> HIV negative </a:t>
            </a:r>
            <a:r>
              <a:rPr lang="en-US" sz="2400" b="0" dirty="0">
                <a:solidFill>
                  <a:schemeClr val="bg1"/>
                </a:solidFill>
                <a:latin typeface="+mn-lt"/>
              </a:rPr>
              <a:t>and at </a:t>
            </a:r>
            <a:r>
              <a:rPr lang="en-US" sz="2400" dirty="0">
                <a:solidFill>
                  <a:schemeClr val="bg1"/>
                </a:solidFill>
                <a:latin typeface="+mn-lt"/>
              </a:rPr>
              <a:t>substantial risk </a:t>
            </a:r>
            <a:r>
              <a:rPr lang="en-US" sz="2400" b="0" dirty="0">
                <a:solidFill>
                  <a:schemeClr val="bg1"/>
                </a:solidFill>
                <a:latin typeface="+mn-lt"/>
              </a:rPr>
              <a:t>for HIV infection are good candidates for </a:t>
            </a:r>
            <a:r>
              <a:rPr lang="en-US" sz="2400" b="0" dirty="0" err="1">
                <a:solidFill>
                  <a:schemeClr val="bg1"/>
                </a:solidFill>
                <a:latin typeface="+mn-lt"/>
              </a:rPr>
              <a:t>PrEP.</a:t>
            </a:r>
            <a:endParaRPr lang="en-US" sz="2400" b="0" dirty="0">
              <a:solidFill>
                <a:schemeClr val="bg1"/>
              </a:solidFill>
              <a:latin typeface="+mn-lt"/>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321955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429000"/>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Why is PrEP needed?​</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4199824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88474"/>
            <a:ext cx="5547840"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0"/>
              </a:spcBef>
              <a:spcAft>
                <a:spcPts val="1200"/>
              </a:spcAft>
            </a:pPr>
            <a:r>
              <a:rPr lang="en-US" sz="2400" b="0" dirty="0">
                <a:solidFill>
                  <a:schemeClr val="bg1"/>
                </a:solidFill>
                <a:latin typeface="+mn-lt"/>
              </a:rPr>
              <a:t>HIV incidence is high, especially </a:t>
            </a:r>
            <a:br>
              <a:rPr lang="en-US" sz="2400" b="0" dirty="0">
                <a:solidFill>
                  <a:schemeClr val="bg1"/>
                </a:solidFill>
                <a:latin typeface="+mn-lt"/>
              </a:rPr>
            </a:br>
            <a:r>
              <a:rPr lang="en-US" sz="2400" b="0" dirty="0">
                <a:solidFill>
                  <a:schemeClr val="bg1"/>
                </a:solidFill>
                <a:latin typeface="+mn-lt"/>
              </a:rPr>
              <a:t>among key population groups. ​</a:t>
            </a:r>
          </a:p>
          <a:p>
            <a:pPr>
              <a:spcBef>
                <a:spcPts val="0"/>
              </a:spcBef>
              <a:spcAft>
                <a:spcPts val="1200"/>
              </a:spcAft>
            </a:pPr>
            <a:endParaRPr lang="en-US" sz="2400" b="0" dirty="0">
              <a:solidFill>
                <a:schemeClr val="bg1"/>
              </a:solidFill>
              <a:latin typeface="+mn-lt"/>
            </a:endParaRPr>
          </a:p>
          <a:p>
            <a:pPr>
              <a:spcBef>
                <a:spcPts val="0"/>
              </a:spcBef>
              <a:spcAft>
                <a:spcPts val="1200"/>
              </a:spcAft>
            </a:pPr>
            <a:r>
              <a:rPr lang="en-US" sz="2400" b="0" dirty="0">
                <a:solidFill>
                  <a:schemeClr val="bg1"/>
                </a:solidFill>
                <a:latin typeface="+mn-lt"/>
              </a:rPr>
              <a:t>There is an unmet need for HIV prevention and PrEP is effective for decreasing the spread of HIV.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1226890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A093-A26E-486E-34BD-1D503968A10A}"/>
              </a:ext>
            </a:extLst>
          </p:cNvPr>
          <p:cNvSpPr>
            <a:spLocks noGrp="1"/>
          </p:cNvSpPr>
          <p:nvPr>
            <p:ph type="title"/>
          </p:nvPr>
        </p:nvSpPr>
        <p:spPr/>
        <p:txBody>
          <a:bodyPr/>
          <a:lstStyle/>
          <a:p>
            <a:r>
              <a:rPr lang="en-US" dirty="0"/>
              <a:t>Need for PrEP​</a:t>
            </a:r>
          </a:p>
        </p:txBody>
      </p:sp>
      <p:sp>
        <p:nvSpPr>
          <p:cNvPr id="3" name="Content Placeholder 2">
            <a:extLst>
              <a:ext uri="{FF2B5EF4-FFF2-40B4-BE49-F238E27FC236}">
                <a16:creationId xmlns:a16="http://schemas.microsoft.com/office/drawing/2014/main" id="{DB63B6C2-42BA-290F-2E00-4C9AD6B0726A}"/>
              </a:ext>
            </a:extLst>
          </p:cNvPr>
          <p:cNvSpPr>
            <a:spLocks noGrp="1"/>
          </p:cNvSpPr>
          <p:nvPr>
            <p:ph sz="quarter" idx="11"/>
          </p:nvPr>
        </p:nvSpPr>
        <p:spPr>
          <a:xfrm>
            <a:off x="1964318" y="1511300"/>
            <a:ext cx="9145008" cy="4241800"/>
          </a:xfrm>
        </p:spPr>
        <p:txBody>
          <a:bodyPr>
            <a:normAutofit/>
          </a:bodyPr>
          <a:lstStyle/>
          <a:p>
            <a:pPr>
              <a:spcBef>
                <a:spcPts val="600"/>
              </a:spcBef>
            </a:pPr>
            <a:r>
              <a:rPr lang="en-US" sz="2000" dirty="0"/>
              <a:t>HIV incidence remains high ​</a:t>
            </a:r>
          </a:p>
          <a:p>
            <a:pPr marL="342900" indent="-342900">
              <a:spcBef>
                <a:spcPts val="600"/>
              </a:spcBef>
              <a:buFont typeface="Arial" panose="020B0604020202020204" pitchFamily="34" charset="0"/>
              <a:buChar char="•"/>
            </a:pPr>
            <a:r>
              <a:rPr lang="en-US" sz="2000" b="0" dirty="0"/>
              <a:t>Global annual HIV infections are consistently higher than targets set by the Joint United Nations </a:t>
            </a:r>
            <a:r>
              <a:rPr lang="en-US" sz="2000" b="0" dirty="0" err="1"/>
              <a:t>Programme</a:t>
            </a:r>
            <a:r>
              <a:rPr lang="en-US" sz="2000" b="0" dirty="0"/>
              <a:t> on HIV/AIDS (UNAIDS). ​</a:t>
            </a:r>
          </a:p>
          <a:p>
            <a:pPr marL="342900" indent="-342900">
              <a:spcBef>
                <a:spcPts val="600"/>
              </a:spcBef>
              <a:buFont typeface="Arial" panose="020B0604020202020204" pitchFamily="34" charset="0"/>
              <a:buChar char="•"/>
            </a:pPr>
            <a:r>
              <a:rPr lang="en-US" sz="2000" b="0" dirty="0"/>
              <a:t>There were 1.5 million new HIV infections in 2020, compared to the target of less than 500,000.​</a:t>
            </a:r>
            <a:endParaRPr lang="en-US" sz="2000" dirty="0"/>
          </a:p>
          <a:p>
            <a:pPr>
              <a:spcBef>
                <a:spcPts val="600"/>
              </a:spcBef>
            </a:pPr>
            <a:r>
              <a:rPr lang="en-US" sz="2000" dirty="0"/>
              <a:t>Key populations are especially at risk </a:t>
            </a:r>
          </a:p>
          <a:p>
            <a:pPr marL="342900" indent="-342900">
              <a:spcBef>
                <a:spcPts val="600"/>
              </a:spcBef>
              <a:buFont typeface="Arial" panose="020B0604020202020204" pitchFamily="34" charset="0"/>
              <a:buChar char="•"/>
            </a:pPr>
            <a:r>
              <a:rPr lang="en-US" sz="2000" b="0" dirty="0"/>
              <a:t>HIV incidence remains disproportionately high among key populations and their partners.​</a:t>
            </a:r>
          </a:p>
          <a:p>
            <a:pPr marL="342900" indent="-342900">
              <a:spcBef>
                <a:spcPts val="600"/>
              </a:spcBef>
              <a:buFont typeface="Arial" panose="020B0604020202020204" pitchFamily="34" charset="0"/>
              <a:buChar char="•"/>
            </a:pPr>
            <a:r>
              <a:rPr lang="en-US" sz="2000" b="0" dirty="0"/>
              <a:t>Two-thirds of new infections globally occur in key populations or their partners.​</a:t>
            </a:r>
            <a:r>
              <a:rPr lang="en-US" sz="2000" dirty="0"/>
              <a:t>​</a:t>
            </a:r>
          </a:p>
        </p:txBody>
      </p:sp>
      <p:sp>
        <p:nvSpPr>
          <p:cNvPr id="4" name="TextBox 3">
            <a:extLst>
              <a:ext uri="{FF2B5EF4-FFF2-40B4-BE49-F238E27FC236}">
                <a16:creationId xmlns:a16="http://schemas.microsoft.com/office/drawing/2014/main" id="{70D049B6-11DE-0E7F-26C7-D67C7F2A10A1}"/>
              </a:ext>
            </a:extLst>
          </p:cNvPr>
          <p:cNvSpPr txBox="1"/>
          <p:nvPr/>
        </p:nvSpPr>
        <p:spPr>
          <a:xfrm>
            <a:off x="1964317" y="6550223"/>
            <a:ext cx="2537717" cy="307777"/>
          </a:xfrm>
          <a:prstGeom prst="rect">
            <a:avLst/>
          </a:prstGeom>
          <a:noFill/>
        </p:spPr>
        <p:txBody>
          <a:bodyPr wrap="square" rtlCol="0">
            <a:spAutoFit/>
          </a:bodyPr>
          <a:lstStyle/>
          <a:p>
            <a:r>
              <a:rPr lang="en-US" sz="1400" dirty="0"/>
              <a:t>UNAIDS, 2022</a:t>
            </a:r>
            <a:endParaRPr lang="en-ZA" sz="1400" dirty="0"/>
          </a:p>
        </p:txBody>
      </p:sp>
    </p:spTree>
    <p:extLst>
      <p:ext uri="{BB962C8B-B14F-4D97-AF65-F5344CB8AC3E}">
        <p14:creationId xmlns:p14="http://schemas.microsoft.com/office/powerpoint/2010/main" val="1284061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3A4D-371B-EC0D-58A6-33EF897E44A9}"/>
              </a:ext>
            </a:extLst>
          </p:cNvPr>
          <p:cNvSpPr>
            <a:spLocks noGrp="1"/>
          </p:cNvSpPr>
          <p:nvPr>
            <p:ph type="title"/>
          </p:nvPr>
        </p:nvSpPr>
        <p:spPr/>
        <p:txBody>
          <a:bodyPr/>
          <a:lstStyle/>
          <a:p>
            <a:r>
              <a:rPr lang="en-US" dirty="0"/>
              <a:t>Key and Priority Populations​</a:t>
            </a:r>
          </a:p>
        </p:txBody>
      </p:sp>
      <p:sp>
        <p:nvSpPr>
          <p:cNvPr id="5" name="TextBox 4">
            <a:extLst>
              <a:ext uri="{FF2B5EF4-FFF2-40B4-BE49-F238E27FC236}">
                <a16:creationId xmlns:a16="http://schemas.microsoft.com/office/drawing/2014/main" id="{27F36F3A-69D8-7379-D2F6-090E5E6B61C1}"/>
              </a:ext>
            </a:extLst>
          </p:cNvPr>
          <p:cNvSpPr txBox="1"/>
          <p:nvPr/>
        </p:nvSpPr>
        <p:spPr>
          <a:xfrm>
            <a:off x="1964317" y="6550223"/>
            <a:ext cx="2537717" cy="307777"/>
          </a:xfrm>
          <a:prstGeom prst="rect">
            <a:avLst/>
          </a:prstGeom>
          <a:noFill/>
        </p:spPr>
        <p:txBody>
          <a:bodyPr wrap="square" rtlCol="0">
            <a:spAutoFit/>
          </a:bodyPr>
          <a:lstStyle/>
          <a:p>
            <a:r>
              <a:rPr lang="en-US" sz="1400" dirty="0"/>
              <a:t>WHO, 2016</a:t>
            </a:r>
            <a:endParaRPr lang="en-ZA" sz="1400" dirty="0"/>
          </a:p>
        </p:txBody>
      </p:sp>
      <p:graphicFrame>
        <p:nvGraphicFramePr>
          <p:cNvPr id="9" name="Table 5">
            <a:extLst>
              <a:ext uri="{FF2B5EF4-FFF2-40B4-BE49-F238E27FC236}">
                <a16:creationId xmlns:a16="http://schemas.microsoft.com/office/drawing/2014/main" id="{41FE886A-FB4C-9E14-F25F-032F5CD8B8E4}"/>
              </a:ext>
            </a:extLst>
          </p:cNvPr>
          <p:cNvGraphicFramePr>
            <a:graphicFrameLocks/>
          </p:cNvGraphicFramePr>
          <p:nvPr>
            <p:extLst>
              <p:ext uri="{D42A27DB-BD31-4B8C-83A1-F6EECF244321}">
                <p14:modId xmlns:p14="http://schemas.microsoft.com/office/powerpoint/2010/main" val="1478312188"/>
              </p:ext>
            </p:extLst>
          </p:nvPr>
        </p:nvGraphicFramePr>
        <p:xfrm>
          <a:off x="1964317" y="1511299"/>
          <a:ext cx="4479012" cy="4211406"/>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84995">
                <a:tc>
                  <a:txBody>
                    <a:bodyPr/>
                    <a:lstStyle/>
                    <a:p>
                      <a:pPr marL="0" indent="0" algn="ctr">
                        <a:spcAft>
                          <a:spcPts val="1200"/>
                        </a:spcAft>
                        <a:buFont typeface="Arial" panose="020B0604020202020204" pitchFamily="34" charset="0"/>
                        <a:buNone/>
                      </a:pPr>
                      <a:r>
                        <a:rPr lang="en-US" sz="2400" dirty="0"/>
                        <a:t>Key Populations</a:t>
                      </a:r>
                    </a:p>
                  </a:txBody>
                  <a:tcPr anchor="ctr"/>
                </a:tc>
                <a:extLst>
                  <a:ext uri="{0D108BD9-81ED-4DB2-BD59-A6C34878D82A}">
                    <a16:rowId xmlns:a16="http://schemas.microsoft.com/office/drawing/2014/main" val="3802515592"/>
                  </a:ext>
                </a:extLst>
              </a:tr>
              <a:tr h="3326411">
                <a:tc>
                  <a:txBody>
                    <a:bodyPr/>
                    <a:lstStyle/>
                    <a:p>
                      <a:pPr>
                        <a:spcBef>
                          <a:spcPts val="600"/>
                        </a:spcBef>
                      </a:pPr>
                      <a:r>
                        <a:rPr lang="en-US" sz="2000" b="0" dirty="0"/>
                        <a:t>Defined by the WHO as groups who, due to specific higher-risk behaviors, are at increased risk of HIV </a:t>
                      </a:r>
                      <a:r>
                        <a:rPr lang="en-US" sz="2000" b="1" i="1" u="none" dirty="0"/>
                        <a:t>irrespective of the epidemic type or local context</a:t>
                      </a:r>
                      <a:r>
                        <a:rPr lang="en-US" sz="2000" b="0" i="1" u="none" dirty="0"/>
                        <a:t>.</a:t>
                      </a:r>
                    </a:p>
                    <a:p>
                      <a:pPr>
                        <a:spcBef>
                          <a:spcPts val="600"/>
                        </a:spcBef>
                      </a:pPr>
                      <a:endParaRPr lang="en-US" sz="2000" b="0" dirty="0"/>
                    </a:p>
                    <a:p>
                      <a:pPr>
                        <a:spcBef>
                          <a:spcPts val="600"/>
                        </a:spcBef>
                      </a:pPr>
                      <a:r>
                        <a:rPr lang="en-US" sz="2000" b="0" dirty="0"/>
                        <a:t>Key populations often experience legal and social issues related to their behaviors that increase their vulnerability to HIV.</a:t>
                      </a:r>
                      <a:endParaRPr lang="en-US" sz="2000" dirty="0"/>
                    </a:p>
                  </a:txBody>
                  <a:tcPr/>
                </a:tc>
                <a:extLst>
                  <a:ext uri="{0D108BD9-81ED-4DB2-BD59-A6C34878D82A}">
                    <a16:rowId xmlns:a16="http://schemas.microsoft.com/office/drawing/2014/main" val="2000106414"/>
                  </a:ext>
                </a:extLst>
              </a:tr>
            </a:tbl>
          </a:graphicData>
        </a:graphic>
      </p:graphicFrame>
      <p:graphicFrame>
        <p:nvGraphicFramePr>
          <p:cNvPr id="14" name="Table 5">
            <a:extLst>
              <a:ext uri="{FF2B5EF4-FFF2-40B4-BE49-F238E27FC236}">
                <a16:creationId xmlns:a16="http://schemas.microsoft.com/office/drawing/2014/main" id="{7BD5F1CA-099B-D2F4-8F91-44E2BD53AAF3}"/>
              </a:ext>
            </a:extLst>
          </p:cNvPr>
          <p:cNvGraphicFramePr>
            <a:graphicFrameLocks/>
          </p:cNvGraphicFramePr>
          <p:nvPr>
            <p:extLst>
              <p:ext uri="{D42A27DB-BD31-4B8C-83A1-F6EECF244321}">
                <p14:modId xmlns:p14="http://schemas.microsoft.com/office/powerpoint/2010/main" val="398088148"/>
              </p:ext>
            </p:extLst>
          </p:nvPr>
        </p:nvGraphicFramePr>
        <p:xfrm>
          <a:off x="6629761" y="1503514"/>
          <a:ext cx="4549516" cy="4185163"/>
        </p:xfrm>
        <a:graphic>
          <a:graphicData uri="http://schemas.openxmlformats.org/drawingml/2006/table">
            <a:tbl>
              <a:tblPr firstRow="1" bandRow="1">
                <a:tableStyleId>{F5AB1C69-6EDB-4FF4-983F-18BD219EF322}</a:tableStyleId>
              </a:tblPr>
              <a:tblGrid>
                <a:gridCol w="4549516">
                  <a:extLst>
                    <a:ext uri="{9D8B030D-6E8A-4147-A177-3AD203B41FA5}">
                      <a16:colId xmlns:a16="http://schemas.microsoft.com/office/drawing/2014/main" val="3733229287"/>
                    </a:ext>
                  </a:extLst>
                </a:gridCol>
              </a:tblGrid>
              <a:tr h="905389">
                <a:tc>
                  <a:txBody>
                    <a:bodyPr/>
                    <a:lstStyle/>
                    <a:p>
                      <a:pPr marL="0" indent="0" algn="ctr">
                        <a:spcAft>
                          <a:spcPts val="1200"/>
                        </a:spcAft>
                        <a:buFont typeface="Arial" panose="020B0604020202020204" pitchFamily="34" charset="0"/>
                        <a:buNone/>
                      </a:pPr>
                      <a:r>
                        <a:rPr lang="en-US" sz="2400" dirty="0"/>
                        <a:t>Priority Populations</a:t>
                      </a:r>
                    </a:p>
                  </a:txBody>
                  <a:tcPr anchor="ctr"/>
                </a:tc>
                <a:extLst>
                  <a:ext uri="{0D108BD9-81ED-4DB2-BD59-A6C34878D82A}">
                    <a16:rowId xmlns:a16="http://schemas.microsoft.com/office/drawing/2014/main" val="3802515592"/>
                  </a:ext>
                </a:extLst>
              </a:tr>
              <a:tr h="3279774">
                <a:tc>
                  <a:txBody>
                    <a:bodyPr/>
                    <a:lstStyle/>
                    <a:p>
                      <a:pPr>
                        <a:spcBef>
                          <a:spcPts val="600"/>
                        </a:spcBef>
                      </a:pPr>
                      <a:r>
                        <a:rPr lang="en-US" sz="2000" b="0" dirty="0"/>
                        <a:t>Defined by the WHO as groups of people who are particularly vulnerable to HIV infection only </a:t>
                      </a:r>
                      <a:r>
                        <a:rPr lang="en-US" sz="2000" b="1" i="1" u="none" dirty="0"/>
                        <a:t>in certain situations or contexts</a:t>
                      </a:r>
                      <a:r>
                        <a:rPr lang="en-US" sz="2000" b="1" u="none" dirty="0"/>
                        <a:t>.​</a:t>
                      </a:r>
                    </a:p>
                    <a:p>
                      <a:pPr>
                        <a:spcBef>
                          <a:spcPts val="600"/>
                        </a:spcBef>
                      </a:pPr>
                      <a:endParaRPr lang="en-US" sz="2000" dirty="0"/>
                    </a:p>
                    <a:p>
                      <a:pPr>
                        <a:spcBef>
                          <a:spcPts val="600"/>
                        </a:spcBef>
                      </a:pPr>
                      <a:r>
                        <a:rPr lang="en-US" sz="2000" b="0" dirty="0"/>
                        <a:t>Sometimes called vulnerable populations, these populations are not affected by HIV uniformly across all countries and epidemics.​</a:t>
                      </a:r>
                    </a:p>
                  </a:txBody>
                  <a:tcPr/>
                </a:tc>
                <a:extLst>
                  <a:ext uri="{0D108BD9-81ED-4DB2-BD59-A6C34878D82A}">
                    <a16:rowId xmlns:a16="http://schemas.microsoft.com/office/drawing/2014/main" val="2000106414"/>
                  </a:ext>
                </a:extLst>
              </a:tr>
            </a:tbl>
          </a:graphicData>
        </a:graphic>
      </p:graphicFrame>
    </p:spTree>
    <p:extLst>
      <p:ext uri="{BB962C8B-B14F-4D97-AF65-F5344CB8AC3E}">
        <p14:creationId xmlns:p14="http://schemas.microsoft.com/office/powerpoint/2010/main" val="2374323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3A4D-371B-EC0D-58A6-33EF897E44A9}"/>
              </a:ext>
            </a:extLst>
          </p:cNvPr>
          <p:cNvSpPr>
            <a:spLocks noGrp="1"/>
          </p:cNvSpPr>
          <p:nvPr>
            <p:ph type="title"/>
          </p:nvPr>
        </p:nvSpPr>
        <p:spPr/>
        <p:txBody>
          <a:bodyPr/>
          <a:lstStyle/>
          <a:p>
            <a:r>
              <a:rPr lang="en-US" dirty="0"/>
              <a:t>Key and Priority Populations​ </a:t>
            </a:r>
            <a:r>
              <a:rPr lang="en-US" b="0" i="1" dirty="0"/>
              <a:t>(continued)</a:t>
            </a:r>
          </a:p>
        </p:txBody>
      </p:sp>
      <p:sp>
        <p:nvSpPr>
          <p:cNvPr id="5" name="TextBox 4">
            <a:extLst>
              <a:ext uri="{FF2B5EF4-FFF2-40B4-BE49-F238E27FC236}">
                <a16:creationId xmlns:a16="http://schemas.microsoft.com/office/drawing/2014/main" id="{27F36F3A-69D8-7379-D2F6-090E5E6B61C1}"/>
              </a:ext>
            </a:extLst>
          </p:cNvPr>
          <p:cNvSpPr txBox="1"/>
          <p:nvPr/>
        </p:nvSpPr>
        <p:spPr>
          <a:xfrm>
            <a:off x="1964317" y="6550223"/>
            <a:ext cx="2537717" cy="307777"/>
          </a:xfrm>
          <a:prstGeom prst="rect">
            <a:avLst/>
          </a:prstGeom>
          <a:noFill/>
        </p:spPr>
        <p:txBody>
          <a:bodyPr wrap="square" rtlCol="0">
            <a:spAutoFit/>
          </a:bodyPr>
          <a:lstStyle/>
          <a:p>
            <a:r>
              <a:rPr lang="en-US" sz="1400" dirty="0"/>
              <a:t>WHO, 2016</a:t>
            </a:r>
            <a:endParaRPr lang="en-ZA" sz="1400" dirty="0"/>
          </a:p>
        </p:txBody>
      </p:sp>
      <p:graphicFrame>
        <p:nvGraphicFramePr>
          <p:cNvPr id="10" name="Table 5">
            <a:extLst>
              <a:ext uri="{FF2B5EF4-FFF2-40B4-BE49-F238E27FC236}">
                <a16:creationId xmlns:a16="http://schemas.microsoft.com/office/drawing/2014/main" id="{532244DD-7C62-CC25-8371-A6711FA49CE1}"/>
              </a:ext>
            </a:extLst>
          </p:cNvPr>
          <p:cNvGraphicFramePr>
            <a:graphicFrameLocks/>
          </p:cNvGraphicFramePr>
          <p:nvPr>
            <p:extLst>
              <p:ext uri="{D42A27DB-BD31-4B8C-83A1-F6EECF244321}">
                <p14:modId xmlns:p14="http://schemas.microsoft.com/office/powerpoint/2010/main" val="4277034729"/>
              </p:ext>
            </p:extLst>
          </p:nvPr>
        </p:nvGraphicFramePr>
        <p:xfrm>
          <a:off x="1964317" y="1511299"/>
          <a:ext cx="4479012" cy="4211406"/>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84995">
                <a:tc>
                  <a:txBody>
                    <a:bodyPr/>
                    <a:lstStyle/>
                    <a:p>
                      <a:pPr marL="0" indent="0" algn="ctr">
                        <a:spcAft>
                          <a:spcPts val="1200"/>
                        </a:spcAft>
                        <a:buFont typeface="Arial" panose="020B0604020202020204" pitchFamily="34" charset="0"/>
                        <a:buNone/>
                      </a:pPr>
                      <a:r>
                        <a:rPr lang="en-US" sz="2400" dirty="0"/>
                        <a:t>Key Populations</a:t>
                      </a:r>
                    </a:p>
                  </a:txBody>
                  <a:tcPr anchor="ctr"/>
                </a:tc>
                <a:extLst>
                  <a:ext uri="{0D108BD9-81ED-4DB2-BD59-A6C34878D82A}">
                    <a16:rowId xmlns:a16="http://schemas.microsoft.com/office/drawing/2014/main" val="3802515592"/>
                  </a:ext>
                </a:extLst>
              </a:tr>
              <a:tr h="3326411">
                <a:tc>
                  <a:txBody>
                    <a:bodyPr/>
                    <a:lstStyle/>
                    <a:p>
                      <a:pPr>
                        <a:spcBef>
                          <a:spcPts val="600"/>
                        </a:spcBef>
                      </a:pPr>
                      <a:r>
                        <a:rPr lang="en-US" sz="2000" b="0" dirty="0"/>
                        <a:t>The WHO defines five key population groups: ​</a:t>
                      </a:r>
                      <a:endParaRPr lang="en-US" sz="2000" b="0" dirty="0">
                        <a:ea typeface="Calibri"/>
                      </a:endParaRPr>
                    </a:p>
                    <a:p>
                      <a:pPr marL="342900" indent="-342900">
                        <a:spcBef>
                          <a:spcPts val="600"/>
                        </a:spcBef>
                        <a:buFont typeface="+mj-lt"/>
                        <a:buAutoNum type="arabicPeriod"/>
                      </a:pPr>
                      <a:r>
                        <a:rPr lang="en-US" sz="2000" b="0" dirty="0"/>
                        <a:t>Men who have sex with men (MSM) ​</a:t>
                      </a:r>
                      <a:endParaRPr lang="en-US" sz="2000" b="0" dirty="0">
                        <a:ea typeface="Calibri"/>
                      </a:endParaRPr>
                    </a:p>
                    <a:p>
                      <a:pPr marL="342900" indent="-342900">
                        <a:spcBef>
                          <a:spcPts val="600"/>
                        </a:spcBef>
                        <a:buFont typeface="+mj-lt"/>
                        <a:buAutoNum type="arabicPeriod"/>
                      </a:pPr>
                      <a:r>
                        <a:rPr lang="en-US" sz="2000" b="0" dirty="0"/>
                        <a:t>Sex workers </a:t>
                      </a:r>
                    </a:p>
                    <a:p>
                      <a:pPr marL="342900" indent="-342900">
                        <a:spcBef>
                          <a:spcPts val="600"/>
                        </a:spcBef>
                        <a:buFont typeface="+mj-lt"/>
                        <a:buAutoNum type="arabicPeriod"/>
                      </a:pPr>
                      <a:r>
                        <a:rPr lang="en-US" sz="2000" b="0" dirty="0"/>
                        <a:t>People who inject drugs ​</a:t>
                      </a:r>
                      <a:endParaRPr lang="en-US" sz="2000" b="0" dirty="0">
                        <a:ea typeface="Calibri"/>
                      </a:endParaRPr>
                    </a:p>
                    <a:p>
                      <a:pPr marL="342900" indent="-342900">
                        <a:spcBef>
                          <a:spcPts val="600"/>
                        </a:spcBef>
                        <a:buFont typeface="+mj-lt"/>
                        <a:buAutoNum type="arabicPeriod"/>
                      </a:pPr>
                      <a:r>
                        <a:rPr lang="en-US" sz="2000" b="0" dirty="0"/>
                        <a:t>Transgender people </a:t>
                      </a:r>
                    </a:p>
                    <a:p>
                      <a:pPr marL="342900" indent="-342900">
                        <a:spcBef>
                          <a:spcPts val="600"/>
                        </a:spcBef>
                        <a:buFont typeface="+mj-lt"/>
                        <a:buAutoNum type="arabicPeriod"/>
                      </a:pPr>
                      <a:r>
                        <a:rPr lang="en-US" sz="2000" b="0" dirty="0"/>
                        <a:t>People in prisons and other closed settings</a:t>
                      </a:r>
                      <a:endParaRPr lang="en-US" sz="2000" b="0" dirty="0">
                        <a:ea typeface="Calibri"/>
                      </a:endParaRPr>
                    </a:p>
                  </a:txBody>
                  <a:tcPr/>
                </a:tc>
                <a:extLst>
                  <a:ext uri="{0D108BD9-81ED-4DB2-BD59-A6C34878D82A}">
                    <a16:rowId xmlns:a16="http://schemas.microsoft.com/office/drawing/2014/main" val="2000106414"/>
                  </a:ext>
                </a:extLst>
              </a:tr>
            </a:tbl>
          </a:graphicData>
        </a:graphic>
      </p:graphicFrame>
      <p:graphicFrame>
        <p:nvGraphicFramePr>
          <p:cNvPr id="11" name="Table 5">
            <a:extLst>
              <a:ext uri="{FF2B5EF4-FFF2-40B4-BE49-F238E27FC236}">
                <a16:creationId xmlns:a16="http://schemas.microsoft.com/office/drawing/2014/main" id="{806D5FE0-29E5-38F0-DAAC-AE48ECA5C181}"/>
              </a:ext>
            </a:extLst>
          </p:cNvPr>
          <p:cNvGraphicFramePr>
            <a:graphicFrameLocks/>
          </p:cNvGraphicFramePr>
          <p:nvPr>
            <p:extLst>
              <p:ext uri="{D42A27DB-BD31-4B8C-83A1-F6EECF244321}">
                <p14:modId xmlns:p14="http://schemas.microsoft.com/office/powerpoint/2010/main" val="3153450104"/>
              </p:ext>
            </p:extLst>
          </p:nvPr>
        </p:nvGraphicFramePr>
        <p:xfrm>
          <a:off x="6629761" y="1503514"/>
          <a:ext cx="4549516" cy="4185163"/>
        </p:xfrm>
        <a:graphic>
          <a:graphicData uri="http://schemas.openxmlformats.org/drawingml/2006/table">
            <a:tbl>
              <a:tblPr firstRow="1" bandRow="1">
                <a:tableStyleId>{F5AB1C69-6EDB-4FF4-983F-18BD219EF322}</a:tableStyleId>
              </a:tblPr>
              <a:tblGrid>
                <a:gridCol w="4549516">
                  <a:extLst>
                    <a:ext uri="{9D8B030D-6E8A-4147-A177-3AD203B41FA5}">
                      <a16:colId xmlns:a16="http://schemas.microsoft.com/office/drawing/2014/main" val="3733229287"/>
                    </a:ext>
                  </a:extLst>
                </a:gridCol>
              </a:tblGrid>
              <a:tr h="905389">
                <a:tc>
                  <a:txBody>
                    <a:bodyPr/>
                    <a:lstStyle/>
                    <a:p>
                      <a:pPr marL="0" indent="0" algn="ctr">
                        <a:spcAft>
                          <a:spcPts val="1200"/>
                        </a:spcAft>
                        <a:buFont typeface="Arial" panose="020B0604020202020204" pitchFamily="34" charset="0"/>
                        <a:buNone/>
                      </a:pPr>
                      <a:r>
                        <a:rPr lang="en-US" sz="2400" dirty="0"/>
                        <a:t>Priority Populations</a:t>
                      </a:r>
                    </a:p>
                  </a:txBody>
                  <a:tcPr anchor="ctr"/>
                </a:tc>
                <a:extLst>
                  <a:ext uri="{0D108BD9-81ED-4DB2-BD59-A6C34878D82A}">
                    <a16:rowId xmlns:a16="http://schemas.microsoft.com/office/drawing/2014/main" val="3802515592"/>
                  </a:ext>
                </a:extLst>
              </a:tr>
              <a:tr h="3279774">
                <a:tc>
                  <a:txBody>
                    <a:bodyPr/>
                    <a:lstStyle/>
                    <a:p>
                      <a:pPr>
                        <a:spcBef>
                          <a:spcPts val="600"/>
                        </a:spcBef>
                      </a:pPr>
                      <a:r>
                        <a:rPr lang="en-US" sz="2000" b="0" dirty="0"/>
                        <a:t>Examples of priority populations include: ​</a:t>
                      </a:r>
                      <a:endParaRPr lang="en-US" sz="2000" b="0" dirty="0">
                        <a:ea typeface="Calibri"/>
                      </a:endParaRPr>
                    </a:p>
                    <a:p>
                      <a:pPr marL="342900" indent="-342900">
                        <a:spcBef>
                          <a:spcPts val="600"/>
                        </a:spcBef>
                        <a:buFont typeface="+mj-lt"/>
                        <a:buAutoNum type="arabicPeriod"/>
                      </a:pPr>
                      <a:r>
                        <a:rPr lang="en-US" sz="2000" b="0" dirty="0"/>
                        <a:t>Adolescent girls and young women in Sub-Saharan Africa​</a:t>
                      </a:r>
                      <a:endParaRPr lang="en-US" sz="2000" b="0" dirty="0">
                        <a:ea typeface="Calibri"/>
                      </a:endParaRPr>
                    </a:p>
                    <a:p>
                      <a:pPr marL="342900" indent="-342900">
                        <a:spcBef>
                          <a:spcPts val="600"/>
                        </a:spcBef>
                        <a:buFont typeface="+mj-lt"/>
                        <a:buAutoNum type="arabicPeriod"/>
                      </a:pPr>
                      <a:r>
                        <a:rPr lang="en-US" sz="2000" b="0" dirty="0"/>
                        <a:t>Migrant workers ​</a:t>
                      </a:r>
                      <a:endParaRPr lang="en-US" sz="2000" b="0" dirty="0">
                        <a:ea typeface="Calibri"/>
                      </a:endParaRPr>
                    </a:p>
                    <a:p>
                      <a:pPr marL="342900" indent="-342900">
                        <a:spcBef>
                          <a:spcPts val="600"/>
                        </a:spcBef>
                        <a:buFont typeface="+mj-lt"/>
                        <a:buAutoNum type="arabicPeriod"/>
                      </a:pPr>
                      <a:r>
                        <a:rPr lang="en-US" sz="2000" b="0" dirty="0"/>
                        <a:t>Mobile workers e.g., truck drivers​</a:t>
                      </a:r>
                      <a:endParaRPr lang="en-US" sz="2000" b="0" dirty="0">
                        <a:ea typeface="Calibri"/>
                      </a:endParaRPr>
                    </a:p>
                    <a:p>
                      <a:pPr marL="342900" indent="-342900">
                        <a:spcBef>
                          <a:spcPts val="600"/>
                        </a:spcBef>
                        <a:buFont typeface="+mj-lt"/>
                        <a:buAutoNum type="arabicPeriod"/>
                      </a:pPr>
                      <a:r>
                        <a:rPr lang="en-US" sz="2000" b="0" dirty="0"/>
                        <a:t>Fishing communities ​</a:t>
                      </a:r>
                    </a:p>
                  </a:txBody>
                  <a:tcPr/>
                </a:tc>
                <a:extLst>
                  <a:ext uri="{0D108BD9-81ED-4DB2-BD59-A6C34878D82A}">
                    <a16:rowId xmlns:a16="http://schemas.microsoft.com/office/drawing/2014/main" val="2000106414"/>
                  </a:ext>
                </a:extLst>
              </a:tr>
            </a:tbl>
          </a:graphicData>
        </a:graphic>
      </p:graphicFrame>
    </p:spTree>
    <p:extLst>
      <p:ext uri="{BB962C8B-B14F-4D97-AF65-F5344CB8AC3E}">
        <p14:creationId xmlns:p14="http://schemas.microsoft.com/office/powerpoint/2010/main" val="3293048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82C68-9D72-17A6-1004-587086A5BE05}"/>
              </a:ext>
            </a:extLst>
          </p:cNvPr>
          <p:cNvSpPr>
            <a:spLocks noGrp="1"/>
          </p:cNvSpPr>
          <p:nvPr>
            <p:ph type="title"/>
          </p:nvPr>
        </p:nvSpPr>
        <p:spPr/>
        <p:txBody>
          <a:bodyPr/>
          <a:lstStyle/>
          <a:p>
            <a:r>
              <a:rPr lang="en-US" dirty="0"/>
              <a:t>Need for PrEP​</a:t>
            </a:r>
          </a:p>
        </p:txBody>
      </p:sp>
      <p:sp>
        <p:nvSpPr>
          <p:cNvPr id="3" name="Content Placeholder 2">
            <a:extLst>
              <a:ext uri="{FF2B5EF4-FFF2-40B4-BE49-F238E27FC236}">
                <a16:creationId xmlns:a16="http://schemas.microsoft.com/office/drawing/2014/main" id="{A0C4F0BD-F39A-3ABF-4769-AE68D1A198EC}"/>
              </a:ext>
            </a:extLst>
          </p:cNvPr>
          <p:cNvSpPr>
            <a:spLocks noGrp="1"/>
          </p:cNvSpPr>
          <p:nvPr>
            <p:ph sz="quarter" idx="11"/>
          </p:nvPr>
        </p:nvSpPr>
        <p:spPr/>
        <p:txBody>
          <a:bodyPr>
            <a:normAutofit/>
          </a:bodyPr>
          <a:lstStyle/>
          <a:p>
            <a:pPr>
              <a:spcBef>
                <a:spcPts val="600"/>
              </a:spcBef>
            </a:pPr>
            <a:r>
              <a:rPr lang="en-US" sz="2000" dirty="0" err="1"/>
              <a:t>PrEP</a:t>
            </a:r>
            <a:r>
              <a:rPr lang="en-US" sz="2000" dirty="0"/>
              <a:t> is effective at decreasing HIV incidence. ​</a:t>
            </a:r>
          </a:p>
          <a:p>
            <a:pPr marL="342900" indent="-342900">
              <a:spcBef>
                <a:spcPts val="600"/>
              </a:spcBef>
              <a:buFont typeface="Arial" panose="020B0604020202020204" pitchFamily="34" charset="0"/>
              <a:buChar char="•"/>
            </a:pPr>
            <a:r>
              <a:rPr lang="en-US" sz="2000" b="0" dirty="0"/>
              <a:t>Decrease in HIV incidence has been reported in places with oral </a:t>
            </a:r>
            <a:r>
              <a:rPr lang="en-US" sz="2000" b="0" dirty="0" err="1"/>
              <a:t>PrEP</a:t>
            </a:r>
            <a:r>
              <a:rPr lang="en-US" sz="2000" b="0" dirty="0"/>
              <a:t> scale up. ​</a:t>
            </a:r>
          </a:p>
          <a:p>
            <a:pPr>
              <a:spcBef>
                <a:spcPts val="600"/>
              </a:spcBef>
            </a:pPr>
            <a:r>
              <a:rPr lang="en-US" sz="2000" dirty="0"/>
              <a:t>Greater impact by combining approaches to HIV prevention ​</a:t>
            </a:r>
          </a:p>
          <a:p>
            <a:pPr marL="342900" indent="-342900">
              <a:spcBef>
                <a:spcPts val="600"/>
              </a:spcBef>
              <a:buFont typeface="Arial" panose="020B0604020202020204" pitchFamily="34" charset="0"/>
              <a:buChar char="•"/>
            </a:pPr>
            <a:r>
              <a:rPr lang="en-US" sz="2000" b="0" dirty="0" err="1"/>
              <a:t>PrEP</a:t>
            </a:r>
            <a:r>
              <a:rPr lang="en-US" sz="2000" b="0" dirty="0"/>
              <a:t> provides an </a:t>
            </a:r>
            <a:r>
              <a:rPr lang="en-US" sz="2000" b="0" i="1" dirty="0"/>
              <a:t>additional</a:t>
            </a:r>
            <a:r>
              <a:rPr lang="en-US" sz="2000" b="0" dirty="0"/>
              <a:t> prevention intervention to be used </a:t>
            </a:r>
            <a:r>
              <a:rPr lang="en-US" sz="2000" b="0" i="1" dirty="0"/>
              <a:t>together</a:t>
            </a:r>
            <a:r>
              <a:rPr lang="en-US" sz="2000" b="0" dirty="0"/>
              <a:t> with existing interventions.​</a:t>
            </a:r>
          </a:p>
          <a:p>
            <a:pPr marL="342900" indent="-342900">
              <a:spcBef>
                <a:spcPts val="600"/>
              </a:spcBef>
              <a:buFont typeface="Arial" panose="020B0604020202020204" pitchFamily="34" charset="0"/>
              <a:buChar char="•"/>
            </a:pPr>
            <a:r>
              <a:rPr lang="en-US" sz="2000" b="0" dirty="0" err="1"/>
              <a:t>PrEP</a:t>
            </a:r>
            <a:r>
              <a:rPr lang="en-US" sz="2000" b="0" dirty="0"/>
              <a:t> is not meant to replace or be a substitute for existing prevention interventions, such as condoms.</a:t>
            </a:r>
          </a:p>
          <a:p>
            <a:pPr>
              <a:spcAft>
                <a:spcPts val="1200"/>
              </a:spcAft>
            </a:pPr>
            <a:endParaRPr lang="en-US" sz="2000" b="0" dirty="0"/>
          </a:p>
          <a:p>
            <a:pPr>
              <a:spcAft>
                <a:spcPts val="1200"/>
              </a:spcAft>
            </a:pPr>
            <a:r>
              <a:rPr lang="en-US" sz="2000" b="0" dirty="0"/>
              <a:t>​</a:t>
            </a:r>
          </a:p>
        </p:txBody>
      </p:sp>
    </p:spTree>
    <p:extLst>
      <p:ext uri="{BB962C8B-B14F-4D97-AF65-F5344CB8AC3E}">
        <p14:creationId xmlns:p14="http://schemas.microsoft.com/office/powerpoint/2010/main" val="1383597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a:t>Impact of PrEP ​</a:t>
            </a:r>
          </a:p>
        </p:txBody>
      </p:sp>
      <p:sp>
        <p:nvSpPr>
          <p:cNvPr id="3" name="Content Placeholder 2">
            <a:extLst>
              <a:ext uri="{FF2B5EF4-FFF2-40B4-BE49-F238E27FC236}">
                <a16:creationId xmlns:a16="http://schemas.microsoft.com/office/drawing/2014/main" id="{D2EE1022-D2B5-2F2C-16C6-9B5FCAFF6313}"/>
              </a:ext>
            </a:extLst>
          </p:cNvPr>
          <p:cNvSpPr>
            <a:spLocks noGrp="1"/>
          </p:cNvSpPr>
          <p:nvPr>
            <p:ph sz="quarter" idx="11"/>
          </p:nvPr>
        </p:nvSpPr>
        <p:spPr>
          <a:xfrm>
            <a:off x="2409825" y="1488841"/>
            <a:ext cx="8277225" cy="688664"/>
          </a:xfrm>
        </p:spPr>
        <p:txBody>
          <a:bodyPr>
            <a:normAutofit lnSpcReduction="10000"/>
          </a:bodyPr>
          <a:lstStyle/>
          <a:p>
            <a:pPr algn="ctr">
              <a:spcBef>
                <a:spcPts val="600"/>
              </a:spcBef>
            </a:pPr>
            <a:r>
              <a:rPr lang="en-US" sz="2000" dirty="0"/>
              <a:t>Multi-faceted interventions that included oral PrEP scale up have been effective in reducing new HIV infections.​</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3334981681"/>
              </p:ext>
            </p:extLst>
          </p:nvPr>
        </p:nvGraphicFramePr>
        <p:xfrm>
          <a:off x="2514885" y="2327039"/>
          <a:ext cx="8037552" cy="3073710"/>
        </p:xfrm>
        <a:graphic>
          <a:graphicData uri="http://schemas.openxmlformats.org/drawingml/2006/table">
            <a:tbl>
              <a:tblPr firstRow="1" bandRow="1">
                <a:tableStyleId>{F5AB1C69-6EDB-4FF4-983F-18BD219EF322}</a:tableStyleId>
              </a:tblPr>
              <a:tblGrid>
                <a:gridCol w="3009232">
                  <a:extLst>
                    <a:ext uri="{9D8B030D-6E8A-4147-A177-3AD203B41FA5}">
                      <a16:colId xmlns:a16="http://schemas.microsoft.com/office/drawing/2014/main" val="88375935"/>
                    </a:ext>
                  </a:extLst>
                </a:gridCol>
                <a:gridCol w="2349136">
                  <a:extLst>
                    <a:ext uri="{9D8B030D-6E8A-4147-A177-3AD203B41FA5}">
                      <a16:colId xmlns:a16="http://schemas.microsoft.com/office/drawing/2014/main" val="2550204581"/>
                    </a:ext>
                  </a:extLst>
                </a:gridCol>
                <a:gridCol w="1339592">
                  <a:extLst>
                    <a:ext uri="{9D8B030D-6E8A-4147-A177-3AD203B41FA5}">
                      <a16:colId xmlns:a16="http://schemas.microsoft.com/office/drawing/2014/main" val="850183480"/>
                    </a:ext>
                  </a:extLst>
                </a:gridCol>
                <a:gridCol w="1339592">
                  <a:extLst>
                    <a:ext uri="{9D8B030D-6E8A-4147-A177-3AD203B41FA5}">
                      <a16:colId xmlns:a16="http://schemas.microsoft.com/office/drawing/2014/main" val="4087828657"/>
                    </a:ext>
                  </a:extLst>
                </a:gridCol>
              </a:tblGrid>
              <a:tr h="512285">
                <a:tc>
                  <a:txBody>
                    <a:bodyPr/>
                    <a:lstStyle/>
                    <a:p>
                      <a:pPr algn="ctr" rtl="0" fontAlgn="base"/>
                      <a:r>
                        <a:rPr lang="en-US" sz="1800" b="1" dirty="0">
                          <a:solidFill>
                            <a:schemeClr val="bg1"/>
                          </a:solidFill>
                          <a:effectLst/>
                        </a:rPr>
                        <a:t>Setting​</a:t>
                      </a:r>
                      <a:endParaRPr lang="en-US" b="1" i="0" dirty="0">
                        <a:solidFill>
                          <a:schemeClr val="bg1"/>
                        </a:solidFill>
                        <a:effectLst/>
                      </a:endParaRPr>
                    </a:p>
                  </a:txBody>
                  <a:tcPr anchor="ctr"/>
                </a:tc>
                <a:tc>
                  <a:txBody>
                    <a:bodyPr/>
                    <a:lstStyle/>
                    <a:p>
                      <a:pPr algn="ctr" rtl="0" fontAlgn="base"/>
                      <a:r>
                        <a:rPr lang="en-US" sz="1800" b="1" dirty="0">
                          <a:solidFill>
                            <a:schemeClr val="bg1"/>
                          </a:solidFill>
                          <a:effectLst/>
                        </a:rPr>
                        <a:t>Time period ​</a:t>
                      </a:r>
                      <a:endParaRPr lang="en-US" b="1" i="0" dirty="0">
                        <a:solidFill>
                          <a:schemeClr val="bg1"/>
                        </a:solidFill>
                        <a:effectLst/>
                      </a:endParaRPr>
                    </a:p>
                  </a:txBody>
                  <a:tcPr anchor="ctr"/>
                </a:tc>
                <a:tc gridSpan="2">
                  <a:txBody>
                    <a:bodyPr/>
                    <a:lstStyle/>
                    <a:p>
                      <a:pPr algn="ctr" rtl="0" fontAlgn="base"/>
                      <a:r>
                        <a:rPr lang="en-US" sz="1800" b="1" dirty="0">
                          <a:solidFill>
                            <a:schemeClr val="bg1"/>
                          </a:solidFill>
                          <a:effectLst/>
                        </a:rPr>
                        <a:t>New HIV infections​</a:t>
                      </a:r>
                      <a:endParaRPr lang="en-US" b="1" i="0" dirty="0">
                        <a:solidFill>
                          <a:schemeClr val="bg1"/>
                        </a:solidFill>
                        <a:effectLst/>
                      </a:endParaRPr>
                    </a:p>
                  </a:txBody>
                  <a:tcPr anchor="ctr"/>
                </a:tc>
                <a:tc hMerge="1">
                  <a:txBody>
                    <a:bodyPr/>
                    <a:lstStyle/>
                    <a:p>
                      <a:endParaRPr lang="en-US"/>
                    </a:p>
                  </a:txBody>
                  <a:tcPr/>
                </a:tc>
                <a:extLst>
                  <a:ext uri="{0D108BD9-81ED-4DB2-BD59-A6C34878D82A}">
                    <a16:rowId xmlns:a16="http://schemas.microsoft.com/office/drawing/2014/main" val="3558167427"/>
                  </a:ext>
                </a:extLst>
              </a:tr>
              <a:tr h="512285">
                <a:tc>
                  <a:txBody>
                    <a:bodyPr/>
                    <a:lstStyle/>
                    <a:p>
                      <a:pPr algn="l" rtl="0" fontAlgn="base"/>
                      <a:r>
                        <a:rPr lang="en-US" sz="1800" b="0" dirty="0">
                          <a:solidFill>
                            <a:srgbClr val="4B545B"/>
                          </a:solidFill>
                          <a:effectLst/>
                        </a:rPr>
                        <a:t>San Francisco, USA </a:t>
                      </a:r>
                      <a:r>
                        <a:rPr lang="en-US" sz="2000" b="0" baseline="30000" dirty="0">
                          <a:solidFill>
                            <a:srgbClr val="4B545B"/>
                          </a:solidFill>
                          <a:effectLst/>
                        </a:rPr>
                        <a:t>1​</a:t>
                      </a:r>
                      <a:endParaRPr lang="en-US" b="0" i="0" baseline="30000" dirty="0">
                        <a:solidFill>
                          <a:srgbClr val="4B545B"/>
                        </a:solidFill>
                        <a:effectLst/>
                      </a:endParaRPr>
                    </a:p>
                  </a:txBody>
                  <a:tcPr anchor="ctr"/>
                </a:tc>
                <a:tc>
                  <a:txBody>
                    <a:bodyPr/>
                    <a:lstStyle/>
                    <a:p>
                      <a:pPr algn="ctr" rtl="0" fontAlgn="base"/>
                      <a:r>
                        <a:rPr lang="en-US" sz="1800" b="0" dirty="0">
                          <a:solidFill>
                            <a:srgbClr val="4B545B"/>
                          </a:solidFill>
                          <a:effectLst/>
                        </a:rPr>
                        <a:t>2012-2018​</a:t>
                      </a:r>
                      <a:endParaRPr lang="en-US" b="0" i="0" dirty="0">
                        <a:solidFill>
                          <a:srgbClr val="4B545B"/>
                        </a:solidFill>
                        <a:effectLst/>
                      </a:endParaRPr>
                    </a:p>
                  </a:txBody>
                  <a:tcPr anchor="ctr"/>
                </a:tc>
                <a:tc>
                  <a:txBody>
                    <a:bodyPr/>
                    <a:lstStyle/>
                    <a:p>
                      <a:pPr algn="ctr" rtl="0" fontAlgn="auto"/>
                      <a:r>
                        <a:rPr lang="en-US" sz="1800" b="0" dirty="0">
                          <a:solidFill>
                            <a:srgbClr val="4B545B"/>
                          </a:solidFill>
                          <a:effectLst/>
                        </a:rPr>
                        <a:t>​</a:t>
                      </a:r>
                    </a:p>
                  </a:txBody>
                  <a:tcPr anchor="ctr"/>
                </a:tc>
                <a:tc>
                  <a:txBody>
                    <a:bodyPr/>
                    <a:lstStyle/>
                    <a:p>
                      <a:pPr algn="ctr" rtl="0" fontAlgn="base"/>
                      <a:r>
                        <a:rPr lang="en-US" sz="1800" b="0" dirty="0">
                          <a:solidFill>
                            <a:srgbClr val="4B545B"/>
                          </a:solidFill>
                          <a:effectLst/>
                        </a:rPr>
                        <a:t>58%​</a:t>
                      </a:r>
                      <a:endParaRPr lang="en-US" b="0" i="0" dirty="0">
                        <a:solidFill>
                          <a:srgbClr val="4B545B"/>
                        </a:solidFill>
                        <a:effectLst/>
                      </a:endParaRPr>
                    </a:p>
                  </a:txBody>
                  <a:tcPr anchor="ctr"/>
                </a:tc>
                <a:extLst>
                  <a:ext uri="{0D108BD9-81ED-4DB2-BD59-A6C34878D82A}">
                    <a16:rowId xmlns:a16="http://schemas.microsoft.com/office/drawing/2014/main" val="1352558444"/>
                  </a:ext>
                </a:extLst>
              </a:tr>
              <a:tr h="512285">
                <a:tc>
                  <a:txBody>
                    <a:bodyPr/>
                    <a:lstStyle/>
                    <a:p>
                      <a:pPr algn="l" rtl="0" fontAlgn="base"/>
                      <a:r>
                        <a:rPr lang="en-US" sz="1800" b="0" dirty="0">
                          <a:solidFill>
                            <a:srgbClr val="4B545B"/>
                          </a:solidFill>
                          <a:effectLst/>
                        </a:rPr>
                        <a:t>Seattle, USA </a:t>
                      </a:r>
                      <a:r>
                        <a:rPr lang="en-US" sz="1800" b="0" baseline="30000" dirty="0">
                          <a:solidFill>
                            <a:srgbClr val="4B545B"/>
                          </a:solidFill>
                          <a:effectLst/>
                        </a:rPr>
                        <a:t>2​</a:t>
                      </a:r>
                      <a:endParaRPr lang="en-US" sz="1800" b="0" i="0" baseline="30000" dirty="0">
                        <a:solidFill>
                          <a:srgbClr val="4B545B"/>
                        </a:solidFill>
                        <a:effectLst/>
                      </a:endParaRPr>
                    </a:p>
                  </a:txBody>
                  <a:tcPr anchor="ctr"/>
                </a:tc>
                <a:tc>
                  <a:txBody>
                    <a:bodyPr/>
                    <a:lstStyle/>
                    <a:p>
                      <a:pPr algn="ctr" rtl="0" fontAlgn="base"/>
                      <a:r>
                        <a:rPr lang="en-US" sz="1800" b="0" dirty="0">
                          <a:solidFill>
                            <a:srgbClr val="4B545B"/>
                          </a:solidFill>
                          <a:effectLst/>
                        </a:rPr>
                        <a:t>2014-2020​</a:t>
                      </a:r>
                      <a:endParaRPr lang="en-US" b="0" i="0" dirty="0">
                        <a:solidFill>
                          <a:srgbClr val="4B545B"/>
                        </a:solidFill>
                        <a:effectLst/>
                      </a:endParaRPr>
                    </a:p>
                  </a:txBody>
                  <a:tcPr anchor="ctr"/>
                </a:tc>
                <a:tc>
                  <a:txBody>
                    <a:bodyPr/>
                    <a:lstStyle/>
                    <a:p>
                      <a:pPr algn="ctr" rtl="0" fontAlgn="auto"/>
                      <a:r>
                        <a:rPr lang="en-US" sz="1800" b="0" dirty="0">
                          <a:solidFill>
                            <a:srgbClr val="4B545B"/>
                          </a:solidFill>
                          <a:effectLst/>
                        </a:rPr>
                        <a:t>​</a:t>
                      </a:r>
                      <a:endParaRPr lang="en-US" sz="1800" b="0" i="0" dirty="0">
                        <a:solidFill>
                          <a:srgbClr val="4B545B"/>
                        </a:solidFill>
                        <a:effectLst/>
                        <a:latin typeface="Calibri" panose="020F0502020204030204" pitchFamily="34" charset="0"/>
                      </a:endParaRPr>
                    </a:p>
                  </a:txBody>
                  <a:tcPr anchor="ctr"/>
                </a:tc>
                <a:tc>
                  <a:txBody>
                    <a:bodyPr/>
                    <a:lstStyle/>
                    <a:p>
                      <a:pPr algn="ctr" rtl="0" fontAlgn="base"/>
                      <a:r>
                        <a:rPr lang="en-US" sz="1800" b="0" dirty="0">
                          <a:solidFill>
                            <a:srgbClr val="4B545B"/>
                          </a:solidFill>
                          <a:effectLst/>
                        </a:rPr>
                        <a:t>36%​</a:t>
                      </a:r>
                      <a:endParaRPr lang="en-US" b="0" i="0" dirty="0">
                        <a:solidFill>
                          <a:srgbClr val="4B545B"/>
                        </a:solidFill>
                        <a:effectLst/>
                      </a:endParaRPr>
                    </a:p>
                  </a:txBody>
                  <a:tcPr anchor="ctr"/>
                </a:tc>
                <a:extLst>
                  <a:ext uri="{0D108BD9-81ED-4DB2-BD59-A6C34878D82A}">
                    <a16:rowId xmlns:a16="http://schemas.microsoft.com/office/drawing/2014/main" val="1936848373"/>
                  </a:ext>
                </a:extLst>
              </a:tr>
              <a:tr h="512285">
                <a:tc>
                  <a:txBody>
                    <a:bodyPr/>
                    <a:lstStyle/>
                    <a:p>
                      <a:pPr algn="l" rtl="0" fontAlgn="base"/>
                      <a:r>
                        <a:rPr lang="en-US" sz="1800" b="0" dirty="0">
                          <a:solidFill>
                            <a:srgbClr val="4B545B"/>
                          </a:solidFill>
                          <a:effectLst/>
                        </a:rPr>
                        <a:t>United Kingdom </a:t>
                      </a:r>
                      <a:r>
                        <a:rPr lang="en-US" sz="1800" b="0" baseline="30000" dirty="0">
                          <a:solidFill>
                            <a:srgbClr val="4B545B"/>
                          </a:solidFill>
                          <a:effectLst/>
                        </a:rPr>
                        <a:t>3​</a:t>
                      </a:r>
                      <a:endParaRPr lang="en-US" sz="1800" b="0" i="0" baseline="30000" dirty="0">
                        <a:solidFill>
                          <a:srgbClr val="4B545B"/>
                        </a:solidFill>
                        <a:effectLst/>
                      </a:endParaRPr>
                    </a:p>
                  </a:txBody>
                  <a:tcPr anchor="ctr"/>
                </a:tc>
                <a:tc>
                  <a:txBody>
                    <a:bodyPr/>
                    <a:lstStyle/>
                    <a:p>
                      <a:pPr algn="ctr" rtl="0" fontAlgn="base"/>
                      <a:r>
                        <a:rPr lang="en-US" sz="1800" b="0" dirty="0">
                          <a:solidFill>
                            <a:srgbClr val="4B545B"/>
                          </a:solidFill>
                          <a:effectLst/>
                        </a:rPr>
                        <a:t>2019-2021​</a:t>
                      </a:r>
                      <a:endParaRPr lang="en-US" b="0" i="0" dirty="0">
                        <a:solidFill>
                          <a:srgbClr val="4B545B"/>
                        </a:solidFill>
                        <a:effectLst/>
                      </a:endParaRPr>
                    </a:p>
                  </a:txBody>
                  <a:tcPr anchor="ctr"/>
                </a:tc>
                <a:tc>
                  <a:txBody>
                    <a:bodyPr/>
                    <a:lstStyle/>
                    <a:p>
                      <a:pPr algn="ctr" rtl="0" fontAlgn="auto"/>
                      <a:r>
                        <a:rPr lang="en-US" sz="1800" b="0" dirty="0">
                          <a:solidFill>
                            <a:srgbClr val="4B545B"/>
                          </a:solidFill>
                          <a:effectLst/>
                        </a:rPr>
                        <a:t>​</a:t>
                      </a:r>
                      <a:endParaRPr lang="en-US" sz="1800" b="0" i="0" dirty="0">
                        <a:solidFill>
                          <a:srgbClr val="4B545B"/>
                        </a:solidFill>
                        <a:effectLst/>
                        <a:latin typeface="Calibri" panose="020F0502020204030204" pitchFamily="34" charset="0"/>
                      </a:endParaRPr>
                    </a:p>
                  </a:txBody>
                  <a:tcPr anchor="ctr"/>
                </a:tc>
                <a:tc>
                  <a:txBody>
                    <a:bodyPr/>
                    <a:lstStyle/>
                    <a:p>
                      <a:pPr algn="ctr" rtl="0" fontAlgn="base"/>
                      <a:r>
                        <a:rPr lang="en-US" sz="1800" b="0" dirty="0">
                          <a:solidFill>
                            <a:srgbClr val="4B545B"/>
                          </a:solidFill>
                          <a:effectLst/>
                        </a:rPr>
                        <a:t>33%​</a:t>
                      </a:r>
                      <a:endParaRPr lang="en-US" b="0" i="0" dirty="0">
                        <a:solidFill>
                          <a:srgbClr val="4B545B"/>
                        </a:solidFill>
                        <a:effectLst/>
                      </a:endParaRPr>
                    </a:p>
                  </a:txBody>
                  <a:tcPr anchor="ctr"/>
                </a:tc>
                <a:extLst>
                  <a:ext uri="{0D108BD9-81ED-4DB2-BD59-A6C34878D82A}">
                    <a16:rowId xmlns:a16="http://schemas.microsoft.com/office/drawing/2014/main" val="1089206737"/>
                  </a:ext>
                </a:extLst>
              </a:tr>
              <a:tr h="512285">
                <a:tc>
                  <a:txBody>
                    <a:bodyPr/>
                    <a:lstStyle/>
                    <a:p>
                      <a:pPr algn="l" rtl="0" fontAlgn="base"/>
                      <a:r>
                        <a:rPr lang="en-US" sz="1800" b="0" dirty="0">
                          <a:solidFill>
                            <a:srgbClr val="4B545B"/>
                          </a:solidFill>
                          <a:effectLst/>
                        </a:rPr>
                        <a:t>Rural Kenya and Uganda </a:t>
                      </a:r>
                      <a:r>
                        <a:rPr lang="en-US" sz="1800" b="0" baseline="30000" dirty="0">
                          <a:solidFill>
                            <a:srgbClr val="4B545B"/>
                          </a:solidFill>
                          <a:effectLst/>
                        </a:rPr>
                        <a:t>4</a:t>
                      </a:r>
                      <a:r>
                        <a:rPr lang="en-US" sz="1200" b="0" baseline="30000" dirty="0">
                          <a:solidFill>
                            <a:srgbClr val="4B545B"/>
                          </a:solidFill>
                          <a:effectLst/>
                        </a:rPr>
                        <a:t>​</a:t>
                      </a:r>
                      <a:endParaRPr lang="en-US" b="0" i="0" baseline="30000" dirty="0">
                        <a:solidFill>
                          <a:srgbClr val="4B545B"/>
                        </a:solidFill>
                        <a:effectLst/>
                      </a:endParaRPr>
                    </a:p>
                  </a:txBody>
                  <a:tcPr anchor="ctr"/>
                </a:tc>
                <a:tc>
                  <a:txBody>
                    <a:bodyPr/>
                    <a:lstStyle/>
                    <a:p>
                      <a:pPr algn="ctr" rtl="0" fontAlgn="base"/>
                      <a:r>
                        <a:rPr lang="en-US" sz="1800" b="0" dirty="0">
                          <a:solidFill>
                            <a:srgbClr val="4B545B"/>
                          </a:solidFill>
                          <a:effectLst/>
                        </a:rPr>
                        <a:t>2016-2020​</a:t>
                      </a:r>
                      <a:endParaRPr lang="en-US" b="0" i="0" dirty="0">
                        <a:solidFill>
                          <a:srgbClr val="4B545B"/>
                        </a:solidFill>
                        <a:effectLst/>
                      </a:endParaRPr>
                    </a:p>
                  </a:txBody>
                  <a:tcPr anchor="ctr"/>
                </a:tc>
                <a:tc>
                  <a:txBody>
                    <a:bodyPr/>
                    <a:lstStyle/>
                    <a:p>
                      <a:pPr algn="ctr" rtl="0" fontAlgn="auto"/>
                      <a:r>
                        <a:rPr lang="en-US" sz="1800" b="0" dirty="0">
                          <a:solidFill>
                            <a:srgbClr val="4B545B"/>
                          </a:solidFill>
                          <a:effectLst/>
                        </a:rPr>
                        <a:t>​</a:t>
                      </a:r>
                      <a:endParaRPr lang="en-US" sz="1800" b="0" i="0" dirty="0">
                        <a:solidFill>
                          <a:srgbClr val="4B545B"/>
                        </a:solidFill>
                        <a:effectLst/>
                        <a:latin typeface="Calibri" panose="020F0502020204030204" pitchFamily="34" charset="0"/>
                      </a:endParaRPr>
                    </a:p>
                  </a:txBody>
                  <a:tcPr anchor="ctr"/>
                </a:tc>
                <a:tc>
                  <a:txBody>
                    <a:bodyPr/>
                    <a:lstStyle/>
                    <a:p>
                      <a:pPr algn="ctr" rtl="0" fontAlgn="base"/>
                      <a:r>
                        <a:rPr lang="en-US" sz="1800" b="0" dirty="0">
                          <a:solidFill>
                            <a:srgbClr val="4B545B"/>
                          </a:solidFill>
                          <a:effectLst/>
                        </a:rPr>
                        <a:t>74%​</a:t>
                      </a:r>
                      <a:endParaRPr lang="en-US" b="0" i="0" dirty="0">
                        <a:solidFill>
                          <a:srgbClr val="4B545B"/>
                        </a:solidFill>
                        <a:effectLst/>
                      </a:endParaRPr>
                    </a:p>
                  </a:txBody>
                  <a:tcPr anchor="ctr"/>
                </a:tc>
                <a:extLst>
                  <a:ext uri="{0D108BD9-81ED-4DB2-BD59-A6C34878D82A}">
                    <a16:rowId xmlns:a16="http://schemas.microsoft.com/office/drawing/2014/main" val="3490195665"/>
                  </a:ext>
                </a:extLst>
              </a:tr>
              <a:tr h="512285">
                <a:tc>
                  <a:txBody>
                    <a:bodyPr/>
                    <a:lstStyle/>
                    <a:p>
                      <a:pPr algn="l" rtl="0" fontAlgn="base"/>
                      <a:r>
                        <a:rPr lang="en-US" sz="1800" b="0" dirty="0">
                          <a:solidFill>
                            <a:srgbClr val="4B545B"/>
                          </a:solidFill>
                          <a:effectLst/>
                        </a:rPr>
                        <a:t>New South Wales, Australia </a:t>
                      </a:r>
                      <a:r>
                        <a:rPr lang="en-US" sz="1800" b="0" baseline="30000" dirty="0">
                          <a:solidFill>
                            <a:srgbClr val="4B545B"/>
                          </a:solidFill>
                          <a:effectLst/>
                        </a:rPr>
                        <a:t>5</a:t>
                      </a:r>
                      <a:r>
                        <a:rPr lang="en-US" sz="1200" b="0" baseline="30000" dirty="0">
                          <a:solidFill>
                            <a:srgbClr val="4B545B"/>
                          </a:solidFill>
                          <a:effectLst/>
                        </a:rPr>
                        <a:t>​</a:t>
                      </a:r>
                      <a:endParaRPr lang="en-US" b="0" i="0" baseline="30000" dirty="0">
                        <a:solidFill>
                          <a:srgbClr val="4B545B"/>
                        </a:solidFill>
                        <a:effectLst/>
                      </a:endParaRPr>
                    </a:p>
                  </a:txBody>
                  <a:tcPr anchor="ctr"/>
                </a:tc>
                <a:tc>
                  <a:txBody>
                    <a:bodyPr/>
                    <a:lstStyle/>
                    <a:p>
                      <a:pPr algn="ctr" rtl="0" fontAlgn="base"/>
                      <a:r>
                        <a:rPr lang="en-US" sz="1800" b="0" dirty="0">
                          <a:solidFill>
                            <a:srgbClr val="4B545B"/>
                          </a:solidFill>
                          <a:effectLst/>
                        </a:rPr>
                        <a:t>2016-2017​</a:t>
                      </a:r>
                      <a:endParaRPr lang="en-US" b="0" i="0" dirty="0">
                        <a:solidFill>
                          <a:srgbClr val="4B545B"/>
                        </a:solidFill>
                        <a:effectLst/>
                      </a:endParaRPr>
                    </a:p>
                  </a:txBody>
                  <a:tcPr anchor="ctr"/>
                </a:tc>
                <a:tc>
                  <a:txBody>
                    <a:bodyPr/>
                    <a:lstStyle/>
                    <a:p>
                      <a:pPr algn="ctr" rtl="0" fontAlgn="auto"/>
                      <a:r>
                        <a:rPr lang="en-US" sz="1800" b="0" dirty="0">
                          <a:solidFill>
                            <a:srgbClr val="4B545B"/>
                          </a:solidFill>
                          <a:effectLst/>
                        </a:rPr>
                        <a:t>​</a:t>
                      </a:r>
                      <a:endParaRPr lang="en-US" sz="1800" b="0" i="0" dirty="0">
                        <a:solidFill>
                          <a:srgbClr val="4B545B"/>
                        </a:solidFill>
                        <a:effectLst/>
                        <a:latin typeface="Calibri" panose="020F0502020204030204" pitchFamily="34" charset="0"/>
                      </a:endParaRPr>
                    </a:p>
                  </a:txBody>
                  <a:tcPr anchor="ctr"/>
                </a:tc>
                <a:tc>
                  <a:txBody>
                    <a:bodyPr/>
                    <a:lstStyle/>
                    <a:p>
                      <a:pPr algn="ctr" rtl="0" fontAlgn="base"/>
                      <a:r>
                        <a:rPr lang="en-US" sz="1800" b="0" dirty="0">
                          <a:solidFill>
                            <a:srgbClr val="4B545B"/>
                          </a:solidFill>
                          <a:effectLst/>
                        </a:rPr>
                        <a:t>25%​</a:t>
                      </a:r>
                      <a:endParaRPr lang="en-US" b="0" i="0" dirty="0">
                        <a:solidFill>
                          <a:srgbClr val="4B545B"/>
                        </a:solidFill>
                        <a:effectLst/>
                      </a:endParaRPr>
                    </a:p>
                  </a:txBody>
                  <a:tcPr anchor="ctr"/>
                </a:tc>
                <a:extLst>
                  <a:ext uri="{0D108BD9-81ED-4DB2-BD59-A6C34878D82A}">
                    <a16:rowId xmlns:a16="http://schemas.microsoft.com/office/drawing/2014/main" val="3681385710"/>
                  </a:ext>
                </a:extLst>
              </a:tr>
            </a:tbl>
          </a:graphicData>
        </a:graphic>
      </p:graphicFrame>
      <p:sp>
        <p:nvSpPr>
          <p:cNvPr id="8" name="TextBox 7">
            <a:extLst>
              <a:ext uri="{FF2B5EF4-FFF2-40B4-BE49-F238E27FC236}">
                <a16:creationId xmlns:a16="http://schemas.microsoft.com/office/drawing/2014/main" id="{65E76AB0-43AA-5972-6C95-A0C49A6AC424}"/>
              </a:ext>
            </a:extLst>
          </p:cNvPr>
          <p:cNvSpPr txBox="1"/>
          <p:nvPr/>
        </p:nvSpPr>
        <p:spPr>
          <a:xfrm>
            <a:off x="1961157" y="6334780"/>
            <a:ext cx="8591280" cy="523220"/>
          </a:xfrm>
          <a:prstGeom prst="rect">
            <a:avLst/>
          </a:prstGeom>
          <a:noFill/>
        </p:spPr>
        <p:txBody>
          <a:bodyPr wrap="square">
            <a:spAutoFit/>
          </a:bodyPr>
          <a:lstStyle/>
          <a:p>
            <a:r>
              <a:rPr lang="en-US" sz="1400" b="0" i="0" u="none" strike="noStrike" dirty="0">
                <a:solidFill>
                  <a:srgbClr val="000000"/>
                </a:solidFill>
                <a:effectLst/>
                <a:latin typeface="Calibri" panose="020F0502020204030204" pitchFamily="34" charset="0"/>
              </a:rPr>
              <a:t>1. Buchbinder et al.</a:t>
            </a:r>
            <a:r>
              <a:rPr lang="en-US" sz="1400" dirty="0">
                <a:solidFill>
                  <a:srgbClr val="000000"/>
                </a:solidFill>
                <a:latin typeface="Calibri" panose="020F0502020204030204" pitchFamily="34" charset="0"/>
              </a:rPr>
              <a:t>,</a:t>
            </a:r>
            <a:r>
              <a:rPr lang="en-US" sz="1400" b="0" i="0" u="none" strike="noStrike" dirty="0">
                <a:solidFill>
                  <a:srgbClr val="000000"/>
                </a:solidFill>
                <a:effectLst/>
                <a:latin typeface="Calibri" panose="020F0502020204030204" pitchFamily="34" charset="0"/>
              </a:rPr>
              <a:t> 2019;</a:t>
            </a:r>
            <a:r>
              <a:rPr lang="en-US" sz="1400" dirty="0">
                <a:solidFill>
                  <a:srgbClr val="000000"/>
                </a:solidFill>
                <a:latin typeface="Calibri" panose="020F0502020204030204" pitchFamily="34" charset="0"/>
              </a:rPr>
              <a:t> </a:t>
            </a:r>
            <a:r>
              <a:rPr lang="en-US" sz="1400" b="0" i="0" u="none" strike="noStrike" dirty="0">
                <a:solidFill>
                  <a:srgbClr val="000000"/>
                </a:solidFill>
                <a:effectLst/>
                <a:latin typeface="Calibri" panose="020F0502020204030204" pitchFamily="34" charset="0"/>
              </a:rPr>
              <a:t>2. Seattle &amp; King County and the Infectious Disease Assessment Unit</a:t>
            </a:r>
            <a:r>
              <a:rPr lang="en-US" sz="1400" dirty="0">
                <a:solidFill>
                  <a:srgbClr val="000000"/>
                </a:solidFill>
                <a:latin typeface="Calibri" panose="020F0502020204030204" pitchFamily="34" charset="0"/>
              </a:rPr>
              <a:t>, </a:t>
            </a:r>
            <a:r>
              <a:rPr lang="en-US" sz="1400" b="0" i="0" u="none" strike="noStrike" dirty="0">
                <a:solidFill>
                  <a:srgbClr val="000000"/>
                </a:solidFill>
                <a:effectLst/>
                <a:latin typeface="Calibri" panose="020F0502020204030204" pitchFamily="34" charset="0"/>
              </a:rPr>
              <a:t>2021; 3. UK Health Security Agency</a:t>
            </a:r>
            <a:r>
              <a:rPr lang="en-US" sz="1400" dirty="0">
                <a:solidFill>
                  <a:srgbClr val="000000"/>
                </a:solidFill>
                <a:latin typeface="Calibri" panose="020F0502020204030204" pitchFamily="34" charset="0"/>
              </a:rPr>
              <a:t>,</a:t>
            </a:r>
            <a:r>
              <a:rPr lang="en-US" sz="1400" b="0" i="0" u="none" strike="noStrike" dirty="0">
                <a:solidFill>
                  <a:srgbClr val="000000"/>
                </a:solidFill>
                <a:effectLst/>
                <a:latin typeface="Calibri" panose="020F0502020204030204" pitchFamily="34" charset="0"/>
              </a:rPr>
              <a:t> 2022;</a:t>
            </a:r>
            <a:r>
              <a:rPr lang="en-US" sz="1400" dirty="0">
                <a:solidFill>
                  <a:srgbClr val="000000"/>
                </a:solidFill>
                <a:latin typeface="Calibri" panose="020F0502020204030204" pitchFamily="34" charset="0"/>
              </a:rPr>
              <a:t> </a:t>
            </a:r>
            <a:r>
              <a:rPr lang="en-US" sz="1400" b="0" i="0" u="none" strike="noStrike" dirty="0">
                <a:solidFill>
                  <a:srgbClr val="000000"/>
                </a:solidFill>
                <a:effectLst/>
                <a:latin typeface="Calibri" panose="020F0502020204030204" pitchFamily="34" charset="0"/>
              </a:rPr>
              <a:t>4. Koss et al., 2021; 5. </a:t>
            </a:r>
            <a:r>
              <a:rPr lang="en-US" sz="1400" b="0" i="0" u="none" strike="noStrike" dirty="0" err="1">
                <a:solidFill>
                  <a:srgbClr val="000000"/>
                </a:solidFill>
                <a:effectLst/>
                <a:latin typeface="Calibri" panose="020F0502020204030204" pitchFamily="34" charset="0"/>
              </a:rPr>
              <a:t>Grulich</a:t>
            </a:r>
            <a:r>
              <a:rPr lang="en-US" sz="1400" b="0" i="0" u="none" strike="noStrike" dirty="0">
                <a:solidFill>
                  <a:srgbClr val="000000"/>
                </a:solidFill>
                <a:effectLst/>
                <a:latin typeface="Calibri" panose="020F0502020204030204" pitchFamily="34" charset="0"/>
              </a:rPr>
              <a:t> </a:t>
            </a:r>
            <a:r>
              <a:rPr lang="en-US" sz="1400" dirty="0">
                <a:solidFill>
                  <a:srgbClr val="000000"/>
                </a:solidFill>
                <a:latin typeface="Calibri" panose="020F0502020204030204" pitchFamily="34" charset="0"/>
              </a:rPr>
              <a:t>et al., </a:t>
            </a:r>
            <a:r>
              <a:rPr lang="en-US" sz="1400" b="0" i="0" u="none" strike="noStrike" dirty="0">
                <a:solidFill>
                  <a:srgbClr val="000000"/>
                </a:solidFill>
                <a:effectLst/>
                <a:latin typeface="Calibri" panose="020F0502020204030204" pitchFamily="34" charset="0"/>
              </a:rPr>
              <a:t>2018</a:t>
            </a:r>
            <a:r>
              <a:rPr lang="en-US" sz="1400" b="0" i="0" dirty="0">
                <a:solidFill>
                  <a:srgbClr val="000000"/>
                </a:solidFill>
                <a:effectLst/>
                <a:latin typeface="Calibri" panose="020F0502020204030204" pitchFamily="34" charset="0"/>
              </a:rPr>
              <a:t>​</a:t>
            </a:r>
            <a:endParaRPr lang="en-US" sz="1400" dirty="0"/>
          </a:p>
        </p:txBody>
      </p:sp>
      <p:sp>
        <p:nvSpPr>
          <p:cNvPr id="9" name="Down Arrow 8">
            <a:extLst>
              <a:ext uri="{FF2B5EF4-FFF2-40B4-BE49-F238E27FC236}">
                <a16:creationId xmlns:a16="http://schemas.microsoft.com/office/drawing/2014/main" id="{19A583F7-7DE5-CD2E-6FCF-1F1B096F24D4}"/>
              </a:ext>
            </a:extLst>
          </p:cNvPr>
          <p:cNvSpPr/>
          <p:nvPr/>
        </p:nvSpPr>
        <p:spPr>
          <a:xfrm>
            <a:off x="8367351" y="2928008"/>
            <a:ext cx="276727" cy="372979"/>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C15C2544-3012-372D-D5FC-41B02C562935}"/>
              </a:ext>
            </a:extLst>
          </p:cNvPr>
          <p:cNvSpPr/>
          <p:nvPr/>
        </p:nvSpPr>
        <p:spPr>
          <a:xfrm>
            <a:off x="8360819" y="3424397"/>
            <a:ext cx="276727" cy="372979"/>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70885B7B-4D14-5A9C-E75A-006160478CDA}"/>
              </a:ext>
            </a:extLst>
          </p:cNvPr>
          <p:cNvSpPr/>
          <p:nvPr/>
        </p:nvSpPr>
        <p:spPr>
          <a:xfrm>
            <a:off x="8367350" y="3933848"/>
            <a:ext cx="276727" cy="372979"/>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FB988E2D-9F3D-9ED8-A270-BFA93160BE44}"/>
              </a:ext>
            </a:extLst>
          </p:cNvPr>
          <p:cNvSpPr/>
          <p:nvPr/>
        </p:nvSpPr>
        <p:spPr>
          <a:xfrm>
            <a:off x="8367350" y="4456362"/>
            <a:ext cx="276727" cy="372979"/>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2446BD74-B1B1-BE10-521E-80607FE62FCA}"/>
              </a:ext>
            </a:extLst>
          </p:cNvPr>
          <p:cNvSpPr/>
          <p:nvPr/>
        </p:nvSpPr>
        <p:spPr>
          <a:xfrm>
            <a:off x="8367350" y="4959282"/>
            <a:ext cx="276727" cy="372979"/>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170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861252"/>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429000"/>
            <a:ext cx="5248767" cy="222388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Who should use  </a:t>
            </a:r>
          </a:p>
          <a:p>
            <a:r>
              <a:rPr lang="en-US" sz="4400" b="0" i="1" dirty="0">
                <a:latin typeface="+mn-lt"/>
              </a:rPr>
              <a:t>PrEP according to the WHO?​</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295125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88474"/>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0"/>
              </a:spcBef>
              <a:spcAft>
                <a:spcPts val="1200"/>
              </a:spcAft>
            </a:pPr>
            <a:r>
              <a:rPr lang="en-US" sz="2400" b="0" dirty="0">
                <a:solidFill>
                  <a:schemeClr val="bg1"/>
                </a:solidFill>
                <a:latin typeface="+mn-lt"/>
              </a:rPr>
              <a:t>The WHO recommends PrEP for people who considered to be at </a:t>
            </a:r>
            <a:r>
              <a:rPr lang="en-US" sz="2400" dirty="0">
                <a:solidFill>
                  <a:schemeClr val="bg1"/>
                </a:solidFill>
                <a:latin typeface="+mn-lt"/>
              </a:rPr>
              <a:t>substantial risk </a:t>
            </a:r>
            <a:r>
              <a:rPr lang="en-US" sz="2400" b="0" dirty="0">
                <a:solidFill>
                  <a:schemeClr val="bg1"/>
                </a:solidFill>
                <a:latin typeface="+mn-lt"/>
              </a:rPr>
              <a:t>for HIV infection or people who are </a:t>
            </a:r>
            <a:r>
              <a:rPr lang="en-US" sz="2400" dirty="0">
                <a:solidFill>
                  <a:schemeClr val="bg1"/>
                </a:solidFill>
                <a:latin typeface="+mn-lt"/>
              </a:rPr>
              <a:t>requesting </a:t>
            </a:r>
            <a:r>
              <a:rPr lang="en-US" sz="2400" b="0" dirty="0">
                <a:solidFill>
                  <a:schemeClr val="bg1"/>
                </a:solidFill>
                <a:latin typeface="+mn-lt"/>
              </a:rPr>
              <a:t>PrEP.​</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691972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D66EC-5ADB-DE27-3927-D4D0A3D98C48}"/>
              </a:ext>
            </a:extLst>
          </p:cNvPr>
          <p:cNvSpPr>
            <a:spLocks noGrp="1"/>
          </p:cNvSpPr>
          <p:nvPr>
            <p:ph type="title"/>
          </p:nvPr>
        </p:nvSpPr>
        <p:spPr/>
        <p:txBody>
          <a:bodyPr>
            <a:normAutofit/>
          </a:bodyPr>
          <a:lstStyle/>
          <a:p>
            <a:r>
              <a:rPr lang="en-US" dirty="0"/>
              <a:t>What is included in this training? ​</a:t>
            </a:r>
          </a:p>
        </p:txBody>
      </p:sp>
      <p:sp>
        <p:nvSpPr>
          <p:cNvPr id="4" name="Text Placeholder 3">
            <a:extLst>
              <a:ext uri="{FF2B5EF4-FFF2-40B4-BE49-F238E27FC236}">
                <a16:creationId xmlns:a16="http://schemas.microsoft.com/office/drawing/2014/main" id="{D602A102-6B60-2ECE-1820-1F9BD2E66937}"/>
              </a:ext>
            </a:extLst>
          </p:cNvPr>
          <p:cNvSpPr>
            <a:spLocks noGrp="1"/>
          </p:cNvSpPr>
          <p:nvPr>
            <p:ph type="body" sz="quarter" idx="10"/>
          </p:nvPr>
        </p:nvSpPr>
        <p:spPr>
          <a:xfrm>
            <a:off x="612775" y="1511300"/>
            <a:ext cx="6304860" cy="4738688"/>
          </a:xfrm>
        </p:spPr>
        <p:txBody>
          <a:bodyPr>
            <a:normAutofit/>
          </a:bodyPr>
          <a:lstStyle/>
          <a:p>
            <a:pPr marL="285750" indent="-285750">
              <a:spcAft>
                <a:spcPts val="1200"/>
              </a:spcAft>
              <a:buFont typeface="Arial" panose="020B0604020202020204" pitchFamily="34" charset="0"/>
              <a:buChar char="•"/>
            </a:pPr>
            <a:r>
              <a:rPr lang="en-US" sz="2400" dirty="0">
                <a:solidFill>
                  <a:schemeClr val="tx1"/>
                </a:solidFill>
              </a:rPr>
              <a:t>MODULE 1: </a:t>
            </a:r>
            <a:r>
              <a:rPr lang="en-US" sz="2400" dirty="0" err="1">
                <a:solidFill>
                  <a:schemeClr val="tx1"/>
                </a:solidFill>
              </a:rPr>
              <a:t>PrEP</a:t>
            </a:r>
            <a:r>
              <a:rPr lang="en-US" sz="2400" dirty="0">
                <a:solidFill>
                  <a:schemeClr val="tx1"/>
                </a:solidFill>
              </a:rPr>
              <a:t> Basics </a:t>
            </a:r>
            <a:r>
              <a:rPr lang="en-US" sz="2400" b="0" dirty="0">
                <a:solidFill>
                  <a:schemeClr val="tx1"/>
                </a:solidFill>
              </a:rPr>
              <a:t>​</a:t>
            </a:r>
          </a:p>
          <a:p>
            <a:pPr marL="285750" indent="-285750">
              <a:spcAft>
                <a:spcPts val="1200"/>
              </a:spcAft>
              <a:buFont typeface="Arial" panose="020B0604020202020204" pitchFamily="34" charset="0"/>
              <a:buChar char="•"/>
            </a:pPr>
            <a:r>
              <a:rPr lang="en-US" sz="2400" dirty="0">
                <a:solidFill>
                  <a:schemeClr val="tx1">
                    <a:lumMod val="50000"/>
                    <a:lumOff val="50000"/>
                  </a:schemeClr>
                </a:solidFill>
              </a:rPr>
              <a:t>MODULE 2: </a:t>
            </a:r>
            <a:r>
              <a:rPr lang="en-US" sz="2400" b="0" dirty="0">
                <a:solidFill>
                  <a:schemeClr val="tx1">
                    <a:lumMod val="50000"/>
                    <a:lumOff val="50000"/>
                  </a:schemeClr>
                </a:solidFill>
              </a:rPr>
              <a:t>Oral Daily </a:t>
            </a:r>
            <a:r>
              <a:rPr lang="en-US" sz="2400" b="0" dirty="0" err="1">
                <a:solidFill>
                  <a:schemeClr val="tx1">
                    <a:lumMod val="50000"/>
                    <a:lumOff val="50000"/>
                  </a:schemeClr>
                </a:solidFill>
              </a:rPr>
              <a:t>PrEP</a:t>
            </a:r>
            <a:r>
              <a:rPr lang="en-US" sz="2400" b="0" dirty="0">
                <a:solidFill>
                  <a:schemeClr val="tx1">
                    <a:lumMod val="50000"/>
                    <a:lumOff val="50000"/>
                  </a:schemeClr>
                </a:solidFill>
              </a:rPr>
              <a:t>​</a:t>
            </a:r>
          </a:p>
          <a:p>
            <a:pPr marL="285750" indent="-285750">
              <a:spcAft>
                <a:spcPts val="1200"/>
              </a:spcAft>
              <a:buFont typeface="Arial" panose="020B0604020202020204" pitchFamily="34" charset="0"/>
              <a:buChar char="•"/>
            </a:pPr>
            <a:r>
              <a:rPr lang="en-US" sz="2400" dirty="0">
                <a:solidFill>
                  <a:schemeClr val="tx1">
                    <a:lumMod val="50000"/>
                    <a:lumOff val="50000"/>
                  </a:schemeClr>
                </a:solidFill>
              </a:rPr>
              <a:t>MODULE 3: </a:t>
            </a:r>
            <a:r>
              <a:rPr lang="en-US" sz="2400" b="0" dirty="0">
                <a:solidFill>
                  <a:schemeClr val="tx1">
                    <a:lumMod val="50000"/>
                    <a:lumOff val="50000"/>
                  </a:schemeClr>
                </a:solidFill>
              </a:rPr>
              <a:t>Oral Event-Driven </a:t>
            </a:r>
            <a:r>
              <a:rPr lang="en-US" sz="2400" b="0" dirty="0" err="1">
                <a:solidFill>
                  <a:schemeClr val="tx1">
                    <a:lumMod val="50000"/>
                    <a:lumOff val="50000"/>
                  </a:schemeClr>
                </a:solidFill>
              </a:rPr>
              <a:t>PrEP</a:t>
            </a:r>
            <a:r>
              <a:rPr lang="en-US" sz="2400" b="0" dirty="0">
                <a:solidFill>
                  <a:schemeClr val="tx1">
                    <a:lumMod val="50000"/>
                    <a:lumOff val="50000"/>
                  </a:schemeClr>
                </a:solidFill>
              </a:rPr>
              <a:t> (ED-</a:t>
            </a:r>
            <a:r>
              <a:rPr lang="en-US" sz="2400" b="0" dirty="0" err="1">
                <a:solidFill>
                  <a:schemeClr val="tx1">
                    <a:lumMod val="50000"/>
                    <a:lumOff val="50000"/>
                  </a:schemeClr>
                </a:solidFill>
              </a:rPr>
              <a:t>PrEP</a:t>
            </a:r>
            <a:r>
              <a:rPr lang="en-US" sz="2400" b="0" dirty="0">
                <a:solidFill>
                  <a:schemeClr val="tx1">
                    <a:lumMod val="50000"/>
                    <a:lumOff val="50000"/>
                  </a:schemeClr>
                </a:solidFill>
              </a:rPr>
              <a:t>)​</a:t>
            </a:r>
          </a:p>
          <a:p>
            <a:pPr marL="285750" indent="-285750">
              <a:spcAft>
                <a:spcPts val="1200"/>
              </a:spcAft>
              <a:buFont typeface="Arial" panose="020B0604020202020204" pitchFamily="34" charset="0"/>
              <a:buChar char="•"/>
            </a:pPr>
            <a:r>
              <a:rPr lang="en-US" sz="2400" dirty="0">
                <a:solidFill>
                  <a:schemeClr val="tx1">
                    <a:lumMod val="50000"/>
                    <a:lumOff val="50000"/>
                  </a:schemeClr>
                </a:solidFill>
              </a:rPr>
              <a:t>MODULE 4: </a:t>
            </a:r>
            <a:r>
              <a:rPr lang="en-US" sz="2400" b="0" dirty="0">
                <a:solidFill>
                  <a:schemeClr val="tx1">
                    <a:lumMod val="50000"/>
                    <a:lumOff val="50000"/>
                  </a:schemeClr>
                </a:solidFill>
              </a:rPr>
              <a:t>Injectable Long-Acting </a:t>
            </a:r>
            <a:br>
              <a:rPr lang="en-US" sz="2400" b="0" dirty="0">
                <a:solidFill>
                  <a:schemeClr val="tx1">
                    <a:lumMod val="50000"/>
                    <a:lumOff val="50000"/>
                  </a:schemeClr>
                </a:solidFill>
              </a:rPr>
            </a:br>
            <a:r>
              <a:rPr lang="en-US" sz="2400" b="0" dirty="0">
                <a:solidFill>
                  <a:schemeClr val="tx1">
                    <a:lumMod val="50000"/>
                    <a:lumOff val="50000"/>
                  </a:schemeClr>
                </a:solidFill>
              </a:rPr>
              <a:t>Cabotegravir (CAB-LA)​</a:t>
            </a:r>
          </a:p>
          <a:p>
            <a:pPr marL="285750" indent="-285750">
              <a:spcAft>
                <a:spcPts val="1200"/>
              </a:spcAft>
              <a:buFont typeface="Arial" panose="020B0604020202020204" pitchFamily="34" charset="0"/>
              <a:buChar char="•"/>
            </a:pPr>
            <a:r>
              <a:rPr lang="en-US" sz="2400" dirty="0">
                <a:solidFill>
                  <a:schemeClr val="tx1">
                    <a:lumMod val="50000"/>
                    <a:lumOff val="50000"/>
                  </a:schemeClr>
                </a:solidFill>
              </a:rPr>
              <a:t>MODULE 5: </a:t>
            </a:r>
            <a:r>
              <a:rPr lang="en-US" sz="2400" b="0" dirty="0" err="1">
                <a:solidFill>
                  <a:schemeClr val="tx1">
                    <a:lumMod val="50000"/>
                    <a:lumOff val="50000"/>
                  </a:schemeClr>
                </a:solidFill>
              </a:rPr>
              <a:t>Dapivirine</a:t>
            </a:r>
            <a:r>
              <a:rPr lang="en-US" sz="2400" b="0" dirty="0">
                <a:solidFill>
                  <a:schemeClr val="tx1">
                    <a:lumMod val="50000"/>
                    <a:lumOff val="50000"/>
                  </a:schemeClr>
                </a:solidFill>
              </a:rPr>
              <a:t> Vaginal Ring (DVR)​</a:t>
            </a:r>
          </a:p>
          <a:p>
            <a:pPr marL="285750" indent="-285750">
              <a:spcAft>
                <a:spcPts val="1200"/>
              </a:spcAft>
              <a:buFont typeface="Arial" panose="020B0604020202020204" pitchFamily="34" charset="0"/>
              <a:buChar char="•"/>
            </a:pPr>
            <a:r>
              <a:rPr lang="en-US" sz="2400" dirty="0">
                <a:solidFill>
                  <a:schemeClr val="tx1">
                    <a:lumMod val="50000"/>
                    <a:lumOff val="50000"/>
                  </a:schemeClr>
                </a:solidFill>
              </a:rPr>
              <a:t>MODULE 6: </a:t>
            </a:r>
            <a:r>
              <a:rPr lang="en-US" sz="2400" b="0" dirty="0">
                <a:solidFill>
                  <a:schemeClr val="tx1">
                    <a:lumMod val="50000"/>
                    <a:lumOff val="50000"/>
                  </a:schemeClr>
                </a:solidFill>
              </a:rPr>
              <a:t>Person-Centered </a:t>
            </a:r>
            <a:r>
              <a:rPr lang="en-US" sz="2400" b="0" dirty="0" err="1">
                <a:solidFill>
                  <a:schemeClr val="tx1">
                    <a:lumMod val="50000"/>
                    <a:lumOff val="50000"/>
                  </a:schemeClr>
                </a:solidFill>
              </a:rPr>
              <a:t>PrEP</a:t>
            </a:r>
            <a:r>
              <a:rPr lang="en-US" sz="2400" b="0" dirty="0">
                <a:solidFill>
                  <a:schemeClr val="tx1">
                    <a:lumMod val="50000"/>
                    <a:lumOff val="50000"/>
                  </a:schemeClr>
                </a:solidFill>
              </a:rPr>
              <a:t> Counseling</a:t>
            </a:r>
          </a:p>
        </p:txBody>
      </p:sp>
      <p:pic>
        <p:nvPicPr>
          <p:cNvPr id="2" name="Picture 1">
            <a:extLst>
              <a:ext uri="{FF2B5EF4-FFF2-40B4-BE49-F238E27FC236}">
                <a16:creationId xmlns:a16="http://schemas.microsoft.com/office/drawing/2014/main" id="{8C6BFEB9-9889-C19F-5742-939241CB09D0}"/>
              </a:ext>
            </a:extLst>
          </p:cNvPr>
          <p:cNvPicPr>
            <a:picLocks noChangeAspect="1"/>
          </p:cNvPicPr>
          <p:nvPr/>
        </p:nvPicPr>
        <p:blipFill>
          <a:blip r:embed="rId3"/>
          <a:stretch>
            <a:fillRect/>
          </a:stretch>
        </p:blipFill>
        <p:spPr>
          <a:xfrm>
            <a:off x="7718336" y="4868891"/>
            <a:ext cx="1232452" cy="1232452"/>
          </a:xfrm>
          <a:prstGeom prst="rect">
            <a:avLst/>
          </a:prstGeom>
        </p:spPr>
      </p:pic>
      <p:pic>
        <p:nvPicPr>
          <p:cNvPr id="8" name="Picture 7">
            <a:extLst>
              <a:ext uri="{FF2B5EF4-FFF2-40B4-BE49-F238E27FC236}">
                <a16:creationId xmlns:a16="http://schemas.microsoft.com/office/drawing/2014/main" id="{A0FB75AC-641B-CEDB-67D4-AA16B2DE1BCF}"/>
              </a:ext>
            </a:extLst>
          </p:cNvPr>
          <p:cNvPicPr>
            <a:picLocks noChangeAspect="1"/>
          </p:cNvPicPr>
          <p:nvPr/>
        </p:nvPicPr>
        <p:blipFill>
          <a:blip r:embed="rId4"/>
          <a:stretch>
            <a:fillRect/>
          </a:stretch>
        </p:blipFill>
        <p:spPr>
          <a:xfrm rot="19921494">
            <a:off x="7836652" y="2675062"/>
            <a:ext cx="995821" cy="1232452"/>
          </a:xfrm>
          <a:prstGeom prst="rect">
            <a:avLst/>
          </a:prstGeom>
        </p:spPr>
      </p:pic>
      <p:sp>
        <p:nvSpPr>
          <p:cNvPr id="14" name="TextBox 13">
            <a:extLst>
              <a:ext uri="{FF2B5EF4-FFF2-40B4-BE49-F238E27FC236}">
                <a16:creationId xmlns:a16="http://schemas.microsoft.com/office/drawing/2014/main" id="{E143B7A7-FF5F-1042-8FA5-ED0CFCD0E929}"/>
              </a:ext>
            </a:extLst>
          </p:cNvPr>
          <p:cNvSpPr txBox="1"/>
          <p:nvPr/>
        </p:nvSpPr>
        <p:spPr>
          <a:xfrm>
            <a:off x="9263892" y="1113460"/>
            <a:ext cx="1589547"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Oral PrEP</a:t>
            </a:r>
          </a:p>
        </p:txBody>
      </p:sp>
      <p:sp>
        <p:nvSpPr>
          <p:cNvPr id="28" name="TextBox 27">
            <a:extLst>
              <a:ext uri="{FF2B5EF4-FFF2-40B4-BE49-F238E27FC236}">
                <a16:creationId xmlns:a16="http://schemas.microsoft.com/office/drawing/2014/main" id="{96018885-5538-705E-095F-0AEAF76332D2}"/>
              </a:ext>
            </a:extLst>
          </p:cNvPr>
          <p:cNvSpPr txBox="1"/>
          <p:nvPr/>
        </p:nvSpPr>
        <p:spPr>
          <a:xfrm>
            <a:off x="9263892" y="2645040"/>
            <a:ext cx="1979875" cy="1200329"/>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PrEP Vaginal Ring</a:t>
            </a:r>
          </a:p>
        </p:txBody>
      </p:sp>
      <p:sp>
        <p:nvSpPr>
          <p:cNvPr id="29" name="TextBox 28">
            <a:extLst>
              <a:ext uri="{FF2B5EF4-FFF2-40B4-BE49-F238E27FC236}">
                <a16:creationId xmlns:a16="http://schemas.microsoft.com/office/drawing/2014/main" id="{F859F15D-7145-12D6-F570-ACDF651FD754}"/>
              </a:ext>
            </a:extLst>
          </p:cNvPr>
          <p:cNvSpPr txBox="1"/>
          <p:nvPr/>
        </p:nvSpPr>
        <p:spPr>
          <a:xfrm>
            <a:off x="9263892" y="5069619"/>
            <a:ext cx="1979875"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Injectable PrEP</a:t>
            </a:r>
          </a:p>
        </p:txBody>
      </p:sp>
      <p:pic>
        <p:nvPicPr>
          <p:cNvPr id="9" name="Picture 8" descr="A blue oval object with white border&#10;&#10;Description automatically generated with medium confidence">
            <a:extLst>
              <a:ext uri="{FF2B5EF4-FFF2-40B4-BE49-F238E27FC236}">
                <a16:creationId xmlns:a16="http://schemas.microsoft.com/office/drawing/2014/main" id="{84DF117C-8A72-6763-15DB-1BABCDD698DA}"/>
              </a:ext>
            </a:extLst>
          </p:cNvPr>
          <p:cNvPicPr>
            <a:picLocks noChangeAspect="1"/>
          </p:cNvPicPr>
          <p:nvPr/>
        </p:nvPicPr>
        <p:blipFill>
          <a:blip r:embed="rId5"/>
          <a:stretch>
            <a:fillRect/>
          </a:stretch>
        </p:blipFill>
        <p:spPr>
          <a:xfrm>
            <a:off x="7658640" y="520700"/>
            <a:ext cx="1351844" cy="1351844"/>
          </a:xfrm>
          <a:prstGeom prst="rect">
            <a:avLst/>
          </a:prstGeom>
        </p:spPr>
      </p:pic>
    </p:spTree>
    <p:extLst>
      <p:ext uri="{BB962C8B-B14F-4D97-AF65-F5344CB8AC3E}">
        <p14:creationId xmlns:p14="http://schemas.microsoft.com/office/powerpoint/2010/main" val="222826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65B22-50F6-3019-C2E9-01F7EDF32A88}"/>
              </a:ext>
            </a:extLst>
          </p:cNvPr>
          <p:cNvSpPr>
            <a:spLocks noGrp="1"/>
          </p:cNvSpPr>
          <p:nvPr>
            <p:ph type="title"/>
          </p:nvPr>
        </p:nvSpPr>
        <p:spPr/>
        <p:txBody>
          <a:bodyPr/>
          <a:lstStyle/>
          <a:p>
            <a:r>
              <a:rPr lang="en-US" dirty="0"/>
              <a:t>PrEP Recommendations: WHO Guidelines​</a:t>
            </a:r>
          </a:p>
        </p:txBody>
      </p:sp>
      <p:graphicFrame>
        <p:nvGraphicFramePr>
          <p:cNvPr id="4" name="Table 4">
            <a:extLst>
              <a:ext uri="{FF2B5EF4-FFF2-40B4-BE49-F238E27FC236}">
                <a16:creationId xmlns:a16="http://schemas.microsoft.com/office/drawing/2014/main" id="{F6D1445C-FC7B-FE16-C3BD-F54D74A34EB9}"/>
              </a:ext>
            </a:extLst>
          </p:cNvPr>
          <p:cNvGraphicFramePr>
            <a:graphicFrameLocks noGrp="1"/>
          </p:cNvGraphicFramePr>
          <p:nvPr>
            <p:ph sz="quarter" idx="11"/>
            <p:extLst>
              <p:ext uri="{D42A27DB-BD31-4B8C-83A1-F6EECF244321}">
                <p14:modId xmlns:p14="http://schemas.microsoft.com/office/powerpoint/2010/main" val="1448365049"/>
              </p:ext>
            </p:extLst>
          </p:nvPr>
        </p:nvGraphicFramePr>
        <p:xfrm>
          <a:off x="2315497" y="1570704"/>
          <a:ext cx="8920569" cy="3984861"/>
        </p:xfrm>
        <a:graphic>
          <a:graphicData uri="http://schemas.openxmlformats.org/drawingml/2006/table">
            <a:tbl>
              <a:tblPr bandRow="1">
                <a:tableStyleId>{F5AB1C69-6EDB-4FF4-983F-18BD219EF322}</a:tableStyleId>
              </a:tblPr>
              <a:tblGrid>
                <a:gridCol w="8920569">
                  <a:extLst>
                    <a:ext uri="{9D8B030D-6E8A-4147-A177-3AD203B41FA5}">
                      <a16:colId xmlns:a16="http://schemas.microsoft.com/office/drawing/2014/main" val="3299333050"/>
                    </a:ext>
                  </a:extLst>
                </a:gridCol>
              </a:tblGrid>
              <a:tr h="1013091">
                <a:tc>
                  <a:txBody>
                    <a:bodyPr/>
                    <a:lstStyle/>
                    <a:p>
                      <a:pPr algn="l">
                        <a:spcBef>
                          <a:spcPts val="1200"/>
                        </a:spcBef>
                        <a:spcAft>
                          <a:spcPts val="1200"/>
                        </a:spcAft>
                      </a:pPr>
                      <a:r>
                        <a:rPr lang="en-US" sz="2000" b="1">
                          <a:solidFill>
                            <a:schemeClr val="tx1">
                              <a:lumMod val="85000"/>
                              <a:lumOff val="15000"/>
                            </a:schemeClr>
                          </a:solidFill>
                        </a:rPr>
                        <a:t>PrEP should be offered as an additional prevention choice for people at </a:t>
                      </a:r>
                      <a:r>
                        <a:rPr lang="en-US" sz="2000" b="1" i="1">
                          <a:solidFill>
                            <a:schemeClr val="tx1">
                              <a:lumMod val="85000"/>
                              <a:lumOff val="15000"/>
                            </a:schemeClr>
                          </a:solidFill>
                        </a:rPr>
                        <a:t>substantial risk </a:t>
                      </a:r>
                      <a:r>
                        <a:rPr lang="en-US" sz="2000" b="1">
                          <a:solidFill>
                            <a:schemeClr val="tx1">
                              <a:lumMod val="85000"/>
                              <a:lumOff val="15000"/>
                            </a:schemeClr>
                          </a:solidFill>
                        </a:rPr>
                        <a:t>for HIV infection </a:t>
                      </a:r>
                      <a:r>
                        <a:rPr lang="en-US" sz="2000">
                          <a:solidFill>
                            <a:schemeClr val="tx1">
                              <a:lumMod val="85000"/>
                              <a:lumOff val="15000"/>
                            </a:schemeClr>
                          </a:solidFill>
                        </a:rPr>
                        <a:t>as part of combination HIV prevention approaches.​</a:t>
                      </a:r>
                      <a:endParaRPr lang="en-US" sz="2000" dirty="0">
                        <a:solidFill>
                          <a:schemeClr val="tx1">
                            <a:lumMod val="85000"/>
                            <a:lumOff val="15000"/>
                          </a:schemeClr>
                        </a:solidFill>
                      </a:endParaRPr>
                    </a:p>
                  </a:txBody>
                  <a:tcPr anchor="ctr"/>
                </a:tc>
                <a:extLst>
                  <a:ext uri="{0D108BD9-81ED-4DB2-BD59-A6C34878D82A}">
                    <a16:rowId xmlns:a16="http://schemas.microsoft.com/office/drawing/2014/main" val="2924321903"/>
                  </a:ext>
                </a:extLst>
              </a:tr>
              <a:tr h="990590">
                <a:tc>
                  <a:txBody>
                    <a:bodyPr/>
                    <a:lstStyle/>
                    <a:p>
                      <a:pPr algn="l">
                        <a:spcBef>
                          <a:spcPts val="1200"/>
                        </a:spcBef>
                        <a:spcAft>
                          <a:spcPts val="1200"/>
                        </a:spcAft>
                      </a:pPr>
                      <a:r>
                        <a:rPr lang="en-US" sz="2000">
                          <a:solidFill>
                            <a:schemeClr val="tx1">
                              <a:lumMod val="85000"/>
                              <a:lumOff val="15000"/>
                            </a:schemeClr>
                          </a:solidFill>
                        </a:rPr>
                        <a:t>Substantial risk for HIV infection has been defined as </a:t>
                      </a:r>
                      <a:r>
                        <a:rPr lang="en-US" sz="2000" b="1">
                          <a:solidFill>
                            <a:schemeClr val="tx1">
                              <a:lumMod val="85000"/>
                              <a:lumOff val="15000"/>
                            </a:schemeClr>
                          </a:solidFill>
                        </a:rPr>
                        <a:t>populations with HIV incidence greater than 3 per 100 person-years </a:t>
                      </a:r>
                      <a:r>
                        <a:rPr lang="en-US" sz="2000">
                          <a:solidFill>
                            <a:schemeClr val="tx1">
                              <a:lumMod val="85000"/>
                              <a:lumOff val="15000"/>
                            </a:schemeClr>
                          </a:solidFill>
                        </a:rPr>
                        <a:t>in the absence of PrEP. ​</a:t>
                      </a:r>
                      <a:endParaRPr lang="en-US" sz="2000" dirty="0">
                        <a:solidFill>
                          <a:schemeClr val="tx1">
                            <a:lumMod val="85000"/>
                            <a:lumOff val="15000"/>
                          </a:schemeClr>
                        </a:solidFill>
                      </a:endParaRPr>
                    </a:p>
                  </a:txBody>
                  <a:tcPr anchor="ctr"/>
                </a:tc>
                <a:extLst>
                  <a:ext uri="{0D108BD9-81ED-4DB2-BD59-A6C34878D82A}">
                    <a16:rowId xmlns:a16="http://schemas.microsoft.com/office/drawing/2014/main" val="3168301738"/>
                  </a:ext>
                </a:extLst>
              </a:tr>
              <a:tr h="990590">
                <a:tc>
                  <a:txBody>
                    <a:bodyPr/>
                    <a:lstStyle/>
                    <a:p>
                      <a:pPr algn="l">
                        <a:spcBef>
                          <a:spcPts val="1200"/>
                        </a:spcBef>
                        <a:spcAft>
                          <a:spcPts val="1200"/>
                        </a:spcAft>
                      </a:pPr>
                      <a:r>
                        <a:rPr lang="en-US" sz="2000" b="1">
                          <a:solidFill>
                            <a:schemeClr val="tx1">
                              <a:lumMod val="85000"/>
                              <a:lumOff val="15000"/>
                            </a:schemeClr>
                          </a:solidFill>
                        </a:rPr>
                        <a:t>Individual characteristics and behavior </a:t>
                      </a:r>
                      <a:r>
                        <a:rPr lang="en-US" sz="2000">
                          <a:solidFill>
                            <a:schemeClr val="tx1">
                              <a:lumMod val="85000"/>
                              <a:lumOff val="15000"/>
                            </a:schemeClr>
                          </a:solidFill>
                        </a:rPr>
                        <a:t>are also very important when considering who might benefit from PrEP. ​</a:t>
                      </a:r>
                      <a:endParaRPr lang="en-US" sz="2000" dirty="0">
                        <a:solidFill>
                          <a:schemeClr val="tx1">
                            <a:lumMod val="85000"/>
                            <a:lumOff val="15000"/>
                          </a:schemeClr>
                        </a:solidFill>
                      </a:endParaRPr>
                    </a:p>
                  </a:txBody>
                  <a:tcPr anchor="ctr"/>
                </a:tc>
                <a:extLst>
                  <a:ext uri="{0D108BD9-81ED-4DB2-BD59-A6C34878D82A}">
                    <a16:rowId xmlns:a16="http://schemas.microsoft.com/office/drawing/2014/main" val="3258766143"/>
                  </a:ext>
                </a:extLst>
              </a:tr>
              <a:tr h="990590">
                <a:tc>
                  <a:txBody>
                    <a:bodyPr/>
                    <a:lstStyle/>
                    <a:p>
                      <a:pPr algn="l">
                        <a:spcBef>
                          <a:spcPts val="1200"/>
                        </a:spcBef>
                        <a:spcAft>
                          <a:spcPts val="1200"/>
                        </a:spcAft>
                      </a:pPr>
                      <a:r>
                        <a:rPr lang="en-US" sz="2000" b="1">
                          <a:solidFill>
                            <a:schemeClr val="tx1">
                              <a:lumMod val="85000"/>
                              <a:lumOff val="15000"/>
                            </a:schemeClr>
                          </a:solidFill>
                        </a:rPr>
                        <a:t>Individuals requesting PrEP should be offered PrEP</a:t>
                      </a:r>
                      <a:r>
                        <a:rPr lang="en-US" sz="2000">
                          <a:solidFill>
                            <a:schemeClr val="tx1">
                              <a:lumMod val="85000"/>
                              <a:lumOff val="15000"/>
                            </a:schemeClr>
                          </a:solidFill>
                        </a:rPr>
                        <a:t>, as many people find it difficult to disclose their risk behaviors or concerns regarding behaviors of their partner(s). ​</a:t>
                      </a:r>
                      <a:endParaRPr lang="en-US" sz="2000" dirty="0">
                        <a:solidFill>
                          <a:schemeClr val="tx1">
                            <a:lumMod val="85000"/>
                            <a:lumOff val="15000"/>
                          </a:schemeClr>
                        </a:solidFill>
                      </a:endParaRPr>
                    </a:p>
                  </a:txBody>
                  <a:tcPr anchor="ctr"/>
                </a:tc>
                <a:extLst>
                  <a:ext uri="{0D108BD9-81ED-4DB2-BD59-A6C34878D82A}">
                    <a16:rowId xmlns:a16="http://schemas.microsoft.com/office/drawing/2014/main" val="1182834029"/>
                  </a:ext>
                </a:extLst>
              </a:tr>
            </a:tbl>
          </a:graphicData>
        </a:graphic>
      </p:graphicFrame>
      <p:sp>
        <p:nvSpPr>
          <p:cNvPr id="8" name="TextBox 7">
            <a:extLst>
              <a:ext uri="{FF2B5EF4-FFF2-40B4-BE49-F238E27FC236}">
                <a16:creationId xmlns:a16="http://schemas.microsoft.com/office/drawing/2014/main" id="{339F9A2A-BFC5-887D-9153-4E2A68E849E1}"/>
              </a:ext>
            </a:extLst>
          </p:cNvPr>
          <p:cNvSpPr txBox="1"/>
          <p:nvPr/>
        </p:nvSpPr>
        <p:spPr>
          <a:xfrm>
            <a:off x="1964317" y="6550223"/>
            <a:ext cx="6097656" cy="307777"/>
          </a:xfrm>
          <a:prstGeom prst="rect">
            <a:avLst/>
          </a:prstGeom>
          <a:noFill/>
        </p:spPr>
        <p:txBody>
          <a:bodyPr wrap="square">
            <a:spAutoFit/>
          </a:bodyPr>
          <a:lstStyle/>
          <a:p>
            <a:r>
              <a:rPr lang="en-US" sz="1400" b="0" i="0" u="none" strike="noStrike" dirty="0">
                <a:solidFill>
                  <a:srgbClr val="4B545B"/>
                </a:solidFill>
                <a:effectLst/>
                <a:latin typeface="Calibri" panose="020F0502020204030204" pitchFamily="34" charset="0"/>
              </a:rPr>
              <a:t>WHO, 2021</a:t>
            </a:r>
            <a:endParaRPr lang="en-US" sz="1400" dirty="0"/>
          </a:p>
        </p:txBody>
      </p:sp>
    </p:spTree>
    <p:extLst>
      <p:ext uri="{BB962C8B-B14F-4D97-AF65-F5344CB8AC3E}">
        <p14:creationId xmlns:p14="http://schemas.microsoft.com/office/powerpoint/2010/main" val="2774092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a:spcAft>
                <a:spcPts val="1200"/>
              </a:spcAft>
            </a:pPr>
            <a:r>
              <a:rPr lang="en-US" sz="2800" b="0" dirty="0"/>
              <a:t>Review local HIV epidemiology and national guidelines. ​</a:t>
            </a:r>
          </a:p>
          <a:p>
            <a:pPr marL="342900" indent="-342900">
              <a:spcAft>
                <a:spcPts val="1200"/>
              </a:spcAft>
              <a:buFont typeface="Arial" panose="020B0604020202020204" pitchFamily="34" charset="0"/>
              <a:buChar char="•"/>
            </a:pPr>
            <a:r>
              <a:rPr lang="en-US" sz="2800" b="0" dirty="0"/>
              <a:t>What is the incidence of HIV in your country?​</a:t>
            </a:r>
          </a:p>
          <a:p>
            <a:pPr marL="342900" indent="-342900">
              <a:spcAft>
                <a:spcPts val="1200"/>
              </a:spcAft>
              <a:buFont typeface="Arial" panose="020B0604020202020204" pitchFamily="34" charset="0"/>
              <a:buChar char="•"/>
            </a:pPr>
            <a:r>
              <a:rPr lang="en-US" sz="2800" b="0" dirty="0"/>
              <a:t>What populations have higher risk for HIV infection?​</a:t>
            </a:r>
          </a:p>
          <a:p>
            <a:pPr marL="342900" indent="-342900">
              <a:spcAft>
                <a:spcPts val="1200"/>
              </a:spcAft>
              <a:buFont typeface="Arial" panose="020B0604020202020204" pitchFamily="34" charset="0"/>
              <a:buChar char="•"/>
            </a:pPr>
            <a:r>
              <a:rPr lang="en-US" sz="2800" b="0" dirty="0"/>
              <a:t>What populations are prioritized for PrEP in the national guidelines and recommendations?​</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endParaRPr lang="en-US" sz="4400" dirty="0">
              <a:solidFill>
                <a:schemeClr val="accent1"/>
              </a:solidFill>
            </a:endParaRPr>
          </a:p>
        </p:txBody>
      </p:sp>
    </p:spTree>
    <p:extLst>
      <p:ext uri="{BB962C8B-B14F-4D97-AF65-F5344CB8AC3E}">
        <p14:creationId xmlns:p14="http://schemas.microsoft.com/office/powerpoint/2010/main" val="89457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CD405-52DD-3FD2-DA96-22CDC49C0A44}"/>
              </a:ext>
            </a:extLst>
          </p:cNvPr>
          <p:cNvSpPr>
            <a:spLocks noGrp="1"/>
          </p:cNvSpPr>
          <p:nvPr>
            <p:ph type="title"/>
          </p:nvPr>
        </p:nvSpPr>
        <p:spPr/>
        <p:txBody>
          <a:bodyPr/>
          <a:lstStyle/>
          <a:p>
            <a:r>
              <a:rPr lang="en-US" dirty="0"/>
              <a:t>Local HIV Epidemiology &amp; National Guidelines​</a:t>
            </a:r>
          </a:p>
        </p:txBody>
      </p:sp>
      <p:sp>
        <p:nvSpPr>
          <p:cNvPr id="3" name="Content Placeholder 2">
            <a:extLst>
              <a:ext uri="{FF2B5EF4-FFF2-40B4-BE49-F238E27FC236}">
                <a16:creationId xmlns:a16="http://schemas.microsoft.com/office/drawing/2014/main" id="{0E5C29CB-97C0-41F1-0689-9D87BFF11348}"/>
              </a:ext>
            </a:extLst>
          </p:cNvPr>
          <p:cNvSpPr>
            <a:spLocks noGrp="1"/>
          </p:cNvSpPr>
          <p:nvPr>
            <p:ph sz="quarter" idx="11"/>
          </p:nvPr>
        </p:nvSpPr>
        <p:spPr/>
        <p:txBody>
          <a:bodyPr>
            <a:normAutofit/>
          </a:bodyPr>
          <a:lstStyle/>
          <a:p>
            <a:pPr>
              <a:spcAft>
                <a:spcPts val="1200"/>
              </a:spcAft>
            </a:pPr>
            <a:r>
              <a:rPr lang="en-US" sz="2000" b="0" dirty="0"/>
              <a:t>In </a:t>
            </a:r>
            <a:r>
              <a:rPr lang="en-US" sz="2000" b="0" dirty="0">
                <a:solidFill>
                  <a:srgbClr val="FF0000"/>
                </a:solidFill>
              </a:rPr>
              <a:t>[insert country name], </a:t>
            </a:r>
            <a:r>
              <a:rPr lang="en-US" sz="2000" b="0" dirty="0"/>
              <a:t>there are </a:t>
            </a:r>
            <a:r>
              <a:rPr lang="en-US" sz="2000" b="0" dirty="0">
                <a:solidFill>
                  <a:srgbClr val="FF0000"/>
                </a:solidFill>
              </a:rPr>
              <a:t>[insert most recent incidence data] </a:t>
            </a:r>
            <a:r>
              <a:rPr lang="en-US" sz="2000" b="0" dirty="0"/>
              <a:t>new infections annually.​</a:t>
            </a:r>
          </a:p>
          <a:p>
            <a:pPr>
              <a:spcAft>
                <a:spcPts val="1200"/>
              </a:spcAft>
            </a:pPr>
            <a:endParaRPr lang="en-US" sz="2000" b="0" dirty="0"/>
          </a:p>
          <a:p>
            <a:pPr>
              <a:spcAft>
                <a:spcPts val="1200"/>
              </a:spcAft>
            </a:pPr>
            <a:r>
              <a:rPr lang="en-US" sz="2000" b="0" dirty="0"/>
              <a:t>Most new infections are happening amongst </a:t>
            </a:r>
            <a:r>
              <a:rPr lang="en-US" sz="2000" b="0" dirty="0">
                <a:solidFill>
                  <a:srgbClr val="FF0000"/>
                </a:solidFill>
              </a:rPr>
              <a:t>[insert populations]</a:t>
            </a:r>
            <a:r>
              <a:rPr lang="en-US" sz="2000" b="0" dirty="0"/>
              <a:t>. </a:t>
            </a:r>
            <a:r>
              <a:rPr lang="en-US" sz="2000" b="0" dirty="0" err="1"/>
              <a:t>PrEP</a:t>
            </a:r>
            <a:r>
              <a:rPr lang="en-US" sz="2000" b="0" dirty="0"/>
              <a:t> is an appropriate HIV prevention tool for these populations. ​​</a:t>
            </a:r>
          </a:p>
          <a:p>
            <a:pPr>
              <a:spcAft>
                <a:spcPts val="1200"/>
              </a:spcAft>
            </a:pPr>
            <a:endParaRPr lang="en-US" sz="2000" b="0" dirty="0"/>
          </a:p>
          <a:p>
            <a:pPr>
              <a:spcAft>
                <a:spcPts val="1200"/>
              </a:spcAft>
            </a:pPr>
            <a:r>
              <a:rPr lang="en-US" sz="2000" b="0" dirty="0"/>
              <a:t>In the national guidelines, </a:t>
            </a:r>
            <a:r>
              <a:rPr lang="en-US" sz="2000" b="0" dirty="0">
                <a:solidFill>
                  <a:srgbClr val="FF0000"/>
                </a:solidFill>
              </a:rPr>
              <a:t>[insert populations] </a:t>
            </a:r>
            <a:r>
              <a:rPr lang="en-US" sz="2000" b="0" dirty="0"/>
              <a:t>are considered eligible for </a:t>
            </a:r>
            <a:r>
              <a:rPr lang="en-US" sz="2000" b="0" dirty="0" err="1"/>
              <a:t>PrEP.</a:t>
            </a:r>
            <a:r>
              <a:rPr lang="en-US" sz="2000" b="0" dirty="0"/>
              <a:t>​​</a:t>
            </a:r>
          </a:p>
        </p:txBody>
      </p:sp>
      <p:sp>
        <p:nvSpPr>
          <p:cNvPr id="4" name="Right Triangle 3">
            <a:extLst>
              <a:ext uri="{FF2B5EF4-FFF2-40B4-BE49-F238E27FC236}">
                <a16:creationId xmlns:a16="http://schemas.microsoft.com/office/drawing/2014/main" id="{6137DF47-D719-1F31-3AB2-EF8904C41DF8}"/>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DCBF8BD2-B1DE-5B77-DEB5-76F191BFF193}"/>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CA927123-0368-81A9-4656-CCFAFD61CEDD}"/>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7" name="Freeform 6">
              <a:extLst>
                <a:ext uri="{FF2B5EF4-FFF2-40B4-BE49-F238E27FC236}">
                  <a16:creationId xmlns:a16="http://schemas.microsoft.com/office/drawing/2014/main" id="{60B0042D-8AF1-218C-E4B9-33F01BB610D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346D11D2-316D-8D8B-DB3D-4B65180FEF41}"/>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30AC8F1D-DF83-9283-A1FC-D059D159C308}"/>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625473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dirty="0"/>
              <a:t>1.2 </a:t>
            </a:r>
            <a:r>
              <a:rPr lang="en-US" dirty="0" err="1"/>
              <a:t>PrEP</a:t>
            </a:r>
            <a:r>
              <a:rPr lang="en-US" dirty="0"/>
              <a:t> Eligibility​</a:t>
            </a:r>
          </a:p>
        </p:txBody>
      </p:sp>
    </p:spTree>
    <p:extLst>
      <p:ext uri="{BB962C8B-B14F-4D97-AF65-F5344CB8AC3E}">
        <p14:creationId xmlns:p14="http://schemas.microsoft.com/office/powerpoint/2010/main" val="1203787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429000"/>
            <a:ext cx="5248767" cy="20304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How do you identify who is eligible for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467337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88474"/>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dirty="0">
                <a:solidFill>
                  <a:schemeClr val="bg1"/>
                </a:solidFill>
                <a:latin typeface="+mn-lt"/>
              </a:rPr>
              <a:t>People who are at </a:t>
            </a:r>
            <a:r>
              <a:rPr lang="en-US" sz="2400" dirty="0">
                <a:solidFill>
                  <a:schemeClr val="bg1"/>
                </a:solidFill>
                <a:latin typeface="+mn-lt"/>
              </a:rPr>
              <a:t>substantial risk​ </a:t>
            </a:r>
            <a:r>
              <a:rPr lang="en-US" sz="2400" b="0" dirty="0">
                <a:solidFill>
                  <a:schemeClr val="bg1"/>
                </a:solidFill>
                <a:latin typeface="+mn-lt"/>
              </a:rPr>
              <a:t>for HIV infection, or request PrEP, ​and meet eligibility criteria ​can be offered PrEP.</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11472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err="1"/>
              <a:t>PrEP</a:t>
            </a:r>
            <a:r>
              <a:rPr lang="en-US" dirty="0"/>
              <a:t> Eligibility Criteria​</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2529781418"/>
              </p:ext>
            </p:extLst>
          </p:nvPr>
        </p:nvGraphicFramePr>
        <p:xfrm>
          <a:off x="2031999" y="13588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dirty="0">
                        <a:solidFill>
                          <a:srgbClr val="4B545B"/>
                        </a:solidFill>
                        <a:effectLst/>
                      </a:endParaRPr>
                    </a:p>
                  </a:txBody>
                  <a:tcPr anchor="ctr">
                    <a:solidFill>
                      <a:schemeClr val="accent3"/>
                    </a:solidFill>
                  </a:tcPr>
                </a:tc>
                <a:tc>
                  <a:txBody>
                    <a:bodyPr/>
                    <a:lstStyle/>
                    <a:p>
                      <a:pPr algn="l" rtl="0" fontAlgn="base"/>
                      <a:r>
                        <a:rPr lang="en-US" sz="2000" b="0" i="0" dirty="0">
                          <a:solidFill>
                            <a:schemeClr val="bg1"/>
                          </a:solidFill>
                          <a:effectLst/>
                          <a:latin typeface="Calibri" panose="020F0502020204030204" pitchFamily="34" charset="0"/>
                        </a:rPr>
                        <a:t>HIV negative</a:t>
                      </a:r>
                      <a:endParaRPr lang="en-US" sz="2000" b="0" i="0" dirty="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dirty="0">
                        <a:solidFill>
                          <a:srgbClr val="4B545B"/>
                        </a:solidFill>
                        <a:effectLst/>
                      </a:endParaRPr>
                    </a:p>
                  </a:txBody>
                  <a:tcPr anchor="ctr">
                    <a:solidFill>
                      <a:schemeClr val="accent1"/>
                    </a:solidFill>
                  </a:tcPr>
                </a:tc>
                <a:tc>
                  <a:txBody>
                    <a:bodyPr/>
                    <a:lstStyle/>
                    <a:p>
                      <a:pPr algn="l" rtl="0" fontAlgn="base"/>
                      <a:r>
                        <a:rPr lang="en-US" sz="2000" b="0" i="0" dirty="0">
                          <a:solidFill>
                            <a:schemeClr val="bg1"/>
                          </a:solidFill>
                          <a:effectLst/>
                          <a:latin typeface="Calibri" panose="020F0502020204030204" pitchFamily="34" charset="0"/>
                        </a:rPr>
                        <a:t>No suspicion of acute HIV infection (AHI)</a:t>
                      </a:r>
                      <a:endParaRPr lang="en-US" sz="2000" b="0" i="0" dirty="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dirty="0">
                        <a:solidFill>
                          <a:srgbClr val="4B545B"/>
                        </a:solidFill>
                        <a:effectLst/>
                      </a:endParaRPr>
                    </a:p>
                  </a:txBody>
                  <a:tcPr anchor="ctr">
                    <a:solidFill>
                      <a:schemeClr val="accent5"/>
                    </a:solidFill>
                  </a:tcPr>
                </a:tc>
                <a:tc>
                  <a:txBody>
                    <a:bodyPr/>
                    <a:lstStyle/>
                    <a:p>
                      <a:pPr algn="l" rtl="0" fontAlgn="base"/>
                      <a:r>
                        <a:rPr lang="en-US" sz="2000" b="0" i="0" dirty="0">
                          <a:solidFill>
                            <a:schemeClr val="bg1"/>
                          </a:solidFill>
                          <a:effectLst/>
                          <a:latin typeface="Calibri" panose="020F0502020204030204" pitchFamily="34" charset="0"/>
                        </a:rPr>
                        <a:t>At substantial risk for HIV infection </a:t>
                      </a:r>
                      <a:r>
                        <a:rPr lang="en-US" sz="2000" b="0" i="1" dirty="0">
                          <a:solidFill>
                            <a:schemeClr val="bg1"/>
                          </a:solidFill>
                          <a:effectLst/>
                          <a:latin typeface="Calibri" panose="020F0502020204030204" pitchFamily="34" charset="0"/>
                        </a:rPr>
                        <a:t>or</a:t>
                      </a:r>
                      <a:r>
                        <a:rPr lang="en-US" sz="2000" b="0" i="0" dirty="0">
                          <a:solidFill>
                            <a:schemeClr val="bg1"/>
                          </a:solidFill>
                          <a:effectLst/>
                          <a:latin typeface="Calibri" panose="020F0502020204030204" pitchFamily="34" charset="0"/>
                        </a:rPr>
                        <a:t> requesting </a:t>
                      </a:r>
                      <a:r>
                        <a:rPr lang="en-US" sz="2000" b="0" i="0" dirty="0" err="1">
                          <a:solidFill>
                            <a:schemeClr val="bg1"/>
                          </a:solidFill>
                          <a:effectLst/>
                          <a:latin typeface="Calibri" panose="020F0502020204030204" pitchFamily="34" charset="0"/>
                        </a:rPr>
                        <a:t>PrEP</a:t>
                      </a:r>
                      <a:endParaRPr lang="en-US" sz="2000" b="0" i="0" dirty="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dirty="0">
                        <a:solidFill>
                          <a:srgbClr val="4B545B"/>
                        </a:solidFill>
                        <a:effectLst/>
                      </a:endParaRPr>
                    </a:p>
                  </a:txBody>
                  <a:tcPr anchor="ctr">
                    <a:solidFill>
                      <a:schemeClr val="accent2"/>
                    </a:solidFill>
                  </a:tcPr>
                </a:tc>
                <a:tc>
                  <a:txBody>
                    <a:bodyPr/>
                    <a:lstStyle/>
                    <a:p>
                      <a:pPr algn="l" rtl="0" fontAlgn="base"/>
                      <a:r>
                        <a:rPr lang="en-US" sz="2000" b="0" i="0" dirty="0">
                          <a:solidFill>
                            <a:schemeClr val="bg1"/>
                          </a:solidFill>
                          <a:effectLst/>
                          <a:latin typeface="Calibri" panose="020F0502020204030204" pitchFamily="34" charset="0"/>
                        </a:rPr>
                        <a:t>Willingness to use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as prescribed</a:t>
                      </a:r>
                      <a:endParaRPr lang="en-US" sz="2000" b="0" i="0" dirty="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dirty="0">
                        <a:solidFill>
                          <a:srgbClr val="4B545B"/>
                        </a:solidFill>
                        <a:effectLst/>
                      </a:endParaRPr>
                    </a:p>
                  </a:txBody>
                  <a:tcPr anchor="ctr">
                    <a:solidFill>
                      <a:schemeClr val="accent6"/>
                    </a:solidFill>
                  </a:tcPr>
                </a:tc>
                <a:tc>
                  <a:txBody>
                    <a:bodyPr/>
                    <a:lstStyle/>
                    <a:p>
                      <a:pPr algn="l" rtl="0" fontAlgn="base"/>
                      <a:r>
                        <a:rPr lang="en-US" sz="2000" b="0" i="0" dirty="0">
                          <a:solidFill>
                            <a:schemeClr val="bg1"/>
                          </a:solidFill>
                          <a:effectLst/>
                          <a:latin typeface="Calibri" panose="020F0502020204030204" pitchFamily="34" charset="0"/>
                        </a:rPr>
                        <a:t>No contraindication to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drug or administration route*</a:t>
                      </a:r>
                      <a:endParaRPr lang="en-US" sz="2000" b="0" i="0" dirty="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7" name="Rectangle 6">
            <a:extLst>
              <a:ext uri="{FF2B5EF4-FFF2-40B4-BE49-F238E27FC236}">
                <a16:creationId xmlns:a16="http://schemas.microsoft.com/office/drawing/2014/main" id="{6B3734B9-B25B-EA62-07AB-886ECEAEF0C7}"/>
              </a:ext>
            </a:extLst>
          </p:cNvPr>
          <p:cNvSpPr/>
          <p:nvPr/>
        </p:nvSpPr>
        <p:spPr>
          <a:xfrm>
            <a:off x="2435629" y="157941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66485AE-6DC3-C3B8-30DF-BED83B46A232}"/>
              </a:ext>
            </a:extLst>
          </p:cNvPr>
          <p:cNvSpPr/>
          <p:nvPr/>
        </p:nvSpPr>
        <p:spPr>
          <a:xfrm>
            <a:off x="2435629" y="2257664"/>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7827661-8232-D549-BAD0-92D67CE2FB32}"/>
              </a:ext>
            </a:extLst>
          </p:cNvPr>
          <p:cNvSpPr/>
          <p:nvPr/>
        </p:nvSpPr>
        <p:spPr>
          <a:xfrm>
            <a:off x="2435629" y="2935910"/>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C76ABEF-A2A0-CA6D-B692-3187B5092043}"/>
              </a:ext>
            </a:extLst>
          </p:cNvPr>
          <p:cNvSpPr/>
          <p:nvPr/>
        </p:nvSpPr>
        <p:spPr>
          <a:xfrm>
            <a:off x="2435629" y="361415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1C52136-989E-C854-5B6E-AD0A335F8BDD}"/>
              </a:ext>
            </a:extLst>
          </p:cNvPr>
          <p:cNvSpPr/>
          <p:nvPr/>
        </p:nvSpPr>
        <p:spPr>
          <a:xfrm>
            <a:off x="2435629" y="42840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071EDE0-3537-2AEC-9144-279DB733DC8A}"/>
              </a:ext>
            </a:extLst>
          </p:cNvPr>
          <p:cNvSpPr txBox="1"/>
          <p:nvPr/>
        </p:nvSpPr>
        <p:spPr>
          <a:xfrm>
            <a:off x="2031999" y="5001205"/>
            <a:ext cx="8037551" cy="369332"/>
          </a:xfrm>
          <a:prstGeom prst="rect">
            <a:avLst/>
          </a:prstGeom>
          <a:noFill/>
        </p:spPr>
        <p:txBody>
          <a:bodyPr wrap="square">
            <a:spAutoFit/>
          </a:bodyPr>
          <a:lstStyle/>
          <a:p>
            <a:r>
              <a:rPr lang="en-US" b="1" i="1" u="none" strike="noStrike" dirty="0">
                <a:solidFill>
                  <a:srgbClr val="00B5DE"/>
                </a:solidFill>
                <a:effectLst/>
                <a:latin typeface="Calibri" panose="020F0502020204030204" pitchFamily="34" charset="0"/>
              </a:rPr>
              <a:t>* See Modules 2-5 for more information on specific PrEP products​</a:t>
            </a:r>
            <a:endParaRPr lang="en-US" b="1" i="1" dirty="0">
              <a:solidFill>
                <a:srgbClr val="00B5DE"/>
              </a:solidFill>
            </a:endParaRPr>
          </a:p>
        </p:txBody>
      </p:sp>
    </p:spTree>
    <p:extLst>
      <p:ext uri="{BB962C8B-B14F-4D97-AF65-F5344CB8AC3E}">
        <p14:creationId xmlns:p14="http://schemas.microsoft.com/office/powerpoint/2010/main" val="4125114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Placeholder 17" descr="A person standing in front of a building&#10;&#10;Description automatically generated with medium confidence">
            <a:extLst>
              <a:ext uri="{FF2B5EF4-FFF2-40B4-BE49-F238E27FC236}">
                <a16:creationId xmlns:a16="http://schemas.microsoft.com/office/drawing/2014/main" id="{17743016-BCA9-3E25-C113-0FDA8F435987}"/>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Joseph is a new client who comes to your clinic requesting a prescription for PrEP.​</a:t>
            </a:r>
          </a:p>
          <a:p>
            <a:pPr>
              <a:spcBef>
                <a:spcPts val="600"/>
              </a:spcBef>
            </a:pPr>
            <a:endParaRPr lang="en-US" sz="2000" b="0" dirty="0"/>
          </a:p>
          <a:p>
            <a:pPr>
              <a:spcBef>
                <a:spcPts val="600"/>
              </a:spcBef>
            </a:pPr>
            <a:r>
              <a:rPr lang="en-US" sz="2000" b="0" i="1" dirty="0"/>
              <a:t>Can he start PrEP today?  </a:t>
            </a:r>
            <a:r>
              <a:rPr lang="en-US" sz="2000" b="0" dirty="0"/>
              <a:t>​</a:t>
            </a:r>
          </a:p>
          <a:p>
            <a:pPr>
              <a:spcAft>
                <a:spcPts val="1200"/>
              </a:spcAft>
            </a:pPr>
            <a:endParaRPr lang="en-US" sz="2000" b="0" dirty="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007840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itting at a desk&#10;&#10;Description automatically generated with medium confidence">
            <a:extLst>
              <a:ext uri="{FF2B5EF4-FFF2-40B4-BE49-F238E27FC236}">
                <a16:creationId xmlns:a16="http://schemas.microsoft.com/office/drawing/2014/main" id="{5E395721-740B-5D5E-DBF3-2F4AF3450FF3}"/>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Joseph can start </a:t>
            </a:r>
            <a:r>
              <a:rPr lang="en-US" sz="2000" b="0" dirty="0" err="1"/>
              <a:t>PrEP</a:t>
            </a:r>
            <a:r>
              <a:rPr lang="en-US" sz="2000" b="0" dirty="0"/>
              <a:t> today if he meets the eligibility criteria.​</a:t>
            </a:r>
          </a:p>
          <a:p>
            <a:pPr>
              <a:spcBef>
                <a:spcPts val="600"/>
              </a:spcBef>
            </a:pPr>
            <a:endParaRPr lang="en-US" sz="2000" b="0" dirty="0"/>
          </a:p>
          <a:p>
            <a:pPr>
              <a:spcBef>
                <a:spcPts val="600"/>
              </a:spcBef>
            </a:pPr>
            <a:r>
              <a:rPr lang="en-US" sz="2000" b="0" dirty="0"/>
              <a:t>Let's review eligibility criteria and find out if Joseph is a good candidate for </a:t>
            </a:r>
            <a:r>
              <a:rPr lang="en-US" sz="2000" b="0" dirty="0" err="1"/>
              <a:t>PrEP.</a:t>
            </a:r>
            <a:r>
              <a:rPr lang="en-US" sz="2000" b="0" dirty="0"/>
              <a:t> ​</a:t>
            </a:r>
          </a:p>
          <a:p>
            <a:pPr>
              <a:spcAft>
                <a:spcPts val="1200"/>
              </a:spcAft>
            </a:pPr>
            <a:r>
              <a:rPr lang="en-US" sz="2000" b="0" dirty="0"/>
              <a:t>​</a:t>
            </a:r>
          </a:p>
        </p:txBody>
      </p:sp>
      <p:sp>
        <p:nvSpPr>
          <p:cNvPr id="2" name="Right Triangle 1">
            <a:extLst>
              <a:ext uri="{FF2B5EF4-FFF2-40B4-BE49-F238E27FC236}">
                <a16:creationId xmlns:a16="http://schemas.microsoft.com/office/drawing/2014/main" id="{EAC96339-450C-BE67-C907-55C69A19217F}"/>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71F1400-6A09-9970-2DFD-35250CA4588C}"/>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942A6FDC-FB1E-4471-0A29-8772090BF263}"/>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FBA8B251-811E-33A3-F38D-5DF47283F425}"/>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A9C917BB-20F0-1772-66CD-9DC9BE8CEBE3}"/>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87B4C1E7-05F5-468F-C7C3-3CB71CCAD0EF}"/>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744537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err="1"/>
              <a:t>PrEP</a:t>
            </a:r>
            <a:r>
              <a:rPr lang="en-US" dirty="0"/>
              <a:t> Eligibility Criteria: HIV Negative​</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2961864365"/>
              </p:ext>
            </p:extLst>
          </p:nvPr>
        </p:nvGraphicFramePr>
        <p:xfrm>
          <a:off x="2031999" y="13588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dirty="0">
                        <a:solidFill>
                          <a:srgbClr val="4B545B"/>
                        </a:solidFill>
                        <a:effectLst/>
                      </a:endParaRPr>
                    </a:p>
                  </a:txBody>
                  <a:tcPr anchor="ctr">
                    <a:solidFill>
                      <a:schemeClr val="accent3"/>
                    </a:solidFill>
                  </a:tcPr>
                </a:tc>
                <a:tc>
                  <a:txBody>
                    <a:bodyPr/>
                    <a:lstStyle/>
                    <a:p>
                      <a:pPr algn="l" rtl="0" fontAlgn="base"/>
                      <a:r>
                        <a:rPr lang="en-US" sz="2000" b="0" i="0" dirty="0">
                          <a:solidFill>
                            <a:schemeClr val="bg1"/>
                          </a:solidFill>
                          <a:effectLst/>
                          <a:latin typeface="Calibri" panose="020F0502020204030204" pitchFamily="34" charset="0"/>
                        </a:rPr>
                        <a:t>HIV negative</a:t>
                      </a:r>
                      <a:endParaRPr lang="en-US" sz="2000" b="0" i="0" dirty="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dirty="0">
                        <a:solidFill>
                          <a:srgbClr val="4B545B"/>
                        </a:solidFill>
                        <a:effectLst/>
                      </a:endParaRPr>
                    </a:p>
                  </a:txBody>
                  <a:tcPr anchor="ctr">
                    <a:solidFill>
                      <a:schemeClr val="accent1"/>
                    </a:solidFill>
                  </a:tcPr>
                </a:tc>
                <a:tc>
                  <a:txBody>
                    <a:bodyPr/>
                    <a:lstStyle/>
                    <a:p>
                      <a:pPr algn="l" rtl="0" fontAlgn="base"/>
                      <a:r>
                        <a:rPr lang="en-US" sz="2000" b="0" i="0" dirty="0">
                          <a:solidFill>
                            <a:schemeClr val="bg1"/>
                          </a:solidFill>
                          <a:effectLst/>
                          <a:latin typeface="Calibri" panose="020F0502020204030204" pitchFamily="34" charset="0"/>
                        </a:rPr>
                        <a:t>No suspicion of AHI</a:t>
                      </a:r>
                      <a:endParaRPr lang="en-US" sz="2000" b="0" i="0" dirty="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dirty="0">
                        <a:solidFill>
                          <a:srgbClr val="4B545B"/>
                        </a:solidFill>
                        <a:effectLst/>
                      </a:endParaRPr>
                    </a:p>
                  </a:txBody>
                  <a:tcPr anchor="ctr">
                    <a:solidFill>
                      <a:schemeClr val="accent5"/>
                    </a:solidFill>
                  </a:tcPr>
                </a:tc>
                <a:tc>
                  <a:txBody>
                    <a:bodyPr/>
                    <a:lstStyle/>
                    <a:p>
                      <a:pPr algn="l" rtl="0" fontAlgn="base"/>
                      <a:r>
                        <a:rPr lang="en-US" sz="2000" b="0" i="0" dirty="0">
                          <a:solidFill>
                            <a:schemeClr val="bg1"/>
                          </a:solidFill>
                          <a:effectLst/>
                          <a:latin typeface="Calibri" panose="020F0502020204030204" pitchFamily="34" charset="0"/>
                        </a:rPr>
                        <a:t>At substantial risk for HIV infection </a:t>
                      </a:r>
                      <a:r>
                        <a:rPr lang="en-US" sz="2000" b="0" i="1" dirty="0">
                          <a:solidFill>
                            <a:schemeClr val="bg1"/>
                          </a:solidFill>
                          <a:effectLst/>
                          <a:latin typeface="Calibri" panose="020F0502020204030204" pitchFamily="34" charset="0"/>
                        </a:rPr>
                        <a:t>or</a:t>
                      </a:r>
                      <a:r>
                        <a:rPr lang="en-US" sz="2000" b="0" i="0" dirty="0">
                          <a:solidFill>
                            <a:schemeClr val="bg1"/>
                          </a:solidFill>
                          <a:effectLst/>
                          <a:latin typeface="Calibri" panose="020F0502020204030204" pitchFamily="34" charset="0"/>
                        </a:rPr>
                        <a:t> requesting </a:t>
                      </a:r>
                      <a:r>
                        <a:rPr lang="en-US" sz="2000" b="0" i="0" dirty="0" err="1">
                          <a:solidFill>
                            <a:schemeClr val="bg1"/>
                          </a:solidFill>
                          <a:effectLst/>
                          <a:latin typeface="Calibri" panose="020F0502020204030204" pitchFamily="34" charset="0"/>
                        </a:rPr>
                        <a:t>PrEP</a:t>
                      </a:r>
                      <a:endParaRPr lang="en-US" sz="2000" b="0" i="0" dirty="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dirty="0">
                        <a:solidFill>
                          <a:srgbClr val="4B545B"/>
                        </a:solidFill>
                        <a:effectLst/>
                      </a:endParaRPr>
                    </a:p>
                  </a:txBody>
                  <a:tcPr anchor="ctr">
                    <a:solidFill>
                      <a:schemeClr val="accent2"/>
                    </a:solidFill>
                  </a:tcPr>
                </a:tc>
                <a:tc>
                  <a:txBody>
                    <a:bodyPr/>
                    <a:lstStyle/>
                    <a:p>
                      <a:pPr algn="l" rtl="0" fontAlgn="base"/>
                      <a:r>
                        <a:rPr lang="en-US" sz="2000" b="0" i="0" dirty="0">
                          <a:solidFill>
                            <a:schemeClr val="bg1"/>
                          </a:solidFill>
                          <a:effectLst/>
                          <a:latin typeface="Calibri" panose="020F0502020204030204" pitchFamily="34" charset="0"/>
                        </a:rPr>
                        <a:t>Willingness to use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as prescribed</a:t>
                      </a:r>
                      <a:endParaRPr lang="en-US" sz="2000" b="0" i="0" dirty="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dirty="0">
                        <a:solidFill>
                          <a:srgbClr val="4B545B"/>
                        </a:solidFill>
                        <a:effectLst/>
                      </a:endParaRPr>
                    </a:p>
                  </a:txBody>
                  <a:tcPr anchor="ctr">
                    <a:solidFill>
                      <a:schemeClr val="accent6"/>
                    </a:solidFill>
                  </a:tcPr>
                </a:tc>
                <a:tc>
                  <a:txBody>
                    <a:bodyPr/>
                    <a:lstStyle/>
                    <a:p>
                      <a:pPr algn="l" rtl="0" fontAlgn="base"/>
                      <a:r>
                        <a:rPr lang="en-US" sz="2000" b="0" i="0" dirty="0">
                          <a:solidFill>
                            <a:schemeClr val="bg1"/>
                          </a:solidFill>
                          <a:effectLst/>
                          <a:latin typeface="Calibri" panose="020F0502020204030204" pitchFamily="34" charset="0"/>
                        </a:rPr>
                        <a:t>No contraindication to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drug or administration route*</a:t>
                      </a:r>
                      <a:endParaRPr lang="en-US" sz="2000" b="0" i="0" dirty="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7" name="Rectangle 6">
            <a:extLst>
              <a:ext uri="{FF2B5EF4-FFF2-40B4-BE49-F238E27FC236}">
                <a16:creationId xmlns:a16="http://schemas.microsoft.com/office/drawing/2014/main" id="{6B3734B9-B25B-EA62-07AB-886ECEAEF0C7}"/>
              </a:ext>
            </a:extLst>
          </p:cNvPr>
          <p:cNvSpPr/>
          <p:nvPr/>
        </p:nvSpPr>
        <p:spPr>
          <a:xfrm>
            <a:off x="2435629" y="157941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66485AE-6DC3-C3B8-30DF-BED83B46A232}"/>
              </a:ext>
            </a:extLst>
          </p:cNvPr>
          <p:cNvSpPr/>
          <p:nvPr/>
        </p:nvSpPr>
        <p:spPr>
          <a:xfrm>
            <a:off x="2435629" y="2257664"/>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7827661-8232-D549-BAD0-92D67CE2FB32}"/>
              </a:ext>
            </a:extLst>
          </p:cNvPr>
          <p:cNvSpPr/>
          <p:nvPr/>
        </p:nvSpPr>
        <p:spPr>
          <a:xfrm>
            <a:off x="2435629" y="2935910"/>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C76ABEF-A2A0-CA6D-B692-3187B5092043}"/>
              </a:ext>
            </a:extLst>
          </p:cNvPr>
          <p:cNvSpPr/>
          <p:nvPr/>
        </p:nvSpPr>
        <p:spPr>
          <a:xfrm>
            <a:off x="2435629" y="361415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1C52136-989E-C854-5B6E-AD0A335F8BDD}"/>
              </a:ext>
            </a:extLst>
          </p:cNvPr>
          <p:cNvSpPr/>
          <p:nvPr/>
        </p:nvSpPr>
        <p:spPr>
          <a:xfrm>
            <a:off x="2435629" y="42840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rame 2">
            <a:extLst>
              <a:ext uri="{FF2B5EF4-FFF2-40B4-BE49-F238E27FC236}">
                <a16:creationId xmlns:a16="http://schemas.microsoft.com/office/drawing/2014/main" id="{54BA6EFB-65F8-90BC-455A-15A5274CBEA9}"/>
              </a:ext>
            </a:extLst>
          </p:cNvPr>
          <p:cNvSpPr/>
          <p:nvPr/>
        </p:nvSpPr>
        <p:spPr>
          <a:xfrm>
            <a:off x="1907828" y="1238250"/>
            <a:ext cx="9392796" cy="909154"/>
          </a:xfrm>
          <a:prstGeom prst="frame">
            <a:avLst>
              <a:gd name="adj1" fmla="val 648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62CB3D02-1FB7-A5B9-892D-D4E2655A6315}"/>
              </a:ext>
            </a:extLst>
          </p:cNvPr>
          <p:cNvSpPr txBox="1"/>
          <p:nvPr/>
        </p:nvSpPr>
        <p:spPr>
          <a:xfrm>
            <a:off x="2031999" y="4957202"/>
            <a:ext cx="8037551" cy="369332"/>
          </a:xfrm>
          <a:prstGeom prst="rect">
            <a:avLst/>
          </a:prstGeom>
          <a:noFill/>
        </p:spPr>
        <p:txBody>
          <a:bodyPr wrap="square">
            <a:spAutoFit/>
          </a:bodyPr>
          <a:lstStyle/>
          <a:p>
            <a:r>
              <a:rPr lang="en-US" b="1" i="1" u="none" strike="noStrike" dirty="0">
                <a:solidFill>
                  <a:srgbClr val="00B5DE"/>
                </a:solidFill>
                <a:effectLst/>
                <a:latin typeface="Calibri" panose="020F0502020204030204" pitchFamily="34" charset="0"/>
              </a:rPr>
              <a:t>* See Modules 2-5 for more information on specific PrEP products​</a:t>
            </a:r>
            <a:endParaRPr lang="en-US" b="1" i="1" dirty="0">
              <a:solidFill>
                <a:srgbClr val="00B5DE"/>
              </a:solidFill>
            </a:endParaRPr>
          </a:p>
        </p:txBody>
      </p:sp>
    </p:spTree>
    <p:extLst>
      <p:ext uri="{BB962C8B-B14F-4D97-AF65-F5344CB8AC3E}">
        <p14:creationId xmlns:p14="http://schemas.microsoft.com/office/powerpoint/2010/main" val="1236755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F0712-A460-B148-4153-48A94DFD26F0}"/>
              </a:ext>
            </a:extLst>
          </p:cNvPr>
          <p:cNvSpPr>
            <a:spLocks noGrp="1"/>
          </p:cNvSpPr>
          <p:nvPr>
            <p:ph type="title"/>
          </p:nvPr>
        </p:nvSpPr>
        <p:spPr/>
        <p:txBody>
          <a:bodyPr/>
          <a:lstStyle/>
          <a:p>
            <a:r>
              <a:rPr lang="en-US" dirty="0"/>
              <a:t>PrEP Competencies​</a:t>
            </a:r>
          </a:p>
        </p:txBody>
      </p:sp>
      <p:sp>
        <p:nvSpPr>
          <p:cNvPr id="4" name="Content Placeholder 3">
            <a:extLst>
              <a:ext uri="{FF2B5EF4-FFF2-40B4-BE49-F238E27FC236}">
                <a16:creationId xmlns:a16="http://schemas.microsoft.com/office/drawing/2014/main" id="{8151A4DD-0CAD-C273-9814-9F05D71BA1CA}"/>
              </a:ext>
            </a:extLst>
          </p:cNvPr>
          <p:cNvSpPr>
            <a:spLocks noGrp="1"/>
          </p:cNvSpPr>
          <p:nvPr>
            <p:ph type="body" sz="quarter" idx="10"/>
          </p:nvPr>
        </p:nvSpPr>
        <p:spPr/>
        <p:txBody>
          <a:bodyPr>
            <a:normAutofit/>
          </a:bodyPr>
          <a:lstStyle/>
          <a:p>
            <a:pPr>
              <a:spcAft>
                <a:spcPts val="1200"/>
              </a:spcAft>
            </a:pPr>
            <a:r>
              <a:rPr lang="en-US" sz="2000" dirty="0"/>
              <a:t>By the end of this training program, you should be able to:​</a:t>
            </a:r>
            <a:endParaRPr lang="en-US" sz="2000" b="0" dirty="0"/>
          </a:p>
          <a:p>
            <a:pPr marL="342900" indent="-342900">
              <a:spcAft>
                <a:spcPts val="1200"/>
              </a:spcAft>
              <a:buFont typeface="+mj-lt"/>
              <a:buAutoNum type="arabicPeriod"/>
            </a:pPr>
            <a:r>
              <a:rPr lang="en-US" sz="2000" b="0" dirty="0"/>
              <a:t>Explain the use of PrEP for HIV prevention​</a:t>
            </a:r>
          </a:p>
          <a:p>
            <a:pPr marL="342900" indent="-342900">
              <a:spcAft>
                <a:spcPts val="1200"/>
              </a:spcAft>
              <a:buFont typeface="+mj-lt"/>
              <a:buAutoNum type="arabicPeriod"/>
            </a:pPr>
            <a:r>
              <a:rPr lang="en-US" sz="2000" b="0" dirty="0"/>
              <a:t>Identify candidates eligible for PrEP​</a:t>
            </a:r>
          </a:p>
          <a:p>
            <a:pPr marL="342900" indent="-342900">
              <a:spcAft>
                <a:spcPts val="1200"/>
              </a:spcAft>
              <a:buFont typeface="+mj-lt"/>
              <a:buAutoNum type="arabicPeriod"/>
            </a:pPr>
            <a:r>
              <a:rPr lang="en-US" sz="2000" b="0" dirty="0"/>
              <a:t>Initiate clients on PrEP​</a:t>
            </a:r>
          </a:p>
          <a:p>
            <a:pPr marL="342900" indent="-342900">
              <a:spcAft>
                <a:spcPts val="1200"/>
              </a:spcAft>
              <a:buFont typeface="+mj-lt"/>
              <a:buAutoNum type="arabicPeriod"/>
            </a:pPr>
            <a:r>
              <a:rPr lang="en-US" sz="2000" b="0" dirty="0"/>
              <a:t>Conduct follow-up management for PrEP ​</a:t>
            </a:r>
          </a:p>
          <a:p>
            <a:pPr marL="342900" indent="-342900">
              <a:spcAft>
                <a:spcPts val="1200"/>
              </a:spcAft>
              <a:buFont typeface="+mj-lt"/>
              <a:buAutoNum type="arabicPeriod"/>
            </a:pPr>
            <a:r>
              <a:rPr lang="en-US" sz="2000" b="0" dirty="0"/>
              <a:t>Provide person-centered counseling for PrEP​</a:t>
            </a:r>
          </a:p>
        </p:txBody>
      </p:sp>
      <p:pic>
        <p:nvPicPr>
          <p:cNvPr id="12" name="Picture Placeholder 11" descr="A person in a white coat&#10;&#10;Description automatically generated with low confidence">
            <a:extLst>
              <a:ext uri="{FF2B5EF4-FFF2-40B4-BE49-F238E27FC236}">
                <a16:creationId xmlns:a16="http://schemas.microsoft.com/office/drawing/2014/main" id="{61E8D3E5-3018-B670-E352-231E7D403B77}"/>
              </a:ext>
            </a:extLst>
          </p:cNvPr>
          <p:cNvPicPr>
            <a:picLocks noGrp="1" noChangeAspect="1"/>
          </p:cNvPicPr>
          <p:nvPr>
            <p:ph type="pic" idx="1"/>
          </p:nvPr>
        </p:nvPicPr>
        <p:blipFill>
          <a:blip r:embed="rId3"/>
          <a:srcRect l="16465" r="16465"/>
          <a:stretch>
            <a:fillRect/>
          </a:stretch>
        </p:blipFill>
        <p:spPr/>
      </p:pic>
    </p:spTree>
    <p:extLst>
      <p:ext uri="{BB962C8B-B14F-4D97-AF65-F5344CB8AC3E}">
        <p14:creationId xmlns:p14="http://schemas.microsoft.com/office/powerpoint/2010/main" val="3371785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D8CA-2397-FF91-738B-E54BBAE0F13A}"/>
              </a:ext>
            </a:extLst>
          </p:cNvPr>
          <p:cNvSpPr>
            <a:spLocks noGrp="1"/>
          </p:cNvSpPr>
          <p:nvPr>
            <p:ph type="title"/>
          </p:nvPr>
        </p:nvSpPr>
        <p:spPr/>
        <p:txBody>
          <a:bodyPr/>
          <a:lstStyle/>
          <a:p>
            <a:r>
              <a:rPr lang="en-US" dirty="0"/>
              <a:t>HIV Negative</a:t>
            </a:r>
          </a:p>
        </p:txBody>
      </p:sp>
      <p:sp>
        <p:nvSpPr>
          <p:cNvPr id="3" name="Content Placeholder 2">
            <a:extLst>
              <a:ext uri="{FF2B5EF4-FFF2-40B4-BE49-F238E27FC236}">
                <a16:creationId xmlns:a16="http://schemas.microsoft.com/office/drawing/2014/main" id="{68F14036-69C6-FA5B-DA43-5705F8E223EB}"/>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u="sng" dirty="0"/>
              <a:t>HIV negative</a:t>
            </a:r>
            <a:r>
              <a:rPr lang="en-US" sz="2000" b="0" dirty="0"/>
              <a:t> persons at substantial risk for HIV may be eligible for </a:t>
            </a:r>
            <a:r>
              <a:rPr lang="en-US" sz="2000" b="0" dirty="0" err="1"/>
              <a:t>PrEP.</a:t>
            </a:r>
            <a:r>
              <a:rPr lang="en-US" sz="2000" b="0" dirty="0"/>
              <a:t> ​</a:t>
            </a:r>
          </a:p>
          <a:p>
            <a:pPr marL="285750" indent="-285750">
              <a:spcBef>
                <a:spcPts val="600"/>
              </a:spcBef>
              <a:buFont typeface="Arial" panose="020B0604020202020204" pitchFamily="34" charset="0"/>
              <a:buChar char="•"/>
            </a:pPr>
            <a:r>
              <a:rPr lang="en-US" sz="2000" b="0" dirty="0"/>
              <a:t>Perform HIV testing </a:t>
            </a:r>
            <a:r>
              <a:rPr lang="en-US" sz="2000" b="0" u="sng" dirty="0"/>
              <a:t>BEFORE starting </a:t>
            </a:r>
            <a:r>
              <a:rPr lang="en-US" sz="2000" b="0" u="sng" dirty="0" err="1"/>
              <a:t>PrEP</a:t>
            </a:r>
            <a:r>
              <a:rPr lang="en-US" sz="2000" b="0" dirty="0"/>
              <a:t> to exclude HIV infection. ​</a:t>
            </a:r>
          </a:p>
          <a:p>
            <a:pPr marL="285750" indent="-285750">
              <a:spcBef>
                <a:spcPts val="600"/>
              </a:spcBef>
              <a:buFont typeface="Arial" panose="020B0604020202020204" pitchFamily="34" charset="0"/>
              <a:buChar char="•"/>
            </a:pPr>
            <a:r>
              <a:rPr lang="en-US" sz="2000" b="0" dirty="0"/>
              <a:t>Provide HIV testing according to national guidelines and algorithms: ​</a:t>
            </a:r>
          </a:p>
          <a:p>
            <a:pPr marL="1028700" lvl="1">
              <a:spcBef>
                <a:spcPts val="600"/>
              </a:spcBef>
            </a:pPr>
            <a:r>
              <a:rPr lang="en-US" sz="2000" b="0" dirty="0"/>
              <a:t>Rapid HIV test at point of care​</a:t>
            </a:r>
          </a:p>
          <a:p>
            <a:pPr marL="1028700" lvl="1">
              <a:spcBef>
                <a:spcPts val="600"/>
              </a:spcBef>
            </a:pPr>
            <a:r>
              <a:rPr lang="en-US" sz="2000" b="0" dirty="0"/>
              <a:t>HIV self tests (HIVST) ​</a:t>
            </a:r>
          </a:p>
          <a:p>
            <a:pPr marL="285750" indent="-285750">
              <a:spcBef>
                <a:spcPts val="600"/>
              </a:spcBef>
              <a:buFont typeface="Arial" panose="020B0604020202020204" pitchFamily="34" charset="0"/>
              <a:buChar char="•"/>
            </a:pPr>
            <a:r>
              <a:rPr lang="en-US" sz="2000" b="0" dirty="0"/>
              <a:t>Persons who test HIV negative may be eligible for </a:t>
            </a:r>
            <a:r>
              <a:rPr lang="en-US" sz="2000" b="0" dirty="0" err="1"/>
              <a:t>PrEP.</a:t>
            </a:r>
            <a:r>
              <a:rPr lang="en-US" sz="2000" b="0" dirty="0"/>
              <a:t>  </a:t>
            </a:r>
          </a:p>
          <a:p>
            <a:pPr marL="285750" indent="-285750">
              <a:spcBef>
                <a:spcPts val="600"/>
              </a:spcBef>
              <a:buFont typeface="Arial" panose="020B0604020202020204" pitchFamily="34" charset="0"/>
              <a:buChar char="•"/>
            </a:pPr>
            <a:r>
              <a:rPr lang="en-US" sz="2000" b="0" dirty="0"/>
              <a:t>Persons who test positive for HIV should be immediately linked to HIV care and treatment services. ​</a:t>
            </a:r>
          </a:p>
        </p:txBody>
      </p:sp>
    </p:spTree>
    <p:extLst>
      <p:ext uri="{BB962C8B-B14F-4D97-AF65-F5344CB8AC3E}">
        <p14:creationId xmlns:p14="http://schemas.microsoft.com/office/powerpoint/2010/main" val="1708023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D8CA-2397-FF91-738B-E54BBAE0F13A}"/>
              </a:ext>
            </a:extLst>
          </p:cNvPr>
          <p:cNvSpPr>
            <a:spLocks noGrp="1"/>
          </p:cNvSpPr>
          <p:nvPr>
            <p:ph type="title"/>
          </p:nvPr>
        </p:nvSpPr>
        <p:spPr/>
        <p:txBody>
          <a:bodyPr>
            <a:normAutofit/>
          </a:bodyPr>
          <a:lstStyle/>
          <a:p>
            <a:r>
              <a:rPr lang="en-US" dirty="0"/>
              <a:t>HIVST for PrEP</a:t>
            </a:r>
            <a:r>
              <a:rPr lang="en-US" sz="2800" dirty="0"/>
              <a:t>​</a:t>
            </a:r>
            <a:endParaRPr lang="en-US" dirty="0"/>
          </a:p>
        </p:txBody>
      </p:sp>
      <p:sp>
        <p:nvSpPr>
          <p:cNvPr id="3" name="Content Placeholder 2">
            <a:extLst>
              <a:ext uri="{FF2B5EF4-FFF2-40B4-BE49-F238E27FC236}">
                <a16:creationId xmlns:a16="http://schemas.microsoft.com/office/drawing/2014/main" id="{68F14036-69C6-FA5B-DA43-5705F8E223EB}"/>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The WHO says HIVST can be used to complement existing HIV testing strategies.​</a:t>
            </a:r>
          </a:p>
          <a:p>
            <a:pPr marL="1085850" lvl="1" indent="-342900">
              <a:spcBef>
                <a:spcPts val="600"/>
              </a:spcBef>
            </a:pPr>
            <a:r>
              <a:rPr lang="en-US" sz="2000" b="0" dirty="0"/>
              <a:t>HIVST can be used for starting, restarting, and continuing </a:t>
            </a:r>
            <a:r>
              <a:rPr lang="en-US" sz="2000" b="0" dirty="0" err="1"/>
              <a:t>PrEP</a:t>
            </a:r>
            <a:endParaRPr lang="en-US" sz="2000" b="0" dirty="0"/>
          </a:p>
          <a:p>
            <a:pPr marL="342900" indent="-342900">
              <a:spcBef>
                <a:spcPts val="600"/>
              </a:spcBef>
              <a:buFont typeface="Arial" panose="020B0604020202020204" pitchFamily="34" charset="0"/>
              <a:buChar char="•"/>
            </a:pPr>
            <a:r>
              <a:rPr lang="en-US" sz="2000" b="0" dirty="0"/>
              <a:t>Potential advantages include: ​</a:t>
            </a:r>
          </a:p>
          <a:p>
            <a:pPr marL="1085850" lvl="1" indent="-342900">
              <a:spcBef>
                <a:spcPts val="600"/>
              </a:spcBef>
            </a:pPr>
            <a:r>
              <a:rPr lang="en-US" sz="2000" b="0" dirty="0"/>
              <a:t>Supporting differentiated service delivery (DSD) approaches​</a:t>
            </a:r>
          </a:p>
          <a:p>
            <a:pPr marL="1085850" lvl="1" indent="-342900">
              <a:spcBef>
                <a:spcPts val="600"/>
              </a:spcBef>
            </a:pPr>
            <a:r>
              <a:rPr lang="en-US" sz="2000" b="0" dirty="0"/>
              <a:t>Removing barriers to accessing </a:t>
            </a:r>
            <a:r>
              <a:rPr lang="en-US" sz="2000" b="0" dirty="0" err="1"/>
              <a:t>PrEP</a:t>
            </a:r>
            <a:r>
              <a:rPr lang="en-US" sz="2000" b="0" dirty="0"/>
              <a:t> and increasing </a:t>
            </a:r>
            <a:r>
              <a:rPr lang="en-US" sz="2000" b="0" dirty="0" err="1"/>
              <a:t>PrEP</a:t>
            </a:r>
            <a:r>
              <a:rPr lang="en-US" sz="2000" b="0" dirty="0"/>
              <a:t> uptake, persistence and effective use</a:t>
            </a:r>
          </a:p>
          <a:p>
            <a:pPr marL="1085850" lvl="1" indent="-342900">
              <a:spcBef>
                <a:spcPts val="600"/>
              </a:spcBef>
            </a:pPr>
            <a:r>
              <a:rPr lang="en-US" sz="2000" b="0" dirty="0"/>
              <a:t>Generating demand and linkage to </a:t>
            </a:r>
            <a:r>
              <a:rPr lang="en-US" sz="2000" b="0" dirty="0" err="1"/>
              <a:t>PrEP</a:t>
            </a:r>
            <a:endParaRPr lang="en-US" sz="2000" b="0" dirty="0"/>
          </a:p>
          <a:p>
            <a:pPr marL="1085850" lvl="1" indent="-342900">
              <a:spcBef>
                <a:spcPts val="600"/>
              </a:spcBef>
            </a:pPr>
            <a:r>
              <a:rPr lang="en-US" sz="2000" b="0" dirty="0"/>
              <a:t>More convenient, protects privacy, and promotes self-managed care</a:t>
            </a:r>
          </a:p>
          <a:p>
            <a:pPr lvl="1" indent="0">
              <a:spcAft>
                <a:spcPts val="1200"/>
              </a:spcAft>
              <a:buNone/>
            </a:pPr>
            <a:endParaRPr lang="en-US" sz="2000" i="1" spc="-40" dirty="0"/>
          </a:p>
        </p:txBody>
      </p:sp>
      <p:sp>
        <p:nvSpPr>
          <p:cNvPr id="4" name="TextBox 3">
            <a:extLst>
              <a:ext uri="{FF2B5EF4-FFF2-40B4-BE49-F238E27FC236}">
                <a16:creationId xmlns:a16="http://schemas.microsoft.com/office/drawing/2014/main" id="{961ECE0E-405C-7B27-2CE3-8FFA1DAB31DD}"/>
              </a:ext>
            </a:extLst>
          </p:cNvPr>
          <p:cNvSpPr txBox="1"/>
          <p:nvPr/>
        </p:nvSpPr>
        <p:spPr>
          <a:xfrm>
            <a:off x="1964317" y="6550223"/>
            <a:ext cx="2537717" cy="307777"/>
          </a:xfrm>
          <a:prstGeom prst="rect">
            <a:avLst/>
          </a:prstGeom>
          <a:noFill/>
        </p:spPr>
        <p:txBody>
          <a:bodyPr wrap="square" rtlCol="0">
            <a:spAutoFit/>
          </a:bodyPr>
          <a:lstStyle/>
          <a:p>
            <a:r>
              <a:rPr lang="en-US" sz="1400" dirty="0"/>
              <a:t>WHO, 2022</a:t>
            </a:r>
            <a:endParaRPr lang="en-ZA" sz="1400" dirty="0"/>
          </a:p>
        </p:txBody>
      </p:sp>
    </p:spTree>
    <p:extLst>
      <p:ext uri="{BB962C8B-B14F-4D97-AF65-F5344CB8AC3E}">
        <p14:creationId xmlns:p14="http://schemas.microsoft.com/office/powerpoint/2010/main" val="1912855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5" y="1366334"/>
            <a:ext cx="9145008" cy="4738688"/>
          </a:xfrm>
        </p:spPr>
        <p:txBody>
          <a:bodyPr anchor="ctr">
            <a:normAutofit/>
          </a:bodyPr>
          <a:lstStyle/>
          <a:p>
            <a:pPr>
              <a:spcAft>
                <a:spcPts val="1200"/>
              </a:spcAft>
            </a:pPr>
            <a:r>
              <a:rPr lang="en-US" sz="2800" b="0" dirty="0"/>
              <a:t>Review your national HIV testing guidelines.​</a:t>
            </a:r>
          </a:p>
          <a:p>
            <a:pPr>
              <a:spcAft>
                <a:spcPts val="1200"/>
              </a:spcAft>
            </a:pPr>
            <a:r>
              <a:rPr lang="en-US" sz="2800" b="0" dirty="0"/>
              <a:t>​What HIV testing methods are required before starting PrEP?​</a:t>
            </a:r>
          </a:p>
          <a:p>
            <a:pPr>
              <a:spcAft>
                <a:spcPts val="1200"/>
              </a:spcAft>
            </a:pPr>
            <a:r>
              <a:rPr lang="en-US" sz="2800" b="0" dirty="0"/>
              <a:t>Do you offer HIVST in your setting? </a:t>
            </a:r>
          </a:p>
          <a:p>
            <a:pPr>
              <a:spcAft>
                <a:spcPts val="1200"/>
              </a:spcAft>
            </a:pPr>
            <a:r>
              <a:rPr lang="en-US" sz="2800" b="0" dirty="0"/>
              <a:t>Do you have any experience to share? ​</a:t>
            </a:r>
          </a:p>
          <a:p>
            <a:pPr>
              <a:spcAft>
                <a:spcPts val="1200"/>
              </a:spcAft>
            </a:pPr>
            <a:endParaRPr lang="en-US" sz="2000" b="0" dirty="0"/>
          </a:p>
          <a:p>
            <a:pPr>
              <a:spcAft>
                <a:spcPts val="1200"/>
              </a:spcAft>
            </a:pPr>
            <a:r>
              <a:rPr lang="en-US" sz="2000" b="0" dirty="0"/>
              <a:t>​</a:t>
            </a:r>
          </a:p>
        </p:txBody>
      </p:sp>
      <p:sp>
        <p:nvSpPr>
          <p:cNvPr id="3" name="Title 1">
            <a:extLst>
              <a:ext uri="{FF2B5EF4-FFF2-40B4-BE49-F238E27FC236}">
                <a16:creationId xmlns:a16="http://schemas.microsoft.com/office/drawing/2014/main" id="{65C6FBFF-CB1A-9894-4BA6-648D88CDB042}"/>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dirty="0">
                <a:solidFill>
                  <a:schemeClr val="bg1"/>
                </a:solidFill>
              </a:rPr>
              <a:t>DISCUSSION</a:t>
            </a:r>
            <a:r>
              <a:rPr lang="en-US" sz="4400" dirty="0">
                <a:solidFill>
                  <a:schemeClr val="accent1"/>
                </a:solidFill>
              </a:rPr>
              <a:t>​</a:t>
            </a:r>
          </a:p>
        </p:txBody>
      </p:sp>
    </p:spTree>
    <p:extLst>
      <p:ext uri="{BB962C8B-B14F-4D97-AF65-F5344CB8AC3E}">
        <p14:creationId xmlns:p14="http://schemas.microsoft.com/office/powerpoint/2010/main" val="2202128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D8CA-2397-FF91-738B-E54BBAE0F13A}"/>
              </a:ext>
            </a:extLst>
          </p:cNvPr>
          <p:cNvSpPr>
            <a:spLocks noGrp="1"/>
          </p:cNvSpPr>
          <p:nvPr>
            <p:ph type="title"/>
          </p:nvPr>
        </p:nvSpPr>
        <p:spPr/>
        <p:txBody>
          <a:bodyPr/>
          <a:lstStyle/>
          <a:p>
            <a:r>
              <a:rPr lang="en-US" dirty="0"/>
              <a:t>National HIV Testing Guidelines​</a:t>
            </a:r>
          </a:p>
        </p:txBody>
      </p:sp>
      <p:sp>
        <p:nvSpPr>
          <p:cNvPr id="3" name="Content Placeholder 2">
            <a:extLst>
              <a:ext uri="{FF2B5EF4-FFF2-40B4-BE49-F238E27FC236}">
                <a16:creationId xmlns:a16="http://schemas.microsoft.com/office/drawing/2014/main" id="{68F14036-69C6-FA5B-DA43-5705F8E223EB}"/>
              </a:ext>
            </a:extLst>
          </p:cNvPr>
          <p:cNvSpPr>
            <a:spLocks noGrp="1"/>
          </p:cNvSpPr>
          <p:nvPr>
            <p:ph sz="quarter" idx="11"/>
          </p:nvPr>
        </p:nvSpPr>
        <p:spPr/>
        <p:txBody>
          <a:bodyPr>
            <a:normAutofit/>
          </a:bodyPr>
          <a:lstStyle/>
          <a:p>
            <a:pPr>
              <a:spcBef>
                <a:spcPts val="600"/>
              </a:spcBef>
            </a:pPr>
            <a:r>
              <a:rPr lang="en-US" sz="2000" b="0" dirty="0"/>
              <a:t>In </a:t>
            </a:r>
            <a:r>
              <a:rPr lang="en-US" sz="2000" b="0" dirty="0">
                <a:solidFill>
                  <a:srgbClr val="FF0000"/>
                </a:solidFill>
              </a:rPr>
              <a:t>[insert country name]</a:t>
            </a:r>
            <a:r>
              <a:rPr lang="en-US" sz="2000" b="0" dirty="0">
                <a:solidFill>
                  <a:schemeClr val="accent4"/>
                </a:solidFill>
              </a:rPr>
              <a:t> </a:t>
            </a:r>
            <a:r>
              <a:rPr lang="en-US" sz="2000" b="0" dirty="0"/>
              <a:t>the use of </a:t>
            </a:r>
            <a:r>
              <a:rPr lang="en-US" sz="2000" b="0" dirty="0">
                <a:solidFill>
                  <a:srgbClr val="FF0000"/>
                </a:solidFill>
              </a:rPr>
              <a:t>[insert recommended HIV testing method(s)] </a:t>
            </a:r>
            <a:r>
              <a:rPr lang="en-US" sz="2000" b="0" dirty="0"/>
              <a:t>is required before initiating </a:t>
            </a:r>
            <a:r>
              <a:rPr lang="en-US" sz="2000" b="0" dirty="0" err="1"/>
              <a:t>PrEP</a:t>
            </a:r>
            <a:r>
              <a:rPr lang="en-US" sz="2000" b="0" dirty="0"/>
              <a:t> and </a:t>
            </a:r>
            <a:r>
              <a:rPr lang="en-US" sz="2000" b="0" dirty="0">
                <a:solidFill>
                  <a:srgbClr val="FF0000"/>
                </a:solidFill>
              </a:rPr>
              <a:t>[insert recommended HIV testing method(s)]</a:t>
            </a:r>
            <a:r>
              <a:rPr lang="en-US" sz="2000" b="0" dirty="0">
                <a:solidFill>
                  <a:schemeClr val="accent4"/>
                </a:solidFill>
              </a:rPr>
              <a:t> </a:t>
            </a:r>
            <a:r>
              <a:rPr lang="en-US" sz="2000" b="0" dirty="0"/>
              <a:t>are required for follow-up testing while people are on </a:t>
            </a:r>
            <a:r>
              <a:rPr lang="en-US" sz="2000" b="0" dirty="0" err="1"/>
              <a:t>PrEP.</a:t>
            </a:r>
            <a:r>
              <a:rPr lang="en-US" sz="2000" b="0" dirty="0"/>
              <a:t>​</a:t>
            </a:r>
          </a:p>
          <a:p>
            <a:pPr>
              <a:spcBef>
                <a:spcPts val="600"/>
              </a:spcBef>
            </a:pPr>
            <a:endParaRPr lang="en-US" sz="2000" b="0" dirty="0"/>
          </a:p>
          <a:p>
            <a:pPr>
              <a:spcBef>
                <a:spcPts val="600"/>
              </a:spcBef>
            </a:pPr>
            <a:r>
              <a:rPr lang="en-US" sz="2000" b="0" dirty="0"/>
              <a:t>The national HIV testing algorithm:​</a:t>
            </a:r>
          </a:p>
          <a:p>
            <a:pPr>
              <a:spcBef>
                <a:spcPts val="600"/>
              </a:spcBef>
            </a:pPr>
            <a:r>
              <a:rPr lang="en-US" sz="2000" b="0" dirty="0">
                <a:solidFill>
                  <a:srgbClr val="FF0000"/>
                </a:solidFill>
              </a:rPr>
              <a:t>[Add country-specific text here]​</a:t>
            </a:r>
          </a:p>
        </p:txBody>
      </p:sp>
      <p:sp>
        <p:nvSpPr>
          <p:cNvPr id="10" name="Right Triangle 9">
            <a:extLst>
              <a:ext uri="{FF2B5EF4-FFF2-40B4-BE49-F238E27FC236}">
                <a16:creationId xmlns:a16="http://schemas.microsoft.com/office/drawing/2014/main" id="{5AB7426C-9C33-2BF2-B3FF-F7E4AC129D65}"/>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4A88EAAA-19AA-CB08-4847-8E297C3424D9}"/>
              </a:ext>
            </a:extLst>
          </p:cNvPr>
          <p:cNvGrpSpPr/>
          <p:nvPr/>
        </p:nvGrpSpPr>
        <p:grpSpPr>
          <a:xfrm>
            <a:off x="11642983" y="141554"/>
            <a:ext cx="415770" cy="366446"/>
            <a:chOff x="3735476" y="1417084"/>
            <a:chExt cx="4722880" cy="4162584"/>
          </a:xfrm>
          <a:noFill/>
        </p:grpSpPr>
        <p:sp>
          <p:nvSpPr>
            <p:cNvPr id="12" name="Freeform 11">
              <a:extLst>
                <a:ext uri="{FF2B5EF4-FFF2-40B4-BE49-F238E27FC236}">
                  <a16:creationId xmlns:a16="http://schemas.microsoft.com/office/drawing/2014/main" id="{8AC0AA89-7922-FF14-6D06-CC996ABF7CE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3" name="Freeform 12">
              <a:extLst>
                <a:ext uri="{FF2B5EF4-FFF2-40B4-BE49-F238E27FC236}">
                  <a16:creationId xmlns:a16="http://schemas.microsoft.com/office/drawing/2014/main" id="{D18426D7-34DE-4198-3F17-EEF25AA01980}"/>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DA27308D-FE02-FA59-A4A8-1C121D041784}"/>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40EAB1EE-A0EF-7EEC-D2F5-80E06C71AEE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4202081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Joseph consents to a rapid HIV test in the clinic today and his result is HIV negative. ​</a:t>
            </a:r>
          </a:p>
          <a:p>
            <a:pPr>
              <a:spcBef>
                <a:spcPts val="600"/>
              </a:spcBef>
            </a:pPr>
            <a:endParaRPr lang="en-US" sz="2000" b="0" dirty="0"/>
          </a:p>
          <a:p>
            <a:pPr>
              <a:spcBef>
                <a:spcPts val="600"/>
              </a:spcBef>
            </a:pPr>
            <a:r>
              <a:rPr lang="en-US" sz="2000" b="0" i="1" dirty="0"/>
              <a:t>Can he start </a:t>
            </a:r>
            <a:r>
              <a:rPr lang="en-US" sz="2000" b="0" i="1" dirty="0" err="1"/>
              <a:t>PrEP</a:t>
            </a:r>
            <a:r>
              <a:rPr lang="en-US" sz="2000" b="0" i="1" dirty="0"/>
              <a:t> today?  ​</a:t>
            </a:r>
          </a:p>
          <a:p>
            <a:pPr>
              <a:spcAft>
                <a:spcPts val="1200"/>
              </a:spcAft>
            </a:pPr>
            <a:endParaRPr lang="en-US" sz="2000" b="0" dirty="0"/>
          </a:p>
          <a:p>
            <a:pPr>
              <a:spcAft>
                <a:spcPts val="1200"/>
              </a:spcAft>
            </a:pPr>
            <a:r>
              <a:rPr lang="en-US" sz="2000" b="0" dirty="0"/>
              <a:t>​</a:t>
            </a:r>
          </a:p>
          <a:p>
            <a:pPr>
              <a:spcAft>
                <a:spcPts val="1200"/>
              </a:spcAft>
            </a:pPr>
            <a:endParaRPr lang="en-US" sz="2000" b="0" dirty="0"/>
          </a:p>
          <a:p>
            <a:pPr>
              <a:spcAft>
                <a:spcPts val="1200"/>
              </a:spcAft>
            </a:pPr>
            <a:r>
              <a:rPr lang="en-US" sz="2000" b="0" dirty="0"/>
              <a:t>​</a:t>
            </a:r>
          </a:p>
        </p:txBody>
      </p:sp>
      <p:sp>
        <p:nvSpPr>
          <p:cNvPr id="2" name="Right Triangle 1">
            <a:extLst>
              <a:ext uri="{FF2B5EF4-FFF2-40B4-BE49-F238E27FC236}">
                <a16:creationId xmlns:a16="http://schemas.microsoft.com/office/drawing/2014/main" id="{B65E4BF4-C5B6-D4A4-C08C-33D2DC337BF1}"/>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F6F11B89-28DE-0387-790E-ECA78AB88982}"/>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822EBC21-BC0B-2D23-96CC-70B70B2D5BD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E4BFEE82-227F-83AB-C016-9B73854B31E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9A83FA4A-F5D5-424F-5A1D-F8BC918C5BBF}"/>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6596DCB1-CCB5-C592-8B8E-68E0762DCE3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8" name="Picture Placeholder 7" descr="A picture containing medical equipment, medical, indoor, person&#10;&#10;Description automatically generated">
            <a:extLst>
              <a:ext uri="{FF2B5EF4-FFF2-40B4-BE49-F238E27FC236}">
                <a16:creationId xmlns:a16="http://schemas.microsoft.com/office/drawing/2014/main" id="{336796CD-E7E7-4D5E-5897-F393783FED4D}"/>
              </a:ext>
            </a:extLst>
          </p:cNvPr>
          <p:cNvPicPr>
            <a:picLocks noGrp="1" noChangeAspect="1"/>
          </p:cNvPicPr>
          <p:nvPr>
            <p:ph type="pic" idx="1"/>
          </p:nvPr>
        </p:nvPicPr>
        <p:blipFill>
          <a:blip r:embed="rId3"/>
          <a:srcRect l="16465" r="16465"/>
          <a:stretch>
            <a:fillRect/>
          </a:stretch>
        </p:blipFill>
        <p:spPr/>
      </p:pic>
    </p:spTree>
    <p:extLst>
      <p:ext uri="{BB962C8B-B14F-4D97-AF65-F5344CB8AC3E}">
        <p14:creationId xmlns:p14="http://schemas.microsoft.com/office/powerpoint/2010/main" val="29201569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looking at a piece of paper&#10;&#10;Description automatically generated with medium confidence">
            <a:extLst>
              <a:ext uri="{FF2B5EF4-FFF2-40B4-BE49-F238E27FC236}">
                <a16:creationId xmlns:a16="http://schemas.microsoft.com/office/drawing/2014/main" id="{F6228D83-AA5E-74C4-E3C7-4106CD144F93}"/>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lgn="ctr">
              <a:spcAft>
                <a:spcPts val="1200"/>
              </a:spcAft>
            </a:pPr>
            <a:r>
              <a:rPr lang="en-US" sz="2400" dirty="0">
                <a:solidFill>
                  <a:schemeClr val="accent3"/>
                </a:solidFill>
              </a:rPr>
              <a:t>Maybe. ​</a:t>
            </a:r>
          </a:p>
          <a:p>
            <a:pPr>
              <a:spcBef>
                <a:spcPts val="600"/>
              </a:spcBef>
            </a:pPr>
            <a:endParaRPr lang="en-US" sz="2000" b="0" dirty="0"/>
          </a:p>
          <a:p>
            <a:pPr>
              <a:spcBef>
                <a:spcPts val="600"/>
              </a:spcBef>
            </a:pPr>
            <a:r>
              <a:rPr lang="en-US" sz="2000" b="0" dirty="0"/>
              <a:t>Joseph has met the first of five eligibility criteria to start </a:t>
            </a:r>
            <a:r>
              <a:rPr lang="en-US" sz="2000" b="0" dirty="0" err="1"/>
              <a:t>PrEP.</a:t>
            </a:r>
            <a:r>
              <a:rPr lang="en-US" sz="2000" b="0" dirty="0"/>
              <a:t> Continue to see if Joseph meets the other eligibility criteria. ​</a:t>
            </a:r>
          </a:p>
          <a:p>
            <a:pPr>
              <a:spcAft>
                <a:spcPts val="1200"/>
              </a:spcAft>
            </a:pPr>
            <a:endParaRPr lang="en-US" sz="2000" b="0" dirty="0"/>
          </a:p>
          <a:p>
            <a:pPr>
              <a:spcAft>
                <a:spcPts val="1200"/>
              </a:spcAft>
            </a:pPr>
            <a:r>
              <a:rPr lang="en-US" sz="2000" b="0" dirty="0"/>
              <a:t>​</a:t>
            </a:r>
          </a:p>
        </p:txBody>
      </p:sp>
      <p:sp>
        <p:nvSpPr>
          <p:cNvPr id="2" name="Right Triangle 1">
            <a:extLst>
              <a:ext uri="{FF2B5EF4-FFF2-40B4-BE49-F238E27FC236}">
                <a16:creationId xmlns:a16="http://schemas.microsoft.com/office/drawing/2014/main" id="{F32CCE6A-DEAB-A3D7-27FA-460DFD55588A}"/>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87A20741-B6E6-94A9-AE29-539A8414D763}"/>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F495A571-75A0-5043-E5F1-2774938ADB7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668099D9-9E69-83A6-2B47-69ED4F0604DF}"/>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ADB738FA-51C3-4BC3-AE5F-ECFC84D0D553}"/>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121284F-4046-F4B9-0F01-0CF39EF2B098}"/>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904993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a:t>PrEP Eligibility Criteria: No Suspicion of AHI</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1860823266"/>
              </p:ext>
            </p:extLst>
          </p:nvPr>
        </p:nvGraphicFramePr>
        <p:xfrm>
          <a:off x="2031999" y="13588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dirty="0">
                        <a:solidFill>
                          <a:srgbClr val="4B545B"/>
                        </a:solidFill>
                        <a:effectLst/>
                      </a:endParaRPr>
                    </a:p>
                  </a:txBody>
                  <a:tcPr anchor="ctr">
                    <a:solidFill>
                      <a:schemeClr val="accent3"/>
                    </a:solidFill>
                  </a:tcPr>
                </a:tc>
                <a:tc>
                  <a:txBody>
                    <a:bodyPr/>
                    <a:lstStyle/>
                    <a:p>
                      <a:pPr algn="l" rtl="0" fontAlgn="base"/>
                      <a:r>
                        <a:rPr lang="en-US" sz="2000" b="0" i="0" dirty="0">
                          <a:solidFill>
                            <a:schemeClr val="bg1"/>
                          </a:solidFill>
                          <a:effectLst/>
                          <a:latin typeface="Calibri" panose="020F0502020204030204" pitchFamily="34" charset="0"/>
                        </a:rPr>
                        <a:t>HIV negative</a:t>
                      </a:r>
                      <a:endParaRPr lang="en-US" sz="2000" b="0" i="0" dirty="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dirty="0">
                        <a:solidFill>
                          <a:srgbClr val="4B545B"/>
                        </a:solidFill>
                        <a:effectLst/>
                      </a:endParaRPr>
                    </a:p>
                  </a:txBody>
                  <a:tcPr anchor="ctr">
                    <a:solidFill>
                      <a:schemeClr val="accent1"/>
                    </a:solidFill>
                  </a:tcPr>
                </a:tc>
                <a:tc>
                  <a:txBody>
                    <a:bodyPr/>
                    <a:lstStyle/>
                    <a:p>
                      <a:pPr algn="l" rtl="0" fontAlgn="base"/>
                      <a:r>
                        <a:rPr lang="en-US" sz="2000" b="0" i="0" dirty="0">
                          <a:solidFill>
                            <a:schemeClr val="bg1"/>
                          </a:solidFill>
                          <a:effectLst/>
                          <a:latin typeface="Calibri" panose="020F0502020204030204" pitchFamily="34" charset="0"/>
                        </a:rPr>
                        <a:t>No suspicion of AHI</a:t>
                      </a:r>
                      <a:endParaRPr lang="en-US" sz="2000" b="0" i="0" dirty="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dirty="0">
                        <a:solidFill>
                          <a:srgbClr val="4B545B"/>
                        </a:solidFill>
                        <a:effectLst/>
                      </a:endParaRPr>
                    </a:p>
                  </a:txBody>
                  <a:tcPr anchor="ctr">
                    <a:solidFill>
                      <a:schemeClr val="accent5"/>
                    </a:solidFill>
                  </a:tcPr>
                </a:tc>
                <a:tc>
                  <a:txBody>
                    <a:bodyPr/>
                    <a:lstStyle/>
                    <a:p>
                      <a:pPr algn="l" rtl="0" fontAlgn="base"/>
                      <a:r>
                        <a:rPr lang="en-US" sz="2000" b="0" i="0" dirty="0">
                          <a:solidFill>
                            <a:schemeClr val="bg1"/>
                          </a:solidFill>
                          <a:effectLst/>
                          <a:latin typeface="Calibri" panose="020F0502020204030204" pitchFamily="34" charset="0"/>
                        </a:rPr>
                        <a:t>At substantial risk for HIV infection </a:t>
                      </a:r>
                      <a:r>
                        <a:rPr lang="en-US" sz="2000" b="0" i="1" dirty="0">
                          <a:solidFill>
                            <a:schemeClr val="bg1"/>
                          </a:solidFill>
                          <a:effectLst/>
                          <a:latin typeface="Calibri" panose="020F0502020204030204" pitchFamily="34" charset="0"/>
                        </a:rPr>
                        <a:t>or</a:t>
                      </a:r>
                      <a:r>
                        <a:rPr lang="en-US" sz="2000" b="0" i="0" dirty="0">
                          <a:solidFill>
                            <a:schemeClr val="bg1"/>
                          </a:solidFill>
                          <a:effectLst/>
                          <a:latin typeface="Calibri" panose="020F0502020204030204" pitchFamily="34" charset="0"/>
                        </a:rPr>
                        <a:t> requesting </a:t>
                      </a:r>
                      <a:r>
                        <a:rPr lang="en-US" sz="2000" b="0" i="0" dirty="0" err="1">
                          <a:solidFill>
                            <a:schemeClr val="bg1"/>
                          </a:solidFill>
                          <a:effectLst/>
                          <a:latin typeface="Calibri" panose="020F0502020204030204" pitchFamily="34" charset="0"/>
                        </a:rPr>
                        <a:t>PrEP</a:t>
                      </a:r>
                      <a:endParaRPr lang="en-US" sz="2000" b="0" i="0" dirty="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dirty="0">
                        <a:solidFill>
                          <a:srgbClr val="4B545B"/>
                        </a:solidFill>
                        <a:effectLst/>
                      </a:endParaRPr>
                    </a:p>
                  </a:txBody>
                  <a:tcPr anchor="ctr">
                    <a:solidFill>
                      <a:schemeClr val="accent2"/>
                    </a:solidFill>
                  </a:tcPr>
                </a:tc>
                <a:tc>
                  <a:txBody>
                    <a:bodyPr/>
                    <a:lstStyle/>
                    <a:p>
                      <a:pPr algn="l" rtl="0" fontAlgn="base"/>
                      <a:r>
                        <a:rPr lang="en-US" sz="2000" b="0" i="0" dirty="0">
                          <a:solidFill>
                            <a:schemeClr val="bg1"/>
                          </a:solidFill>
                          <a:effectLst/>
                          <a:latin typeface="Calibri" panose="020F0502020204030204" pitchFamily="34" charset="0"/>
                        </a:rPr>
                        <a:t>Willingness to use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as prescribed</a:t>
                      </a:r>
                      <a:endParaRPr lang="en-US" sz="2000" b="0" i="0" dirty="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dirty="0">
                        <a:solidFill>
                          <a:srgbClr val="4B545B"/>
                        </a:solidFill>
                        <a:effectLst/>
                      </a:endParaRPr>
                    </a:p>
                  </a:txBody>
                  <a:tcPr anchor="ctr">
                    <a:solidFill>
                      <a:schemeClr val="accent6"/>
                    </a:solidFill>
                  </a:tcPr>
                </a:tc>
                <a:tc>
                  <a:txBody>
                    <a:bodyPr/>
                    <a:lstStyle/>
                    <a:p>
                      <a:pPr algn="l" rtl="0" fontAlgn="base"/>
                      <a:r>
                        <a:rPr lang="en-US" sz="2000" b="0" i="0" dirty="0">
                          <a:solidFill>
                            <a:schemeClr val="bg1"/>
                          </a:solidFill>
                          <a:effectLst/>
                          <a:latin typeface="Calibri" panose="020F0502020204030204" pitchFamily="34" charset="0"/>
                        </a:rPr>
                        <a:t>No contraindication to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drug or administration route*</a:t>
                      </a:r>
                      <a:endParaRPr lang="en-US" sz="2000" b="0" i="0" dirty="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15" name="Rectangle 14">
            <a:extLst>
              <a:ext uri="{FF2B5EF4-FFF2-40B4-BE49-F238E27FC236}">
                <a16:creationId xmlns:a16="http://schemas.microsoft.com/office/drawing/2014/main" id="{366485AE-6DC3-C3B8-30DF-BED83B46A232}"/>
              </a:ext>
            </a:extLst>
          </p:cNvPr>
          <p:cNvSpPr/>
          <p:nvPr/>
        </p:nvSpPr>
        <p:spPr>
          <a:xfrm>
            <a:off x="2435629" y="2257664"/>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7827661-8232-D549-BAD0-92D67CE2FB32}"/>
              </a:ext>
            </a:extLst>
          </p:cNvPr>
          <p:cNvSpPr/>
          <p:nvPr/>
        </p:nvSpPr>
        <p:spPr>
          <a:xfrm>
            <a:off x="2435629" y="2935910"/>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C76ABEF-A2A0-CA6D-B692-3187B5092043}"/>
              </a:ext>
            </a:extLst>
          </p:cNvPr>
          <p:cNvSpPr/>
          <p:nvPr/>
        </p:nvSpPr>
        <p:spPr>
          <a:xfrm>
            <a:off x="2435629" y="361415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1C52136-989E-C854-5B6E-AD0A335F8BDD}"/>
              </a:ext>
            </a:extLst>
          </p:cNvPr>
          <p:cNvSpPr/>
          <p:nvPr/>
        </p:nvSpPr>
        <p:spPr>
          <a:xfrm>
            <a:off x="2435629" y="42840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rame 2">
            <a:extLst>
              <a:ext uri="{FF2B5EF4-FFF2-40B4-BE49-F238E27FC236}">
                <a16:creationId xmlns:a16="http://schemas.microsoft.com/office/drawing/2014/main" id="{54BA6EFB-65F8-90BC-455A-15A5274CBEA9}"/>
              </a:ext>
            </a:extLst>
          </p:cNvPr>
          <p:cNvSpPr/>
          <p:nvPr/>
        </p:nvSpPr>
        <p:spPr>
          <a:xfrm>
            <a:off x="1907828" y="1930815"/>
            <a:ext cx="9392796" cy="909154"/>
          </a:xfrm>
          <a:prstGeom prst="frame">
            <a:avLst>
              <a:gd name="adj1" fmla="val 648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62CB3D02-1FB7-A5B9-892D-D4E2655A6315}"/>
              </a:ext>
            </a:extLst>
          </p:cNvPr>
          <p:cNvSpPr txBox="1"/>
          <p:nvPr/>
        </p:nvSpPr>
        <p:spPr>
          <a:xfrm>
            <a:off x="2031999" y="4957202"/>
            <a:ext cx="8037551" cy="369332"/>
          </a:xfrm>
          <a:prstGeom prst="rect">
            <a:avLst/>
          </a:prstGeom>
          <a:noFill/>
        </p:spPr>
        <p:txBody>
          <a:bodyPr wrap="square">
            <a:spAutoFit/>
          </a:bodyPr>
          <a:lstStyle/>
          <a:p>
            <a:r>
              <a:rPr lang="en-US" b="1" i="1" u="none" strike="noStrike" dirty="0">
                <a:solidFill>
                  <a:srgbClr val="00B5DE"/>
                </a:solidFill>
                <a:effectLst/>
                <a:latin typeface="Calibri" panose="020F0502020204030204" pitchFamily="34" charset="0"/>
              </a:rPr>
              <a:t>* See Modules 2-5 for more information on specific PrEP products​</a:t>
            </a:r>
            <a:endParaRPr lang="en-US" b="1" i="1" dirty="0">
              <a:solidFill>
                <a:srgbClr val="00B5DE"/>
              </a:solidFill>
            </a:endParaRPr>
          </a:p>
        </p:txBody>
      </p:sp>
      <p:pic>
        <p:nvPicPr>
          <p:cNvPr id="5" name="Graphic 4" descr="Checkmark with solid fill">
            <a:extLst>
              <a:ext uri="{FF2B5EF4-FFF2-40B4-BE49-F238E27FC236}">
                <a16:creationId xmlns:a16="http://schemas.microsoft.com/office/drawing/2014/main" id="{3C5F3F3F-C5A7-868A-C52C-06FDA5D7C2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5629" y="1487630"/>
            <a:ext cx="387363" cy="387363"/>
          </a:xfrm>
          <a:prstGeom prst="rect">
            <a:avLst/>
          </a:prstGeom>
        </p:spPr>
      </p:pic>
    </p:spTree>
    <p:extLst>
      <p:ext uri="{BB962C8B-B14F-4D97-AF65-F5344CB8AC3E}">
        <p14:creationId xmlns:p14="http://schemas.microsoft.com/office/powerpoint/2010/main" val="2863408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C6D7DA-467E-EDB3-FD34-26C18C614E14}"/>
              </a:ext>
            </a:extLst>
          </p:cNvPr>
          <p:cNvSpPr>
            <a:spLocks noGrp="1"/>
          </p:cNvSpPr>
          <p:nvPr>
            <p:ph type="title"/>
          </p:nvPr>
        </p:nvSpPr>
        <p:spPr/>
        <p:txBody>
          <a:bodyPr/>
          <a:lstStyle/>
          <a:p>
            <a:pPr>
              <a:spcAft>
                <a:spcPts val="1200"/>
              </a:spcAft>
            </a:pPr>
            <a:r>
              <a:rPr lang="en-US" sz="2800" dirty="0"/>
              <a:t>Clinical Assessment for AHI</a:t>
            </a:r>
            <a:endParaRPr lang="en-US" sz="2800" b="0" dirty="0"/>
          </a:p>
        </p:txBody>
      </p:sp>
      <p:sp>
        <p:nvSpPr>
          <p:cNvPr id="4" name="Text Placeholder 3">
            <a:extLst>
              <a:ext uri="{FF2B5EF4-FFF2-40B4-BE49-F238E27FC236}">
                <a16:creationId xmlns:a16="http://schemas.microsoft.com/office/drawing/2014/main" id="{5D8887AB-B218-9636-ECBB-80FA9A1F00CA}"/>
              </a:ext>
            </a:extLst>
          </p:cNvPr>
          <p:cNvSpPr>
            <a:spLocks noGrp="1"/>
          </p:cNvSpPr>
          <p:nvPr>
            <p:ph type="body" sz="quarter" idx="10"/>
          </p:nvPr>
        </p:nvSpPr>
        <p:spPr/>
        <p:txBody>
          <a:bodyPr>
            <a:normAutofit/>
          </a:bodyPr>
          <a:lstStyle/>
          <a:p>
            <a:pPr marL="285750" indent="-285750">
              <a:spcBef>
                <a:spcPts val="600"/>
              </a:spcBef>
              <a:buFont typeface="Arial" panose="020B0604020202020204" pitchFamily="34" charset="0"/>
              <a:buChar char="•"/>
            </a:pPr>
            <a:r>
              <a:rPr lang="en-US" sz="2000" b="0" dirty="0"/>
              <a:t>AHI is the </a:t>
            </a:r>
            <a:r>
              <a:rPr lang="en-US" sz="2000" dirty="0">
                <a:solidFill>
                  <a:schemeClr val="accent3"/>
                </a:solidFill>
              </a:rPr>
              <a:t>early phase of HIV disease </a:t>
            </a:r>
            <a:r>
              <a:rPr lang="en-US" sz="2000" b="0" dirty="0"/>
              <a:t>characterized by an initial burst of viremia.​</a:t>
            </a:r>
          </a:p>
          <a:p>
            <a:pPr marL="285750" indent="-285750">
              <a:spcBef>
                <a:spcPts val="600"/>
              </a:spcBef>
              <a:buFont typeface="Arial" panose="020B0604020202020204" pitchFamily="34" charset="0"/>
              <a:buChar char="•"/>
            </a:pPr>
            <a:r>
              <a:rPr lang="en-US" sz="2000" b="0" dirty="0"/>
              <a:t>Develops </a:t>
            </a:r>
            <a:r>
              <a:rPr lang="en-US" sz="2000" dirty="0">
                <a:solidFill>
                  <a:schemeClr val="accent3"/>
                </a:solidFill>
              </a:rPr>
              <a:t>within 2 to 4 weeks </a:t>
            </a:r>
            <a:r>
              <a:rPr lang="en-US" sz="2000" b="0" dirty="0"/>
              <a:t>after someone is infected with HIV.​</a:t>
            </a:r>
          </a:p>
          <a:p>
            <a:pPr marL="285750" indent="-285750">
              <a:spcBef>
                <a:spcPts val="600"/>
              </a:spcBef>
              <a:buFont typeface="Arial" panose="020B0604020202020204" pitchFamily="34" charset="0"/>
              <a:buChar char="•"/>
            </a:pPr>
            <a:r>
              <a:rPr lang="en-US" sz="2000" b="0" dirty="0"/>
              <a:t>40–90% will experience </a:t>
            </a:r>
            <a:r>
              <a:rPr lang="en-US" sz="2000" dirty="0">
                <a:solidFill>
                  <a:schemeClr val="accent3"/>
                </a:solidFill>
              </a:rPr>
              <a:t>flu-like </a:t>
            </a:r>
            <a:r>
              <a:rPr lang="en-US" sz="2000" b="0" dirty="0"/>
              <a:t>symptoms. Symptoms are not specific to HIV but occur in many other viral infections. ​</a:t>
            </a:r>
          </a:p>
          <a:p>
            <a:pPr marL="285750" indent="-285750">
              <a:spcBef>
                <a:spcPts val="600"/>
              </a:spcBef>
              <a:buFont typeface="Arial" panose="020B0604020202020204" pitchFamily="34" charset="0"/>
              <a:buChar char="•"/>
            </a:pPr>
            <a:r>
              <a:rPr lang="en-US" sz="2000" b="0" dirty="0"/>
              <a:t>Clients with AHI </a:t>
            </a:r>
            <a:r>
              <a:rPr lang="en-US" sz="2000" dirty="0">
                <a:solidFill>
                  <a:schemeClr val="accent3"/>
                </a:solidFill>
              </a:rPr>
              <a:t>can be asymptomatic</a:t>
            </a:r>
            <a:r>
              <a:rPr lang="en-US" sz="2000" b="0" dirty="0"/>
              <a:t>.</a:t>
            </a:r>
            <a:r>
              <a:rPr lang="en-US" sz="2000" b="0" i="0" u="sng" dirty="0">
                <a:effectLst/>
              </a:rPr>
              <a:t>​</a:t>
            </a:r>
            <a:endParaRPr lang="en-US" sz="2000" b="0" u="sng" dirty="0"/>
          </a:p>
        </p:txBody>
      </p:sp>
      <p:pic>
        <p:nvPicPr>
          <p:cNvPr id="7174" name="Picture 6">
            <a:extLst>
              <a:ext uri="{FF2B5EF4-FFF2-40B4-BE49-F238E27FC236}">
                <a16:creationId xmlns:a16="http://schemas.microsoft.com/office/drawing/2014/main" id="{8FDDC6A9-4C27-0BC8-96FD-3F888E789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98" y="641575"/>
            <a:ext cx="5921434" cy="53831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F58D08F-16A2-8993-DB98-5210FEB0D150}"/>
              </a:ext>
            </a:extLst>
          </p:cNvPr>
          <p:cNvSpPr txBox="1"/>
          <p:nvPr/>
        </p:nvSpPr>
        <p:spPr>
          <a:xfrm>
            <a:off x="200025" y="6416159"/>
            <a:ext cx="6096000" cy="369332"/>
          </a:xfrm>
          <a:prstGeom prst="rect">
            <a:avLst/>
          </a:prstGeom>
          <a:noFill/>
        </p:spPr>
        <p:txBody>
          <a:bodyPr wrap="square">
            <a:spAutoFit/>
          </a:bodyPr>
          <a:lstStyle/>
          <a:p>
            <a:pPr algn="ctr">
              <a:spcBef>
                <a:spcPts val="600"/>
              </a:spcBef>
            </a:pPr>
            <a:r>
              <a:rPr lang="en-US" sz="1800" b="1" i="1" u="sng" strike="noStrike" dirty="0">
                <a:solidFill>
                  <a:srgbClr val="FF0000"/>
                </a:solidFill>
                <a:effectLst/>
              </a:rPr>
              <a:t>Never start PrEP if AHI is suspected</a:t>
            </a:r>
            <a:r>
              <a:rPr lang="en-US" sz="1800" b="0" i="0" u="sng" dirty="0">
                <a:solidFill>
                  <a:srgbClr val="FF0000"/>
                </a:solidFill>
                <a:effectLst/>
              </a:rPr>
              <a:t>​</a:t>
            </a:r>
            <a:endParaRPr lang="en-US" sz="2000" b="0" u="sng" dirty="0">
              <a:solidFill>
                <a:srgbClr val="FF0000"/>
              </a:solidFill>
            </a:endParaRPr>
          </a:p>
        </p:txBody>
      </p:sp>
    </p:spTree>
    <p:extLst>
      <p:ext uri="{BB962C8B-B14F-4D97-AF65-F5344CB8AC3E}">
        <p14:creationId xmlns:p14="http://schemas.microsoft.com/office/powerpoint/2010/main" val="18821855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6F68-7BB3-BE77-7C61-F738B83370EF}"/>
              </a:ext>
            </a:extLst>
          </p:cNvPr>
          <p:cNvSpPr>
            <a:spLocks noGrp="1"/>
          </p:cNvSpPr>
          <p:nvPr>
            <p:ph type="title"/>
          </p:nvPr>
        </p:nvSpPr>
        <p:spPr/>
        <p:txBody>
          <a:bodyPr/>
          <a:lstStyle/>
          <a:p>
            <a:pPr>
              <a:spcAft>
                <a:spcPts val="1200"/>
              </a:spcAft>
            </a:pPr>
            <a:r>
              <a:rPr lang="en-US" sz="2800" dirty="0"/>
              <a:t>Diagnosis of AHI ​</a:t>
            </a:r>
            <a:endParaRPr lang="en-US" sz="2800" b="0" dirty="0"/>
          </a:p>
        </p:txBody>
      </p:sp>
      <p:sp>
        <p:nvSpPr>
          <p:cNvPr id="3" name="Content Placeholder 2">
            <a:extLst>
              <a:ext uri="{FF2B5EF4-FFF2-40B4-BE49-F238E27FC236}">
                <a16:creationId xmlns:a16="http://schemas.microsoft.com/office/drawing/2014/main" id="{9A286F75-AC0F-9C66-D639-535A9D0DC450}"/>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During AHI, antibodies to HIV might be absent or be below the level of detection. Serological testing using rapid tests might be falsely negative. ​</a:t>
            </a:r>
          </a:p>
          <a:p>
            <a:pPr marL="342900" indent="-342900">
              <a:spcBef>
                <a:spcPts val="600"/>
              </a:spcBef>
              <a:buFont typeface="Arial" panose="020B0604020202020204" pitchFamily="34" charset="0"/>
              <a:buChar char="•"/>
            </a:pPr>
            <a:r>
              <a:rPr lang="en-US" sz="2000" b="0" dirty="0"/>
              <a:t>AHI can be diagnosed using “direct” viral tests like </a:t>
            </a:r>
            <a:r>
              <a:rPr lang="en-US" sz="2000" b="0" u="sng" dirty="0"/>
              <a:t>HIV RNA or HIV antigen testing</a:t>
            </a:r>
            <a:r>
              <a:rPr lang="en-US" sz="2000" b="0" dirty="0"/>
              <a:t>.​</a:t>
            </a:r>
          </a:p>
          <a:p>
            <a:pPr marL="342900" indent="-342900">
              <a:spcBef>
                <a:spcPts val="600"/>
              </a:spcBef>
              <a:buFont typeface="Arial" panose="020B0604020202020204" pitchFamily="34" charset="0"/>
              <a:buChar char="•"/>
            </a:pPr>
            <a:r>
              <a:rPr lang="en-US" sz="2000" b="0" dirty="0"/>
              <a:t>In the absence of HIV RNA and antigen testing, </a:t>
            </a:r>
            <a:r>
              <a:rPr lang="en-US" sz="2000" b="0" u="sng" dirty="0"/>
              <a:t>defer </a:t>
            </a:r>
            <a:r>
              <a:rPr lang="en-US" sz="2000" b="0" u="sng" dirty="0" err="1"/>
              <a:t>PrEP</a:t>
            </a:r>
            <a:r>
              <a:rPr lang="en-US" sz="2000" b="0" u="sng" dirty="0"/>
              <a:t> for 4 weeks if AHI is suspected</a:t>
            </a:r>
            <a:r>
              <a:rPr lang="en-US" sz="2000" b="0" dirty="0"/>
              <a:t>. Repeat the HIV serological test after 4 weeks to reassess eligibility.​</a:t>
            </a:r>
          </a:p>
          <a:p>
            <a:pPr marL="342900" indent="-342900">
              <a:spcBef>
                <a:spcPts val="600"/>
              </a:spcBef>
              <a:buFont typeface="Arial" panose="020B0604020202020204" pitchFamily="34" charset="0"/>
              <a:buChar char="•"/>
            </a:pPr>
            <a:endParaRPr lang="en-US" sz="2000" b="0" dirty="0"/>
          </a:p>
          <a:p>
            <a:pPr algn="ctr">
              <a:spcBef>
                <a:spcPts val="600"/>
              </a:spcBef>
            </a:pPr>
            <a:r>
              <a:rPr lang="en-US" sz="2000" b="1" i="1" u="sng" strike="noStrike" dirty="0">
                <a:solidFill>
                  <a:srgbClr val="FF0000"/>
                </a:solidFill>
                <a:effectLst/>
              </a:rPr>
              <a:t>Never start </a:t>
            </a:r>
            <a:r>
              <a:rPr lang="en-US" sz="2000" b="1" i="1" u="sng" strike="noStrike" dirty="0" err="1">
                <a:solidFill>
                  <a:srgbClr val="FF0000"/>
                </a:solidFill>
                <a:effectLst/>
              </a:rPr>
              <a:t>PrEP</a:t>
            </a:r>
            <a:r>
              <a:rPr lang="en-US" sz="2000" b="1" i="1" u="sng" strike="noStrike" dirty="0">
                <a:solidFill>
                  <a:srgbClr val="FF0000"/>
                </a:solidFill>
                <a:effectLst/>
              </a:rPr>
              <a:t> if AHI is suspected</a:t>
            </a:r>
            <a:r>
              <a:rPr lang="en-US" sz="2000" b="0" i="0" u="sng" dirty="0">
                <a:solidFill>
                  <a:srgbClr val="FF0000"/>
                </a:solidFill>
                <a:effectLst/>
              </a:rPr>
              <a:t>​</a:t>
            </a:r>
            <a:endParaRPr lang="en-US" sz="2400" b="0" u="sng" dirty="0">
              <a:solidFill>
                <a:srgbClr val="FF0000"/>
              </a:solidFill>
            </a:endParaRPr>
          </a:p>
        </p:txBody>
      </p:sp>
    </p:spTree>
    <p:extLst>
      <p:ext uri="{BB962C8B-B14F-4D97-AF65-F5344CB8AC3E}">
        <p14:creationId xmlns:p14="http://schemas.microsoft.com/office/powerpoint/2010/main" val="14903848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6F68-7BB3-BE77-7C61-F738B83370EF}"/>
              </a:ext>
            </a:extLst>
          </p:cNvPr>
          <p:cNvSpPr>
            <a:spLocks noGrp="1"/>
          </p:cNvSpPr>
          <p:nvPr>
            <p:ph type="title"/>
          </p:nvPr>
        </p:nvSpPr>
        <p:spPr/>
        <p:txBody>
          <a:bodyPr/>
          <a:lstStyle/>
          <a:p>
            <a:pPr>
              <a:lnSpc>
                <a:spcPct val="110000"/>
              </a:lnSpc>
              <a:spcAft>
                <a:spcPts val="1200"/>
              </a:spcAft>
            </a:pPr>
            <a:r>
              <a:rPr lang="en-US" dirty="0"/>
              <a:t>AHI Screening​</a:t>
            </a:r>
            <a:endParaRPr lang="en-US" b="0" dirty="0"/>
          </a:p>
        </p:txBody>
      </p:sp>
      <p:sp>
        <p:nvSpPr>
          <p:cNvPr id="3" name="Content Placeholder 2">
            <a:extLst>
              <a:ext uri="{FF2B5EF4-FFF2-40B4-BE49-F238E27FC236}">
                <a16:creationId xmlns:a16="http://schemas.microsoft.com/office/drawing/2014/main" id="{9A286F75-AC0F-9C66-D639-535A9D0DC450}"/>
              </a:ext>
            </a:extLst>
          </p:cNvPr>
          <p:cNvSpPr>
            <a:spLocks noGrp="1"/>
          </p:cNvSpPr>
          <p:nvPr>
            <p:ph sz="quarter" idx="11"/>
          </p:nvPr>
        </p:nvSpPr>
        <p:spPr>
          <a:xfrm>
            <a:off x="1964317" y="1313010"/>
            <a:ext cx="9332332" cy="3602461"/>
          </a:xfrm>
        </p:spPr>
        <p:txBody>
          <a:bodyPr>
            <a:noAutofit/>
          </a:bodyPr>
          <a:lstStyle/>
          <a:p>
            <a:pPr marL="457200" indent="-457200">
              <a:buFont typeface="+mj-lt"/>
              <a:buAutoNum type="arabicPeriod"/>
            </a:pPr>
            <a:r>
              <a:rPr lang="en-US" sz="2000" dirty="0"/>
              <a:t>Assess for recent HIV exposure</a:t>
            </a:r>
            <a:endParaRPr lang="en-US" sz="2000" b="0" dirty="0"/>
          </a:p>
          <a:p>
            <a:pPr lvl="1"/>
            <a:r>
              <a:rPr lang="en-US" sz="2000" b="0" i="1" dirty="0"/>
              <a:t>In the past 72 hours, have you had sex without a condom with someone whose HIV status is positive or unknown to you, or have you shared injection equipment with someone whose HIV status is positive or unknown to you? </a:t>
            </a:r>
            <a:br>
              <a:rPr lang="en-US" sz="2000" b="0" dirty="0"/>
            </a:br>
            <a:r>
              <a:rPr lang="en-US" sz="2000" u="sng" dirty="0">
                <a:solidFill>
                  <a:srgbClr val="FF0000"/>
                </a:solidFill>
              </a:rPr>
              <a:t>If answer is yes, consider PEP first. Do not start </a:t>
            </a:r>
            <a:r>
              <a:rPr lang="en-US" sz="2000" u="sng" dirty="0" err="1">
                <a:solidFill>
                  <a:srgbClr val="FF0000"/>
                </a:solidFill>
              </a:rPr>
              <a:t>PrEP.</a:t>
            </a:r>
            <a:r>
              <a:rPr lang="en-US" sz="2000" u="sng" dirty="0">
                <a:solidFill>
                  <a:srgbClr val="FF0000"/>
                </a:solidFill>
              </a:rPr>
              <a:t>​</a:t>
            </a:r>
          </a:p>
          <a:p>
            <a:pPr lvl="1"/>
            <a:r>
              <a:rPr lang="en-US" sz="2000" b="0" i="1" dirty="0"/>
              <a:t>How about in the last 4 weeks?​</a:t>
            </a:r>
          </a:p>
          <a:p>
            <a:pPr marL="457200" indent="-457200">
              <a:buFont typeface="+mj-lt"/>
              <a:buAutoNum type="arabicPeriod" startAt="2"/>
            </a:pPr>
            <a:r>
              <a:rPr lang="en-US" sz="2000" dirty="0"/>
              <a:t>Assess for any flu-like symptoms</a:t>
            </a:r>
            <a:endParaRPr lang="en-US" sz="2000" b="0" dirty="0"/>
          </a:p>
          <a:p>
            <a:pPr lvl="1"/>
            <a:r>
              <a:rPr lang="en-US" sz="2000" b="0" i="1" dirty="0"/>
              <a:t>In the past 4 weeks, have you had any cold or flu symptoms, including fever, fatigue, sore throat, headache, swollen glands, rash, mouth ulcers or muscle pain/soreness? ​</a:t>
            </a:r>
            <a:endParaRPr lang="en-US" sz="2000" dirty="0">
              <a:solidFill>
                <a:schemeClr val="accent3"/>
              </a:solidFill>
            </a:endParaRPr>
          </a:p>
        </p:txBody>
      </p:sp>
      <p:sp>
        <p:nvSpPr>
          <p:cNvPr id="7" name="TextBox 6">
            <a:extLst>
              <a:ext uri="{FF2B5EF4-FFF2-40B4-BE49-F238E27FC236}">
                <a16:creationId xmlns:a16="http://schemas.microsoft.com/office/drawing/2014/main" id="{C6271603-8F0F-F6DC-B687-FA35CCD654C5}"/>
              </a:ext>
            </a:extLst>
          </p:cNvPr>
          <p:cNvSpPr txBox="1"/>
          <p:nvPr/>
        </p:nvSpPr>
        <p:spPr>
          <a:xfrm>
            <a:off x="2399014" y="5041432"/>
            <a:ext cx="8462937" cy="1295868"/>
          </a:xfrm>
          <a:prstGeom prst="rect">
            <a:avLst/>
          </a:prstGeom>
          <a:solidFill>
            <a:srgbClr val="E7F4F0"/>
          </a:solidFill>
        </p:spPr>
        <p:txBody>
          <a:bodyPr wrap="square">
            <a:spAutoFit/>
          </a:bodyPr>
          <a:lstStyle/>
          <a:p>
            <a:pPr algn="ctr">
              <a:lnSpc>
                <a:spcPct val="110000"/>
              </a:lnSpc>
              <a:spcAft>
                <a:spcPts val="1200"/>
              </a:spcAft>
            </a:pPr>
            <a:r>
              <a:rPr lang="en-US" b="1" dirty="0">
                <a:solidFill>
                  <a:schemeClr val="accent3"/>
                </a:solidFill>
              </a:rPr>
              <a:t>Note: </a:t>
            </a:r>
            <a:r>
              <a:rPr lang="en-US" b="0" dirty="0"/>
              <a:t>Many of these symptoms are commonly due to other illnesses. Providers need to use clinical judgement in determining whether symptoms are consistent with HIV or may be explained by an alternative cause. History of a potential HIV exposure within the last 4 weeks should increase a provider’s suspicion for AHI in a person with symptoms.​</a:t>
            </a:r>
          </a:p>
        </p:txBody>
      </p:sp>
    </p:spTree>
    <p:extLst>
      <p:ext uri="{BB962C8B-B14F-4D97-AF65-F5344CB8AC3E}">
        <p14:creationId xmlns:p14="http://schemas.microsoft.com/office/powerpoint/2010/main" val="3790651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A1862-323D-DEAB-0BE1-F55BE55CBC44}"/>
              </a:ext>
            </a:extLst>
          </p:cNvPr>
          <p:cNvSpPr>
            <a:spLocks noGrp="1"/>
          </p:cNvSpPr>
          <p:nvPr>
            <p:ph type="title"/>
          </p:nvPr>
        </p:nvSpPr>
        <p:spPr/>
        <p:txBody>
          <a:bodyPr/>
          <a:lstStyle/>
          <a:p>
            <a:r>
              <a:rPr lang="en-US" dirty="0"/>
              <a:t>Symbols Key​</a:t>
            </a:r>
          </a:p>
        </p:txBody>
      </p:sp>
      <p:sp>
        <p:nvSpPr>
          <p:cNvPr id="3" name="Content Placeholder 2">
            <a:extLst>
              <a:ext uri="{FF2B5EF4-FFF2-40B4-BE49-F238E27FC236}">
                <a16:creationId xmlns:a16="http://schemas.microsoft.com/office/drawing/2014/main" id="{1ED34378-DA17-64D1-47F0-2F8064556FE7}"/>
              </a:ext>
            </a:extLst>
          </p:cNvPr>
          <p:cNvSpPr>
            <a:spLocks noGrp="1"/>
          </p:cNvSpPr>
          <p:nvPr>
            <p:ph sz="quarter" idx="11"/>
          </p:nvPr>
        </p:nvSpPr>
        <p:spPr>
          <a:xfrm>
            <a:off x="3348230" y="1594722"/>
            <a:ext cx="8123239" cy="4395787"/>
          </a:xfrm>
        </p:spPr>
        <p:txBody>
          <a:bodyPr anchor="t">
            <a:normAutofit fontScale="92500" lnSpcReduction="20000"/>
          </a:bodyPr>
          <a:lstStyle/>
          <a:p>
            <a:pPr>
              <a:lnSpc>
                <a:spcPct val="350000"/>
              </a:lnSpc>
              <a:spcAft>
                <a:spcPts val="1200"/>
              </a:spcAft>
            </a:pPr>
            <a:r>
              <a:rPr lang="en-US" sz="2200" b="0" dirty="0"/>
              <a:t>Preliminary recommendation based on available evidence and may change</a:t>
            </a:r>
            <a:r>
              <a:rPr lang="en-US" sz="2000" b="0" dirty="0"/>
              <a:t>​</a:t>
            </a:r>
          </a:p>
          <a:p>
            <a:pPr>
              <a:lnSpc>
                <a:spcPct val="350000"/>
              </a:lnSpc>
              <a:spcAft>
                <a:spcPts val="1200"/>
              </a:spcAft>
            </a:pPr>
            <a:r>
              <a:rPr lang="en-US" sz="2200" b="0" dirty="0"/>
              <a:t>Adaptation required or suggested based on local context​</a:t>
            </a:r>
          </a:p>
          <a:p>
            <a:pPr>
              <a:lnSpc>
                <a:spcPct val="350000"/>
              </a:lnSpc>
              <a:spcAft>
                <a:spcPts val="1200"/>
              </a:spcAft>
            </a:pPr>
            <a:r>
              <a:rPr lang="en-US" sz="2200" b="0" dirty="0"/>
              <a:t>Content repeated in other modules​</a:t>
            </a:r>
          </a:p>
          <a:p>
            <a:pPr>
              <a:lnSpc>
                <a:spcPct val="350000"/>
              </a:lnSpc>
              <a:spcAft>
                <a:spcPts val="1200"/>
              </a:spcAft>
            </a:pPr>
            <a:r>
              <a:rPr lang="en-US" sz="2200" b="0" dirty="0"/>
              <a:t>Unknown at the moment, more information required​</a:t>
            </a:r>
          </a:p>
        </p:txBody>
      </p:sp>
      <p:sp>
        <p:nvSpPr>
          <p:cNvPr id="20" name="Oval 19">
            <a:extLst>
              <a:ext uri="{FF2B5EF4-FFF2-40B4-BE49-F238E27FC236}">
                <a16:creationId xmlns:a16="http://schemas.microsoft.com/office/drawing/2014/main" id="{513F9A62-2688-FE5E-80CB-D8B6B689C981}"/>
              </a:ext>
            </a:extLst>
          </p:cNvPr>
          <p:cNvSpPr/>
          <p:nvPr/>
        </p:nvSpPr>
        <p:spPr>
          <a:xfrm>
            <a:off x="2298913" y="4155287"/>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98E78E5-EE00-E8EC-2F71-237B33582F50}"/>
              </a:ext>
            </a:extLst>
          </p:cNvPr>
          <p:cNvSpPr/>
          <p:nvPr/>
        </p:nvSpPr>
        <p:spPr>
          <a:xfrm>
            <a:off x="2324476" y="3000174"/>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Graphic 13">
            <a:extLst>
              <a:ext uri="{FF2B5EF4-FFF2-40B4-BE49-F238E27FC236}">
                <a16:creationId xmlns:a16="http://schemas.microsoft.com/office/drawing/2014/main" id="{58B5BAA3-50E1-4FB9-E75C-AC3683619BB9}"/>
              </a:ext>
            </a:extLst>
          </p:cNvPr>
          <p:cNvSpPr/>
          <p:nvPr/>
        </p:nvSpPr>
        <p:spPr>
          <a:xfrm>
            <a:off x="2487513" y="4280838"/>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dirty="0"/>
          </a:p>
        </p:txBody>
      </p:sp>
      <p:grpSp>
        <p:nvGrpSpPr>
          <p:cNvPr id="8" name="Graphic 6">
            <a:extLst>
              <a:ext uri="{FF2B5EF4-FFF2-40B4-BE49-F238E27FC236}">
                <a16:creationId xmlns:a16="http://schemas.microsoft.com/office/drawing/2014/main" id="{F734B9DE-F3FF-FB28-D1CE-8C59B4069403}"/>
              </a:ext>
            </a:extLst>
          </p:cNvPr>
          <p:cNvGrpSpPr/>
          <p:nvPr/>
        </p:nvGrpSpPr>
        <p:grpSpPr>
          <a:xfrm>
            <a:off x="2453035" y="3245525"/>
            <a:ext cx="415770" cy="366949"/>
            <a:chOff x="3735476" y="1417084"/>
            <a:chExt cx="4722880" cy="4168299"/>
          </a:xfrm>
          <a:noFill/>
        </p:grpSpPr>
        <p:sp>
          <p:nvSpPr>
            <p:cNvPr id="9" name="Freeform 8">
              <a:extLst>
                <a:ext uri="{FF2B5EF4-FFF2-40B4-BE49-F238E27FC236}">
                  <a16:creationId xmlns:a16="http://schemas.microsoft.com/office/drawing/2014/main" id="{7FE6D543-C11C-D176-E9D7-B00A8E47D97F}"/>
                </a:ext>
              </a:extLst>
            </p:cNvPr>
            <p:cNvSpPr/>
            <p:nvPr/>
          </p:nvSpPr>
          <p:spPr>
            <a:xfrm>
              <a:off x="5931410" y="1417084"/>
              <a:ext cx="2526946"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0" name="Freeform 9">
              <a:extLst>
                <a:ext uri="{FF2B5EF4-FFF2-40B4-BE49-F238E27FC236}">
                  <a16:creationId xmlns:a16="http://schemas.microsoft.com/office/drawing/2014/main" id="{8C86AA54-56A4-F46B-F141-97A0772A903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dirty="0"/>
            </a:p>
          </p:txBody>
        </p:sp>
        <p:sp>
          <p:nvSpPr>
            <p:cNvPr id="11" name="Freeform 10">
              <a:extLst>
                <a:ext uri="{FF2B5EF4-FFF2-40B4-BE49-F238E27FC236}">
                  <a16:creationId xmlns:a16="http://schemas.microsoft.com/office/drawing/2014/main" id="{11BD6448-AFF8-99F5-640F-C34E40A4679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dirty="0"/>
            </a:p>
          </p:txBody>
        </p:sp>
        <p:sp>
          <p:nvSpPr>
            <p:cNvPr id="12" name="Freeform 11">
              <a:extLst>
                <a:ext uri="{FF2B5EF4-FFF2-40B4-BE49-F238E27FC236}">
                  <a16:creationId xmlns:a16="http://schemas.microsoft.com/office/drawing/2014/main" id="{F868B98A-2FF4-312B-D664-0905815963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dirty="0"/>
            </a:p>
          </p:txBody>
        </p:sp>
      </p:grpSp>
      <p:grpSp>
        <p:nvGrpSpPr>
          <p:cNvPr id="4" name="Group 3">
            <a:extLst>
              <a:ext uri="{FF2B5EF4-FFF2-40B4-BE49-F238E27FC236}">
                <a16:creationId xmlns:a16="http://schemas.microsoft.com/office/drawing/2014/main" id="{0C2C1296-1A7E-EAEE-0DDE-08FC52A03E1D}"/>
              </a:ext>
            </a:extLst>
          </p:cNvPr>
          <p:cNvGrpSpPr/>
          <p:nvPr/>
        </p:nvGrpSpPr>
        <p:grpSpPr>
          <a:xfrm>
            <a:off x="2278505" y="1896353"/>
            <a:ext cx="722288" cy="722288"/>
            <a:chOff x="2278505" y="1896353"/>
            <a:chExt cx="722288" cy="722288"/>
          </a:xfrm>
        </p:grpSpPr>
        <p:sp>
          <p:nvSpPr>
            <p:cNvPr id="22" name="Oval 21">
              <a:extLst>
                <a:ext uri="{FF2B5EF4-FFF2-40B4-BE49-F238E27FC236}">
                  <a16:creationId xmlns:a16="http://schemas.microsoft.com/office/drawing/2014/main" id="{DA9C7597-31D2-5AB0-66C4-BB684B20F0E4}"/>
                </a:ext>
              </a:extLst>
            </p:cNvPr>
            <p:cNvSpPr/>
            <p:nvPr/>
          </p:nvSpPr>
          <p:spPr>
            <a:xfrm>
              <a:off x="2278505" y="1896353"/>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aphic 4">
              <a:extLst>
                <a:ext uri="{FF2B5EF4-FFF2-40B4-BE49-F238E27FC236}">
                  <a16:creationId xmlns:a16="http://schemas.microsoft.com/office/drawing/2014/main" id="{C214E36F-0E63-4466-57AE-EDEFB3DC23B0}"/>
                </a:ext>
              </a:extLst>
            </p:cNvPr>
            <p:cNvGrpSpPr/>
            <p:nvPr/>
          </p:nvGrpSpPr>
          <p:grpSpPr>
            <a:xfrm>
              <a:off x="2451309" y="2049527"/>
              <a:ext cx="417497" cy="415941"/>
              <a:chOff x="268746" y="843231"/>
              <a:chExt cx="3235960" cy="3223894"/>
            </a:xfrm>
            <a:solidFill>
              <a:schemeClr val="bg1"/>
            </a:solidFill>
          </p:grpSpPr>
          <p:sp>
            <p:nvSpPr>
              <p:cNvPr id="13" name="Freeform 12">
                <a:extLst>
                  <a:ext uri="{FF2B5EF4-FFF2-40B4-BE49-F238E27FC236}">
                    <a16:creationId xmlns:a16="http://schemas.microsoft.com/office/drawing/2014/main" id="{C19533F2-16BA-557A-913F-BBE987B9AD22}"/>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713E60D7-87E6-56D9-0953-07490A147D24}"/>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dirty="0"/>
              </a:p>
            </p:txBody>
          </p:sp>
        </p:grpSp>
      </p:grpSp>
      <p:sp>
        <p:nvSpPr>
          <p:cNvPr id="19" name="Oval 18">
            <a:extLst>
              <a:ext uri="{FF2B5EF4-FFF2-40B4-BE49-F238E27FC236}">
                <a16:creationId xmlns:a16="http://schemas.microsoft.com/office/drawing/2014/main" id="{F26EE46D-2C7E-1DC1-7926-60C878C0E887}"/>
              </a:ext>
            </a:extLst>
          </p:cNvPr>
          <p:cNvSpPr/>
          <p:nvPr/>
        </p:nvSpPr>
        <p:spPr>
          <a:xfrm>
            <a:off x="2298913" y="5375299"/>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Graphic 16">
            <a:extLst>
              <a:ext uri="{FF2B5EF4-FFF2-40B4-BE49-F238E27FC236}">
                <a16:creationId xmlns:a16="http://schemas.microsoft.com/office/drawing/2014/main" id="{6491685A-D36F-5535-64AD-975D7989D8F1}"/>
              </a:ext>
            </a:extLst>
          </p:cNvPr>
          <p:cNvSpPr/>
          <p:nvPr/>
        </p:nvSpPr>
        <p:spPr>
          <a:xfrm>
            <a:off x="2463270" y="5518661"/>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dirty="0"/>
          </a:p>
        </p:txBody>
      </p:sp>
    </p:spTree>
    <p:extLst>
      <p:ext uri="{BB962C8B-B14F-4D97-AF65-F5344CB8AC3E}">
        <p14:creationId xmlns:p14="http://schemas.microsoft.com/office/powerpoint/2010/main" val="26904636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10;&#10;Description automatically generated with medium confidence">
            <a:extLst>
              <a:ext uri="{FF2B5EF4-FFF2-40B4-BE49-F238E27FC236}">
                <a16:creationId xmlns:a16="http://schemas.microsoft.com/office/drawing/2014/main" id="{21C63A68-5218-2AF1-D379-FE86416C420C}"/>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Upon history taking and physical exam, Joseph denies and does not present with any flu-like signs or symptoms. ​</a:t>
            </a:r>
          </a:p>
          <a:p>
            <a:pPr>
              <a:spcBef>
                <a:spcPts val="600"/>
              </a:spcBef>
            </a:pPr>
            <a:endParaRPr lang="en-US" sz="2000" b="0" dirty="0"/>
          </a:p>
          <a:p>
            <a:pPr>
              <a:spcBef>
                <a:spcPts val="600"/>
              </a:spcBef>
            </a:pPr>
            <a:r>
              <a:rPr lang="en-US" sz="2000" b="0" dirty="0"/>
              <a:t>He has not had any sex or injected drugs within the last 3 days and thinks the last time he had unprotected sex was around 3 months ago.​</a:t>
            </a:r>
          </a:p>
          <a:p>
            <a:pPr>
              <a:spcBef>
                <a:spcPts val="600"/>
              </a:spcBef>
            </a:pPr>
            <a:endParaRPr lang="en-US" sz="2000" b="0" dirty="0"/>
          </a:p>
          <a:p>
            <a:pPr>
              <a:spcBef>
                <a:spcPts val="600"/>
              </a:spcBef>
            </a:pPr>
            <a:r>
              <a:rPr lang="en-US" sz="2000" b="0" i="1" dirty="0"/>
              <a:t>Do you suspect AHI?   </a:t>
            </a:r>
            <a:r>
              <a:rPr lang="en-US" sz="2000" b="0" dirty="0"/>
              <a:t>​</a:t>
            </a:r>
          </a:p>
          <a:p>
            <a:pPr>
              <a:spcAft>
                <a:spcPts val="1200"/>
              </a:spcAft>
            </a:pPr>
            <a:r>
              <a:rPr lang="en-US" sz="2000" b="0" dirty="0"/>
              <a:t>​</a:t>
            </a:r>
          </a:p>
        </p:txBody>
      </p:sp>
      <p:sp>
        <p:nvSpPr>
          <p:cNvPr id="2" name="Right Triangle 1">
            <a:extLst>
              <a:ext uri="{FF2B5EF4-FFF2-40B4-BE49-F238E27FC236}">
                <a16:creationId xmlns:a16="http://schemas.microsoft.com/office/drawing/2014/main" id="{E38988A6-0E6B-5148-7888-7AD4B457DA5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ECA93A53-2D54-61DA-4E64-FFFF5E179D99}"/>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EDAD8ED2-3472-5BBA-55E2-2575959027E1}"/>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F8946ACE-B0D0-FEDB-7FB6-A4CAB39DD1DA}"/>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01B43023-2576-EDE7-13CC-954271DBCE10}"/>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465202F8-06A3-BAD3-06AF-22547D4C46E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5280886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itting at a desk&#10;&#10;Description automatically generated">
            <a:extLst>
              <a:ext uri="{FF2B5EF4-FFF2-40B4-BE49-F238E27FC236}">
                <a16:creationId xmlns:a16="http://schemas.microsoft.com/office/drawing/2014/main" id="{A91BF615-6BC3-B229-CC4E-16EA1ABDD893}"/>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Joseph does not present with any signs or symptoms of AHI and has not had a recent potential exposure to HIV.​ You do not suspect AHI.</a:t>
            </a:r>
          </a:p>
          <a:p>
            <a:pPr>
              <a:spcBef>
                <a:spcPts val="600"/>
              </a:spcBef>
            </a:pPr>
            <a:endParaRPr lang="en-US" sz="2000" b="0" dirty="0"/>
          </a:p>
          <a:p>
            <a:pPr>
              <a:spcBef>
                <a:spcPts val="600"/>
              </a:spcBef>
            </a:pPr>
            <a:r>
              <a:rPr lang="en-US" sz="2000" dirty="0">
                <a:solidFill>
                  <a:schemeClr val="accent3"/>
                </a:solidFill>
              </a:rPr>
              <a:t>Remember: </a:t>
            </a:r>
          </a:p>
          <a:p>
            <a:pPr>
              <a:spcBef>
                <a:spcPts val="600"/>
              </a:spcBef>
            </a:pPr>
            <a:r>
              <a:rPr lang="en-US" sz="2000" b="0" dirty="0"/>
              <a:t>AHI may be asymptomatic. If AHI is suspected based on a history of recent HIV exposure, defer PrEP for 4 weeks.​​</a:t>
            </a:r>
          </a:p>
        </p:txBody>
      </p:sp>
      <p:sp>
        <p:nvSpPr>
          <p:cNvPr id="2" name="Right Triangle 1">
            <a:extLst>
              <a:ext uri="{FF2B5EF4-FFF2-40B4-BE49-F238E27FC236}">
                <a16:creationId xmlns:a16="http://schemas.microsoft.com/office/drawing/2014/main" id="{44D527DD-80A6-3FE6-40B5-FF84F5A0E6DE}"/>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A3467B38-4120-0651-A9CE-FE0DB98782FD}"/>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2191363-4C32-2E6C-A3B9-49BAB639DF7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5BE2A127-27FB-B257-4BE7-E99B81A8151C}"/>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78D0DCAB-6A92-ADC2-98CE-EB0E87A81C49}"/>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55DF06A1-9D28-B4D4-C999-9F33849E861F}"/>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4949110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fontScale="90000"/>
          </a:bodyPr>
          <a:lstStyle/>
          <a:p>
            <a:r>
              <a:rPr lang="en-US" sz="2800" dirty="0"/>
              <a:t>PrEP Eligibility Criteria: Substantial Risk for HIV Infection </a:t>
            </a:r>
            <a:r>
              <a:rPr lang="en-US" sz="2800" i="1" dirty="0"/>
              <a:t>or</a:t>
            </a:r>
            <a:r>
              <a:rPr lang="en-US" sz="2800" dirty="0"/>
              <a:t> Requesting PrEP​</a:t>
            </a:r>
            <a:endParaRPr lang="en-US" dirty="0"/>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1583740579"/>
              </p:ext>
            </p:extLst>
          </p:nvPr>
        </p:nvGraphicFramePr>
        <p:xfrm>
          <a:off x="1964318" y="15493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dirty="0">
                        <a:solidFill>
                          <a:srgbClr val="4B545B"/>
                        </a:solidFill>
                        <a:effectLst/>
                      </a:endParaRPr>
                    </a:p>
                  </a:txBody>
                  <a:tcPr anchor="ctr">
                    <a:solidFill>
                      <a:schemeClr val="accent3"/>
                    </a:solidFill>
                  </a:tcPr>
                </a:tc>
                <a:tc>
                  <a:txBody>
                    <a:bodyPr/>
                    <a:lstStyle/>
                    <a:p>
                      <a:pPr algn="l" rtl="0" fontAlgn="base"/>
                      <a:r>
                        <a:rPr lang="en-US" sz="2000" b="0" i="0" dirty="0">
                          <a:solidFill>
                            <a:schemeClr val="bg1"/>
                          </a:solidFill>
                          <a:effectLst/>
                          <a:latin typeface="Calibri" panose="020F0502020204030204" pitchFamily="34" charset="0"/>
                        </a:rPr>
                        <a:t>HIV negative</a:t>
                      </a:r>
                      <a:endParaRPr lang="en-US" sz="2000" b="0" i="0" dirty="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dirty="0">
                        <a:solidFill>
                          <a:srgbClr val="4B545B"/>
                        </a:solidFill>
                        <a:effectLst/>
                      </a:endParaRPr>
                    </a:p>
                  </a:txBody>
                  <a:tcPr anchor="ctr">
                    <a:solidFill>
                      <a:schemeClr val="accent1"/>
                    </a:solidFill>
                  </a:tcPr>
                </a:tc>
                <a:tc>
                  <a:txBody>
                    <a:bodyPr/>
                    <a:lstStyle/>
                    <a:p>
                      <a:pPr algn="l" rtl="0" fontAlgn="base"/>
                      <a:r>
                        <a:rPr lang="en-US" sz="2000" b="0" i="0" dirty="0">
                          <a:solidFill>
                            <a:schemeClr val="bg1"/>
                          </a:solidFill>
                          <a:effectLst/>
                          <a:latin typeface="Calibri" panose="020F0502020204030204" pitchFamily="34" charset="0"/>
                        </a:rPr>
                        <a:t>No suspicion of AHI</a:t>
                      </a:r>
                      <a:endParaRPr lang="en-US" sz="2000" b="0" i="0" dirty="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dirty="0">
                        <a:solidFill>
                          <a:srgbClr val="4B545B"/>
                        </a:solidFill>
                        <a:effectLst/>
                      </a:endParaRPr>
                    </a:p>
                  </a:txBody>
                  <a:tcPr anchor="ctr">
                    <a:solidFill>
                      <a:schemeClr val="accent5"/>
                    </a:solidFill>
                  </a:tcPr>
                </a:tc>
                <a:tc>
                  <a:txBody>
                    <a:bodyPr/>
                    <a:lstStyle/>
                    <a:p>
                      <a:pPr algn="l" rtl="0" fontAlgn="base"/>
                      <a:r>
                        <a:rPr lang="en-US" sz="2000" b="0" i="0" dirty="0">
                          <a:solidFill>
                            <a:schemeClr val="bg1"/>
                          </a:solidFill>
                          <a:effectLst/>
                          <a:latin typeface="Calibri" panose="020F0502020204030204" pitchFamily="34" charset="0"/>
                        </a:rPr>
                        <a:t>At substantial risk for HIV infection </a:t>
                      </a:r>
                      <a:r>
                        <a:rPr lang="en-US" sz="2000" b="0" i="1" dirty="0">
                          <a:solidFill>
                            <a:schemeClr val="bg1"/>
                          </a:solidFill>
                          <a:effectLst/>
                          <a:latin typeface="Calibri" panose="020F0502020204030204" pitchFamily="34" charset="0"/>
                        </a:rPr>
                        <a:t>or</a:t>
                      </a:r>
                      <a:r>
                        <a:rPr lang="en-US" sz="2000" b="0" i="0" dirty="0">
                          <a:solidFill>
                            <a:schemeClr val="bg1"/>
                          </a:solidFill>
                          <a:effectLst/>
                          <a:latin typeface="Calibri" panose="020F0502020204030204" pitchFamily="34" charset="0"/>
                        </a:rPr>
                        <a:t> requesting </a:t>
                      </a:r>
                      <a:r>
                        <a:rPr lang="en-US" sz="2000" b="0" i="0" dirty="0" err="1">
                          <a:solidFill>
                            <a:schemeClr val="bg1"/>
                          </a:solidFill>
                          <a:effectLst/>
                          <a:latin typeface="Calibri" panose="020F0502020204030204" pitchFamily="34" charset="0"/>
                        </a:rPr>
                        <a:t>PrEP</a:t>
                      </a:r>
                      <a:endParaRPr lang="en-US" sz="2000" b="0" i="0" dirty="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dirty="0">
                        <a:solidFill>
                          <a:srgbClr val="4B545B"/>
                        </a:solidFill>
                        <a:effectLst/>
                      </a:endParaRPr>
                    </a:p>
                  </a:txBody>
                  <a:tcPr anchor="ctr">
                    <a:solidFill>
                      <a:schemeClr val="accent2"/>
                    </a:solidFill>
                  </a:tcPr>
                </a:tc>
                <a:tc>
                  <a:txBody>
                    <a:bodyPr/>
                    <a:lstStyle/>
                    <a:p>
                      <a:pPr algn="l" rtl="0" fontAlgn="base"/>
                      <a:r>
                        <a:rPr lang="en-US" sz="2000" b="0" i="0" dirty="0">
                          <a:solidFill>
                            <a:schemeClr val="bg1"/>
                          </a:solidFill>
                          <a:effectLst/>
                          <a:latin typeface="Calibri" panose="020F0502020204030204" pitchFamily="34" charset="0"/>
                        </a:rPr>
                        <a:t>Willingness to use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as prescribed</a:t>
                      </a:r>
                      <a:endParaRPr lang="en-US" sz="2000" b="0" i="0" dirty="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dirty="0">
                        <a:solidFill>
                          <a:srgbClr val="4B545B"/>
                        </a:solidFill>
                        <a:effectLst/>
                      </a:endParaRPr>
                    </a:p>
                  </a:txBody>
                  <a:tcPr anchor="ctr">
                    <a:solidFill>
                      <a:schemeClr val="accent6"/>
                    </a:solidFill>
                  </a:tcPr>
                </a:tc>
                <a:tc>
                  <a:txBody>
                    <a:bodyPr/>
                    <a:lstStyle/>
                    <a:p>
                      <a:pPr algn="l" rtl="0" fontAlgn="base"/>
                      <a:r>
                        <a:rPr lang="en-US" sz="2000" b="0" i="0" dirty="0">
                          <a:solidFill>
                            <a:schemeClr val="bg1"/>
                          </a:solidFill>
                          <a:effectLst/>
                          <a:latin typeface="Calibri" panose="020F0502020204030204" pitchFamily="34" charset="0"/>
                        </a:rPr>
                        <a:t>No contraindication to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drug or administration route*</a:t>
                      </a:r>
                      <a:endParaRPr lang="en-US" sz="2000" b="0" i="0" dirty="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16" name="Rectangle 15">
            <a:extLst>
              <a:ext uri="{FF2B5EF4-FFF2-40B4-BE49-F238E27FC236}">
                <a16:creationId xmlns:a16="http://schemas.microsoft.com/office/drawing/2014/main" id="{07827661-8232-D549-BAD0-92D67CE2FB32}"/>
              </a:ext>
            </a:extLst>
          </p:cNvPr>
          <p:cNvSpPr/>
          <p:nvPr/>
        </p:nvSpPr>
        <p:spPr>
          <a:xfrm>
            <a:off x="2367948" y="3126410"/>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C76ABEF-A2A0-CA6D-B692-3187B5092043}"/>
              </a:ext>
            </a:extLst>
          </p:cNvPr>
          <p:cNvSpPr/>
          <p:nvPr/>
        </p:nvSpPr>
        <p:spPr>
          <a:xfrm>
            <a:off x="2367948" y="380465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1C52136-989E-C854-5B6E-AD0A335F8BDD}"/>
              </a:ext>
            </a:extLst>
          </p:cNvPr>
          <p:cNvSpPr/>
          <p:nvPr/>
        </p:nvSpPr>
        <p:spPr>
          <a:xfrm>
            <a:off x="2367948" y="44745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rame 2">
            <a:extLst>
              <a:ext uri="{FF2B5EF4-FFF2-40B4-BE49-F238E27FC236}">
                <a16:creationId xmlns:a16="http://schemas.microsoft.com/office/drawing/2014/main" id="{54BA6EFB-65F8-90BC-455A-15A5274CBEA9}"/>
              </a:ext>
            </a:extLst>
          </p:cNvPr>
          <p:cNvSpPr/>
          <p:nvPr/>
        </p:nvSpPr>
        <p:spPr>
          <a:xfrm>
            <a:off x="1840147" y="2784130"/>
            <a:ext cx="9392796" cy="909154"/>
          </a:xfrm>
          <a:prstGeom prst="frame">
            <a:avLst>
              <a:gd name="adj1" fmla="val 648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62CB3D02-1FB7-A5B9-892D-D4E2655A6315}"/>
              </a:ext>
            </a:extLst>
          </p:cNvPr>
          <p:cNvSpPr txBox="1"/>
          <p:nvPr/>
        </p:nvSpPr>
        <p:spPr>
          <a:xfrm>
            <a:off x="1964318" y="5147702"/>
            <a:ext cx="8037551" cy="369332"/>
          </a:xfrm>
          <a:prstGeom prst="rect">
            <a:avLst/>
          </a:prstGeom>
          <a:noFill/>
        </p:spPr>
        <p:txBody>
          <a:bodyPr wrap="square">
            <a:spAutoFit/>
          </a:bodyPr>
          <a:lstStyle/>
          <a:p>
            <a:r>
              <a:rPr lang="en-US" b="1" i="1" u="none" strike="noStrike" dirty="0">
                <a:solidFill>
                  <a:srgbClr val="00B5DE"/>
                </a:solidFill>
                <a:effectLst/>
                <a:latin typeface="Calibri" panose="020F0502020204030204" pitchFamily="34" charset="0"/>
              </a:rPr>
              <a:t>* See Modules 2-5 for more information on specific PrEP products​</a:t>
            </a:r>
            <a:endParaRPr lang="en-US" b="1" i="1" dirty="0">
              <a:solidFill>
                <a:srgbClr val="00B5DE"/>
              </a:solidFill>
            </a:endParaRPr>
          </a:p>
        </p:txBody>
      </p:sp>
      <p:pic>
        <p:nvPicPr>
          <p:cNvPr id="5" name="Graphic 4" descr="Checkmark with solid fill">
            <a:extLst>
              <a:ext uri="{FF2B5EF4-FFF2-40B4-BE49-F238E27FC236}">
                <a16:creationId xmlns:a16="http://schemas.microsoft.com/office/drawing/2014/main" id="{3C5F3F3F-C5A7-868A-C52C-06FDA5D7C2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8" y="1678130"/>
            <a:ext cx="387363" cy="387363"/>
          </a:xfrm>
          <a:prstGeom prst="rect">
            <a:avLst/>
          </a:prstGeom>
        </p:spPr>
      </p:pic>
      <p:pic>
        <p:nvPicPr>
          <p:cNvPr id="7" name="Graphic 6" descr="Checkmark with solid fill">
            <a:extLst>
              <a:ext uri="{FF2B5EF4-FFF2-40B4-BE49-F238E27FC236}">
                <a16:creationId xmlns:a16="http://schemas.microsoft.com/office/drawing/2014/main" id="{906319CE-D49D-285C-342A-EDD8C40E02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285395"/>
            <a:ext cx="387363" cy="387363"/>
          </a:xfrm>
          <a:prstGeom prst="rect">
            <a:avLst/>
          </a:prstGeom>
        </p:spPr>
      </p:pic>
    </p:spTree>
    <p:extLst>
      <p:ext uri="{BB962C8B-B14F-4D97-AF65-F5344CB8AC3E}">
        <p14:creationId xmlns:p14="http://schemas.microsoft.com/office/powerpoint/2010/main" val="28056431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F245-5777-B87D-DFE6-1733308BF8CD}"/>
              </a:ext>
            </a:extLst>
          </p:cNvPr>
          <p:cNvSpPr>
            <a:spLocks noGrp="1"/>
          </p:cNvSpPr>
          <p:nvPr>
            <p:ph type="title"/>
          </p:nvPr>
        </p:nvSpPr>
        <p:spPr/>
        <p:txBody>
          <a:bodyPr>
            <a:normAutofit/>
          </a:bodyPr>
          <a:lstStyle/>
          <a:p>
            <a:r>
              <a:rPr lang="en-US" dirty="0"/>
              <a:t>Substantial Risk for HIV Infection </a:t>
            </a:r>
            <a:r>
              <a:rPr lang="en-US" i="1" dirty="0"/>
              <a:t>or</a:t>
            </a:r>
            <a:r>
              <a:rPr lang="en-US" dirty="0"/>
              <a:t> Requesting PrEP​</a:t>
            </a:r>
          </a:p>
        </p:txBody>
      </p:sp>
      <p:sp>
        <p:nvSpPr>
          <p:cNvPr id="3" name="Content Placeholder 2">
            <a:extLst>
              <a:ext uri="{FF2B5EF4-FFF2-40B4-BE49-F238E27FC236}">
                <a16:creationId xmlns:a16="http://schemas.microsoft.com/office/drawing/2014/main" id="{25DE4E7C-E08E-C7D5-0F13-749D5BDE3617}"/>
              </a:ext>
            </a:extLst>
          </p:cNvPr>
          <p:cNvSpPr>
            <a:spLocks noGrp="1"/>
          </p:cNvSpPr>
          <p:nvPr>
            <p:ph sz="quarter" idx="11"/>
          </p:nvPr>
        </p:nvSpPr>
        <p:spPr/>
        <p:txBody>
          <a:bodyPr>
            <a:normAutofit/>
          </a:bodyPr>
          <a:lstStyle/>
          <a:p>
            <a:pPr>
              <a:spcBef>
                <a:spcPts val="600"/>
              </a:spcBef>
            </a:pPr>
            <a:r>
              <a:rPr lang="en-US" sz="2000" b="0" dirty="0"/>
              <a:t>Does the client report </a:t>
            </a:r>
            <a:r>
              <a:rPr lang="en-US" sz="2000" b="0" i="1" dirty="0"/>
              <a:t>any one </a:t>
            </a:r>
            <a:r>
              <a:rPr lang="en-US" sz="2000" b="0" dirty="0"/>
              <a:t>of the following in the </a:t>
            </a:r>
            <a:r>
              <a:rPr lang="en-US" sz="2000" dirty="0"/>
              <a:t>past six months</a:t>
            </a:r>
            <a:r>
              <a:rPr lang="en-US" sz="2000" b="0" dirty="0"/>
              <a:t>?​</a:t>
            </a:r>
          </a:p>
          <a:p>
            <a:pPr marL="342900" indent="-342900">
              <a:spcBef>
                <a:spcPts val="600"/>
              </a:spcBef>
              <a:buFont typeface="Wingdings" panose="05000000000000000000" pitchFamily="2" charset="2"/>
              <a:buChar char="q"/>
            </a:pPr>
            <a:r>
              <a:rPr lang="en-US" sz="2000" b="0" dirty="0"/>
              <a:t>Sexual activity in a high HIV prevalence population or key population group ​</a:t>
            </a:r>
          </a:p>
          <a:p>
            <a:pPr marL="342900" indent="-342900">
              <a:spcBef>
                <a:spcPts val="600"/>
              </a:spcBef>
              <a:buFont typeface="Wingdings" panose="05000000000000000000" pitchFamily="2" charset="2"/>
              <a:buChar char="q"/>
            </a:pPr>
            <a:r>
              <a:rPr lang="en-US" sz="2000" b="0" dirty="0"/>
              <a:t>Vaginal or anal intercourse without condoms with more than one partner</a:t>
            </a:r>
          </a:p>
          <a:p>
            <a:pPr marL="342900" indent="-342900">
              <a:spcBef>
                <a:spcPts val="600"/>
              </a:spcBef>
              <a:buFont typeface="Wingdings" panose="05000000000000000000" pitchFamily="2" charset="2"/>
              <a:buChar char="q"/>
            </a:pPr>
            <a:r>
              <a:rPr lang="en-US" sz="2000" b="0" dirty="0"/>
              <a:t>Sex partner with one or more HIV risk factor</a:t>
            </a:r>
          </a:p>
          <a:p>
            <a:pPr marL="342900" indent="-342900">
              <a:spcBef>
                <a:spcPts val="600"/>
              </a:spcBef>
              <a:buFont typeface="Wingdings" panose="05000000000000000000" pitchFamily="2" charset="2"/>
              <a:buChar char="q"/>
            </a:pPr>
            <a:r>
              <a:rPr lang="en-US" sz="2000" b="0" dirty="0"/>
              <a:t>History of an STI (based on lab test, syndromic STI treatment, or self-report)</a:t>
            </a:r>
          </a:p>
          <a:p>
            <a:pPr marL="342900" indent="-342900">
              <a:spcBef>
                <a:spcPts val="600"/>
              </a:spcBef>
              <a:buFont typeface="Wingdings" panose="05000000000000000000" pitchFamily="2" charset="2"/>
              <a:buChar char="q"/>
            </a:pPr>
            <a:r>
              <a:rPr lang="en-US" sz="2000" b="0" dirty="0"/>
              <a:t>History of use of PEP</a:t>
            </a:r>
          </a:p>
          <a:p>
            <a:pPr marL="342900" indent="-342900">
              <a:spcBef>
                <a:spcPts val="600"/>
              </a:spcBef>
              <a:buFont typeface="Wingdings" panose="05000000000000000000" pitchFamily="2" charset="2"/>
              <a:buChar char="q"/>
            </a:pPr>
            <a:r>
              <a:rPr lang="en-US" sz="2000" b="0" dirty="0"/>
              <a:t>History of sharing of injection material and/or equipment with another person</a:t>
            </a:r>
          </a:p>
          <a:p>
            <a:pPr marL="342900" indent="-342900">
              <a:spcBef>
                <a:spcPts val="600"/>
              </a:spcBef>
              <a:buFont typeface="Wingdings" panose="05000000000000000000" pitchFamily="2" charset="2"/>
              <a:buChar char="q"/>
            </a:pPr>
            <a:r>
              <a:rPr lang="en-US" sz="2000" b="0" dirty="0"/>
              <a:t>Having a sexual partner who is HIV positive and has been on ART for less than 6 months or has inconsistent or unknown adherence</a:t>
            </a:r>
          </a:p>
          <a:p>
            <a:pPr marL="342900" indent="-342900">
              <a:spcBef>
                <a:spcPts val="600"/>
              </a:spcBef>
              <a:buFont typeface="Wingdings" panose="05000000000000000000" pitchFamily="2" charset="2"/>
              <a:buChar char="q"/>
            </a:pPr>
            <a:r>
              <a:rPr lang="en-US" sz="2000" dirty="0">
                <a:solidFill>
                  <a:srgbClr val="FF0000"/>
                </a:solidFill>
              </a:rPr>
              <a:t>Asking for </a:t>
            </a:r>
            <a:r>
              <a:rPr lang="en-US" sz="2000" dirty="0" err="1">
                <a:solidFill>
                  <a:srgbClr val="FF0000"/>
                </a:solidFill>
              </a:rPr>
              <a:t>PrEP</a:t>
            </a:r>
            <a:endParaRPr lang="en-US" sz="2000" b="0" dirty="0">
              <a:solidFill>
                <a:srgbClr val="FF0000"/>
              </a:solidFill>
            </a:endParaRPr>
          </a:p>
        </p:txBody>
      </p:sp>
    </p:spTree>
    <p:extLst>
      <p:ext uri="{BB962C8B-B14F-4D97-AF65-F5344CB8AC3E}">
        <p14:creationId xmlns:p14="http://schemas.microsoft.com/office/powerpoint/2010/main" val="17316561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BBFE-C5F4-0BB4-90D5-20F068E07787}"/>
              </a:ext>
            </a:extLst>
          </p:cNvPr>
          <p:cNvSpPr>
            <a:spLocks noGrp="1"/>
          </p:cNvSpPr>
          <p:nvPr>
            <p:ph type="title"/>
          </p:nvPr>
        </p:nvSpPr>
        <p:spPr/>
        <p:txBody>
          <a:bodyPr/>
          <a:lstStyle/>
          <a:p>
            <a:r>
              <a:rPr lang="en-US"/>
              <a:t>Substantial </a:t>
            </a:r>
            <a:r>
              <a:rPr lang="en-US" dirty="0"/>
              <a:t>Risk for HIV Infection </a:t>
            </a:r>
            <a:r>
              <a:rPr lang="en-US" i="1"/>
              <a:t>or</a:t>
            </a:r>
            <a:r>
              <a:rPr lang="en-US"/>
              <a:t> Requesting PrEP</a:t>
            </a:r>
            <a:endParaRPr lang="en-US" dirty="0"/>
          </a:p>
        </p:txBody>
      </p:sp>
      <p:sp>
        <p:nvSpPr>
          <p:cNvPr id="3" name="Content Placeholder 2">
            <a:extLst>
              <a:ext uri="{FF2B5EF4-FFF2-40B4-BE49-F238E27FC236}">
                <a16:creationId xmlns:a16="http://schemas.microsoft.com/office/drawing/2014/main" id="{522A64C3-EA87-AE15-CF4B-0C52468149CF}"/>
              </a:ext>
            </a:extLst>
          </p:cNvPr>
          <p:cNvSpPr>
            <a:spLocks noGrp="1"/>
          </p:cNvSpPr>
          <p:nvPr>
            <p:ph sz="quarter" idx="11"/>
          </p:nvPr>
        </p:nvSpPr>
        <p:spPr>
          <a:xfrm>
            <a:off x="1964317" y="2687868"/>
            <a:ext cx="9145008" cy="3245531"/>
          </a:xfrm>
        </p:spPr>
        <p:txBody>
          <a:bodyPr>
            <a:normAutofit/>
          </a:bodyPr>
          <a:lstStyle/>
          <a:p>
            <a:pPr marL="342900" indent="-342900">
              <a:spcBef>
                <a:spcPts val="600"/>
              </a:spcBef>
              <a:buFont typeface="Arial" panose="020B0604020202020204" pitchFamily="34" charset="0"/>
              <a:buChar char="•"/>
            </a:pPr>
            <a:r>
              <a:rPr lang="en-US" sz="2000" b="0" dirty="0"/>
              <a:t>Asking for </a:t>
            </a:r>
            <a:r>
              <a:rPr lang="en-US" sz="2000" b="0" dirty="0" err="1"/>
              <a:t>PrEP</a:t>
            </a:r>
            <a:r>
              <a:rPr lang="en-US" sz="2000" b="0" dirty="0"/>
              <a:t> is enough, even if no risk factors are reported.​</a:t>
            </a:r>
          </a:p>
          <a:p>
            <a:pPr marL="342900" indent="-342900">
              <a:spcBef>
                <a:spcPts val="600"/>
              </a:spcBef>
              <a:buFont typeface="Arial" panose="020B0604020202020204" pitchFamily="34" charset="0"/>
              <a:buChar char="•"/>
            </a:pPr>
            <a:r>
              <a:rPr lang="en-US" sz="2000" b="0" dirty="0"/>
              <a:t>Asking for </a:t>
            </a:r>
            <a:r>
              <a:rPr lang="en-US" sz="2000" b="0" dirty="0" err="1"/>
              <a:t>PrEP</a:t>
            </a:r>
            <a:r>
              <a:rPr lang="en-US" sz="2000" b="0" dirty="0"/>
              <a:t> may indicate a risk behavior clients are unwilling to share. ​</a:t>
            </a:r>
          </a:p>
          <a:p>
            <a:pPr marL="342900" indent="-342900">
              <a:spcBef>
                <a:spcPts val="600"/>
              </a:spcBef>
              <a:buFont typeface="Arial" panose="020B0604020202020204" pitchFamily="34" charset="0"/>
              <a:buChar char="•"/>
            </a:pPr>
            <a:r>
              <a:rPr lang="en-US" sz="2000" b="0" dirty="0"/>
              <a:t>Not everyone will feel comfortable reporting their risk behaviors or concerns regarding behaviors of their partner(s).​</a:t>
            </a:r>
          </a:p>
          <a:p>
            <a:pPr marL="342900" indent="-342900">
              <a:spcBef>
                <a:spcPts val="600"/>
              </a:spcBef>
              <a:buFont typeface="Arial" panose="020B0604020202020204" pitchFamily="34" charset="0"/>
              <a:buChar char="•"/>
            </a:pPr>
            <a:r>
              <a:rPr lang="en-US" sz="2000" b="0" dirty="0"/>
              <a:t>Respect privacy and confidentiality​.</a:t>
            </a:r>
          </a:p>
          <a:p>
            <a:pPr marL="342900" indent="-342900">
              <a:spcBef>
                <a:spcPts val="600"/>
              </a:spcBef>
              <a:buFont typeface="Arial" panose="020B0604020202020204" pitchFamily="34" charset="0"/>
              <a:buChar char="•"/>
            </a:pPr>
            <a:r>
              <a:rPr lang="en-US" sz="2000" b="0" dirty="0"/>
              <a:t>Never pressure or demand someone report risk behaviors. ​</a:t>
            </a:r>
          </a:p>
        </p:txBody>
      </p:sp>
      <p:sp>
        <p:nvSpPr>
          <p:cNvPr id="5" name="TextBox 4">
            <a:extLst>
              <a:ext uri="{FF2B5EF4-FFF2-40B4-BE49-F238E27FC236}">
                <a16:creationId xmlns:a16="http://schemas.microsoft.com/office/drawing/2014/main" id="{676657E3-1523-5C72-7FCB-D9215F5B0193}"/>
              </a:ext>
            </a:extLst>
          </p:cNvPr>
          <p:cNvSpPr txBox="1"/>
          <p:nvPr/>
        </p:nvSpPr>
        <p:spPr>
          <a:xfrm>
            <a:off x="3931910" y="1730996"/>
            <a:ext cx="4665083" cy="584775"/>
          </a:xfrm>
          <a:prstGeom prst="rect">
            <a:avLst/>
          </a:prstGeom>
          <a:noFill/>
        </p:spPr>
        <p:txBody>
          <a:bodyPr wrap="square">
            <a:spAutoFit/>
          </a:bodyPr>
          <a:lstStyle/>
          <a:p>
            <a:r>
              <a:rPr lang="en-US" sz="3200" b="1" i="0" u="none" strike="noStrike" dirty="0">
                <a:solidFill>
                  <a:schemeClr val="accent3"/>
                </a:solidFill>
                <a:effectLst/>
                <a:latin typeface="Calibri" panose="020F0502020204030204" pitchFamily="34" charset="0"/>
              </a:rPr>
              <a:t>Asking for </a:t>
            </a:r>
            <a:r>
              <a:rPr lang="en-US" sz="3200" b="1" i="0" u="none" strike="noStrike" dirty="0" err="1">
                <a:solidFill>
                  <a:schemeClr val="accent3"/>
                </a:solidFill>
                <a:effectLst/>
                <a:latin typeface="Calibri" panose="020F0502020204030204" pitchFamily="34" charset="0"/>
              </a:rPr>
              <a:t>PrEP</a:t>
            </a:r>
            <a:r>
              <a:rPr lang="en-US" sz="3200" b="1" i="0" u="none" strike="noStrike" dirty="0">
                <a:solidFill>
                  <a:schemeClr val="accent3"/>
                </a:solidFill>
                <a:effectLst/>
                <a:latin typeface="Calibri" panose="020F0502020204030204" pitchFamily="34" charset="0"/>
              </a:rPr>
              <a:t> is enough</a:t>
            </a:r>
            <a:r>
              <a:rPr lang="en-US" sz="3200" b="0" i="0" u="none" strike="noStrike" dirty="0">
                <a:solidFill>
                  <a:schemeClr val="accent3"/>
                </a:solidFill>
                <a:effectLst/>
                <a:latin typeface="Calibri" panose="020F0502020204030204" pitchFamily="34" charset="0"/>
              </a:rPr>
              <a:t>!</a:t>
            </a:r>
            <a:r>
              <a:rPr lang="en-US" sz="3200" b="0" i="0" dirty="0">
                <a:solidFill>
                  <a:schemeClr val="accent3"/>
                </a:solidFill>
                <a:effectLst/>
                <a:latin typeface="Calibri" panose="020F0502020204030204" pitchFamily="34" charset="0"/>
              </a:rPr>
              <a:t>​</a:t>
            </a:r>
            <a:endParaRPr lang="en-US" sz="3200" dirty="0">
              <a:solidFill>
                <a:schemeClr val="accent3"/>
              </a:solidFill>
            </a:endParaRPr>
          </a:p>
        </p:txBody>
      </p:sp>
      <p:sp>
        <p:nvSpPr>
          <p:cNvPr id="4" name="TextBox 3">
            <a:extLst>
              <a:ext uri="{FF2B5EF4-FFF2-40B4-BE49-F238E27FC236}">
                <a16:creationId xmlns:a16="http://schemas.microsoft.com/office/drawing/2014/main" id="{282911C2-CB08-5658-5920-DC5BA64AEA5A}"/>
              </a:ext>
            </a:extLst>
          </p:cNvPr>
          <p:cNvSpPr txBox="1"/>
          <p:nvPr/>
        </p:nvSpPr>
        <p:spPr>
          <a:xfrm>
            <a:off x="1964317" y="6550223"/>
            <a:ext cx="2537717" cy="307777"/>
          </a:xfrm>
          <a:prstGeom prst="rect">
            <a:avLst/>
          </a:prstGeom>
          <a:noFill/>
        </p:spPr>
        <p:txBody>
          <a:bodyPr wrap="square" rtlCol="0">
            <a:spAutoFit/>
          </a:bodyPr>
          <a:lstStyle/>
          <a:p>
            <a:r>
              <a:rPr lang="en-US" sz="1400" dirty="0"/>
              <a:t>WHO, 2021</a:t>
            </a:r>
            <a:endParaRPr lang="en-ZA" sz="1400" dirty="0"/>
          </a:p>
        </p:txBody>
      </p:sp>
    </p:spTree>
    <p:extLst>
      <p:ext uri="{BB962C8B-B14F-4D97-AF65-F5344CB8AC3E}">
        <p14:creationId xmlns:p14="http://schemas.microsoft.com/office/powerpoint/2010/main" val="28040755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ABC8-5FE0-41AE-F3B6-7EFFB0B4E8C0}"/>
              </a:ext>
            </a:extLst>
          </p:cNvPr>
          <p:cNvSpPr>
            <a:spLocks noGrp="1"/>
          </p:cNvSpPr>
          <p:nvPr>
            <p:ph type="title"/>
          </p:nvPr>
        </p:nvSpPr>
        <p:spPr/>
        <p:txBody>
          <a:bodyPr/>
          <a:lstStyle/>
          <a:p>
            <a:pPr>
              <a:lnSpc>
                <a:spcPct val="110000"/>
              </a:lnSpc>
              <a:spcAft>
                <a:spcPts val="1200"/>
              </a:spcAft>
            </a:pPr>
            <a:r>
              <a:rPr lang="en-US" dirty="0"/>
              <a:t>General Screening Questions​</a:t>
            </a:r>
          </a:p>
        </p:txBody>
      </p:sp>
      <p:sp>
        <p:nvSpPr>
          <p:cNvPr id="3" name="Content Placeholder 2">
            <a:extLst>
              <a:ext uri="{FF2B5EF4-FFF2-40B4-BE49-F238E27FC236}">
                <a16:creationId xmlns:a16="http://schemas.microsoft.com/office/drawing/2014/main" id="{696AF063-0D32-F1D9-FE70-18EF7784A3DB}"/>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Consider </a:t>
            </a:r>
            <a:r>
              <a:rPr lang="en-US" sz="2000" b="0" dirty="0" err="1"/>
              <a:t>PrEP</a:t>
            </a:r>
            <a:r>
              <a:rPr lang="en-US" sz="2000" b="0" dirty="0"/>
              <a:t> if a client is from a high-prevalence setting or a high-prevalence population or answers “yes” to any of the following questions.​</a:t>
            </a:r>
          </a:p>
          <a:p>
            <a:pPr marL="285750" indent="-285750">
              <a:spcBef>
                <a:spcPts val="600"/>
              </a:spcBef>
              <a:buFont typeface="Arial" panose="020B0604020202020204" pitchFamily="34" charset="0"/>
              <a:buChar char="•"/>
            </a:pPr>
            <a:r>
              <a:rPr lang="en-US" sz="2000" b="0" dirty="0"/>
              <a:t>Over the past 6 months:​</a:t>
            </a:r>
          </a:p>
          <a:p>
            <a:pPr marL="1028700" lvl="1">
              <a:spcBef>
                <a:spcPts val="600"/>
              </a:spcBef>
            </a:pPr>
            <a:r>
              <a:rPr lang="en-US" sz="2000" b="0" i="1" dirty="0"/>
              <a:t>Have you had sex with more than one partner?​</a:t>
            </a:r>
          </a:p>
          <a:p>
            <a:pPr marL="1028700" lvl="1">
              <a:spcBef>
                <a:spcPts val="600"/>
              </a:spcBef>
            </a:pPr>
            <a:r>
              <a:rPr lang="en-US" sz="2000" b="0" i="1" dirty="0"/>
              <a:t>Have you had sex without a condom?​</a:t>
            </a:r>
          </a:p>
          <a:p>
            <a:pPr marL="1028700" lvl="1">
              <a:spcBef>
                <a:spcPts val="600"/>
              </a:spcBef>
            </a:pPr>
            <a:r>
              <a:rPr lang="en-US" sz="2000" b="0" i="1" dirty="0"/>
              <a:t>Have you had sex with people whose HIV status you do not know?​</a:t>
            </a:r>
          </a:p>
          <a:p>
            <a:pPr marL="1028700" lvl="1">
              <a:spcBef>
                <a:spcPts val="600"/>
              </a:spcBef>
            </a:pPr>
            <a:r>
              <a:rPr lang="en-US" sz="2000" b="0" i="1" dirty="0"/>
              <a:t>Are any of your partners at risk for HIV infection?​</a:t>
            </a:r>
          </a:p>
          <a:p>
            <a:pPr marL="1028700" lvl="1">
              <a:spcBef>
                <a:spcPts val="600"/>
              </a:spcBef>
            </a:pPr>
            <a:r>
              <a:rPr lang="en-US" sz="2000" b="0" i="1" dirty="0"/>
              <a:t>Have you had sex with a person who has HIV?​</a:t>
            </a:r>
          </a:p>
          <a:p>
            <a:pPr marL="1028700" lvl="1">
              <a:spcBef>
                <a:spcPts val="600"/>
              </a:spcBef>
            </a:pPr>
            <a:r>
              <a:rPr lang="en-US" sz="2000" b="0" i="1" dirty="0"/>
              <a:t>Have you injected drugs or hormones using shared equipment?​</a:t>
            </a:r>
          </a:p>
          <a:p>
            <a:pPr marL="285750" indent="-285750">
              <a:spcBef>
                <a:spcPts val="600"/>
              </a:spcBef>
              <a:buFont typeface="Arial" panose="020B0604020202020204" pitchFamily="34" charset="0"/>
              <a:buChar char="•"/>
            </a:pPr>
            <a:r>
              <a:rPr lang="en-US" sz="2000" b="0" dirty="0"/>
              <a:t>Remember to also consider </a:t>
            </a:r>
            <a:r>
              <a:rPr lang="en-US" sz="2000" b="0" dirty="0" err="1"/>
              <a:t>PrEP</a:t>
            </a:r>
            <a:r>
              <a:rPr lang="en-US" sz="2000" b="0" dirty="0"/>
              <a:t> for anyone asking for it, as this may indicate risk behavior they are unwilling to share.​</a:t>
            </a:r>
          </a:p>
        </p:txBody>
      </p:sp>
    </p:spTree>
    <p:extLst>
      <p:ext uri="{BB962C8B-B14F-4D97-AF65-F5344CB8AC3E}">
        <p14:creationId xmlns:p14="http://schemas.microsoft.com/office/powerpoint/2010/main" val="16636676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014DC-4184-4480-C384-E1510842D4F3}"/>
              </a:ext>
            </a:extLst>
          </p:cNvPr>
          <p:cNvSpPr>
            <a:spLocks noGrp="1"/>
          </p:cNvSpPr>
          <p:nvPr>
            <p:ph type="title"/>
          </p:nvPr>
        </p:nvSpPr>
        <p:spPr/>
        <p:txBody>
          <a:bodyPr>
            <a:normAutofit/>
          </a:bodyPr>
          <a:lstStyle/>
          <a:p>
            <a:r>
              <a:rPr lang="en-US" sz="2800" dirty="0"/>
              <a:t>Screening a Person </a:t>
            </a:r>
            <a:r>
              <a:rPr lang="en-US" dirty="0"/>
              <a:t>W</a:t>
            </a:r>
            <a:r>
              <a:rPr lang="en-US" sz="2800" dirty="0"/>
              <a:t>ho Has a Partner with HIV​</a:t>
            </a:r>
            <a:endParaRPr lang="en-US" sz="2800" b="0" dirty="0"/>
          </a:p>
        </p:txBody>
      </p:sp>
      <p:sp>
        <p:nvSpPr>
          <p:cNvPr id="3" name="Content Placeholder 2">
            <a:extLst>
              <a:ext uri="{FF2B5EF4-FFF2-40B4-BE49-F238E27FC236}">
                <a16:creationId xmlns:a16="http://schemas.microsoft.com/office/drawing/2014/main" id="{2707DE37-97F8-9471-2A30-CB2BBEE64797}"/>
              </a:ext>
            </a:extLst>
          </p:cNvPr>
          <p:cNvSpPr>
            <a:spLocks noGrp="1"/>
          </p:cNvSpPr>
          <p:nvPr>
            <p:ph sz="quarter" idx="11"/>
          </p:nvPr>
        </p:nvSpPr>
        <p:spPr>
          <a:xfrm>
            <a:off x="1963765" y="1358899"/>
            <a:ext cx="9145008" cy="4738688"/>
          </a:xfrm>
        </p:spPr>
        <p:txBody>
          <a:bodyPr>
            <a:normAutofit/>
          </a:bodyPr>
          <a:lstStyle/>
          <a:p>
            <a:pPr marL="285750" indent="-285750">
              <a:spcBef>
                <a:spcPts val="600"/>
              </a:spcBef>
              <a:buFont typeface="Arial" panose="020B0604020202020204" pitchFamily="34" charset="0"/>
              <a:buChar char="•"/>
            </a:pPr>
            <a:r>
              <a:rPr lang="en-US" sz="2000" b="0" dirty="0" err="1"/>
              <a:t>PrEP</a:t>
            </a:r>
            <a:r>
              <a:rPr lang="en-US" sz="2000" b="0" dirty="0"/>
              <a:t> can protect the HIV negative partner in a </a:t>
            </a:r>
            <a:r>
              <a:rPr lang="en-US" sz="2000" b="0" dirty="0" err="1"/>
              <a:t>serodifferent</a:t>
            </a:r>
            <a:r>
              <a:rPr lang="en-US" sz="2000" b="0" dirty="0"/>
              <a:t> (a.k.a. </a:t>
            </a:r>
            <a:r>
              <a:rPr lang="en-US" sz="2000" b="0" dirty="0" err="1"/>
              <a:t>serodiscordant</a:t>
            </a:r>
            <a:r>
              <a:rPr lang="en-US" sz="2000" b="0" dirty="0"/>
              <a:t>) relationship if:​</a:t>
            </a:r>
          </a:p>
          <a:p>
            <a:pPr marL="1028700" lvl="1">
              <a:spcBef>
                <a:spcPts val="600"/>
              </a:spcBef>
            </a:pPr>
            <a:r>
              <a:rPr lang="en-US" sz="2000" b="0" dirty="0"/>
              <a:t>The partner living with HIV has been on ART for less than 6 months. </a:t>
            </a:r>
            <a:r>
              <a:rPr lang="en-US" sz="2000" b="0" dirty="0" err="1"/>
              <a:t>PrEP</a:t>
            </a:r>
            <a:r>
              <a:rPr lang="en-US" sz="2000" b="0" dirty="0"/>
              <a:t> can provide a useful bridge to full viral suppression during this time.​</a:t>
            </a:r>
          </a:p>
          <a:p>
            <a:pPr marL="1028700" lvl="1">
              <a:spcBef>
                <a:spcPts val="600"/>
              </a:spcBef>
            </a:pPr>
            <a:r>
              <a:rPr lang="en-US" sz="2000" b="0" dirty="0"/>
              <a:t>The HIV negative partner is not confident of their partner’s adherence to HIV treatment.​</a:t>
            </a:r>
          </a:p>
          <a:p>
            <a:pPr marL="1028700" lvl="1">
              <a:spcBef>
                <a:spcPts val="600"/>
              </a:spcBef>
            </a:pPr>
            <a:r>
              <a:rPr lang="en-US" sz="2000" b="0" dirty="0"/>
              <a:t>The HIV negative partner is aware of gaps in their partner’s adherence to HIV treatment.​</a:t>
            </a:r>
          </a:p>
          <a:p>
            <a:pPr marL="1028700" lvl="1">
              <a:spcBef>
                <a:spcPts val="600"/>
              </a:spcBef>
            </a:pPr>
            <a:r>
              <a:rPr lang="en-US" sz="2000" b="0" dirty="0"/>
              <a:t>The partner living with HIV is known to have an elevated viral load or be failing HIV treatment.​</a:t>
            </a:r>
          </a:p>
          <a:p>
            <a:pPr marL="1028700" lvl="1">
              <a:spcBef>
                <a:spcPts val="600"/>
              </a:spcBef>
            </a:pPr>
            <a:r>
              <a:rPr lang="en-US" sz="2000" b="0" dirty="0"/>
              <a:t>The couple is not communicating openly about HIV treatment adherence and viral load test results.​</a:t>
            </a:r>
          </a:p>
        </p:txBody>
      </p:sp>
    </p:spTree>
    <p:extLst>
      <p:ext uri="{BB962C8B-B14F-4D97-AF65-F5344CB8AC3E}">
        <p14:creationId xmlns:p14="http://schemas.microsoft.com/office/powerpoint/2010/main" val="35764678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3EEC-37D9-5DBD-7012-35DD2A3C6F5B}"/>
              </a:ext>
            </a:extLst>
          </p:cNvPr>
          <p:cNvSpPr>
            <a:spLocks noGrp="1"/>
          </p:cNvSpPr>
          <p:nvPr>
            <p:ph type="title"/>
          </p:nvPr>
        </p:nvSpPr>
        <p:spPr/>
        <p:txBody>
          <a:bodyPr>
            <a:noAutofit/>
          </a:bodyPr>
          <a:lstStyle/>
          <a:p>
            <a:r>
              <a:rPr lang="en-US" dirty="0"/>
              <a:t>Questions for a Person Who Has a Partner Living with HIV</a:t>
            </a:r>
          </a:p>
        </p:txBody>
      </p:sp>
      <p:sp>
        <p:nvSpPr>
          <p:cNvPr id="3" name="Content Placeholder 2">
            <a:extLst>
              <a:ext uri="{FF2B5EF4-FFF2-40B4-BE49-F238E27FC236}">
                <a16:creationId xmlns:a16="http://schemas.microsoft.com/office/drawing/2014/main" id="{FB9B356A-2AE2-D41B-460B-7054D255D840}"/>
              </a:ext>
            </a:extLst>
          </p:cNvPr>
          <p:cNvSpPr>
            <a:spLocks noGrp="1"/>
          </p:cNvSpPr>
          <p:nvPr>
            <p:ph sz="quarter" idx="11"/>
          </p:nvPr>
        </p:nvSpPr>
        <p:spPr>
          <a:xfrm>
            <a:off x="1964317" y="1598612"/>
            <a:ext cx="9145008" cy="4738688"/>
          </a:xfrm>
        </p:spPr>
        <p:txBody>
          <a:bodyPr>
            <a:normAutofit/>
          </a:bodyPr>
          <a:lstStyle/>
          <a:p>
            <a:pPr>
              <a:spcBef>
                <a:spcPts val="600"/>
              </a:spcBef>
            </a:pPr>
            <a:r>
              <a:rPr lang="en-US" sz="2000" dirty="0"/>
              <a:t>Questions to guide discussion with a person who has a partner living with HIV:​</a:t>
            </a:r>
          </a:p>
          <a:p>
            <a:pPr marL="285750" indent="-285750">
              <a:spcBef>
                <a:spcPts val="600"/>
              </a:spcBef>
              <a:buFont typeface="Arial" panose="020B0604020202020204" pitchFamily="34" charset="0"/>
              <a:buChar char="•"/>
            </a:pPr>
            <a:r>
              <a:rPr lang="en-US" sz="2000" b="0" i="1" dirty="0"/>
              <a:t>Is your partner taking ART for HIV?​</a:t>
            </a:r>
          </a:p>
          <a:p>
            <a:pPr marL="285750" indent="-285750">
              <a:spcBef>
                <a:spcPts val="600"/>
              </a:spcBef>
              <a:buFont typeface="Arial" panose="020B0604020202020204" pitchFamily="34" charset="0"/>
              <a:buChar char="•"/>
            </a:pPr>
            <a:r>
              <a:rPr lang="en-US" sz="2000" b="0" i="1" dirty="0"/>
              <a:t>Has your partner been on ART for more than 6 months?​</a:t>
            </a:r>
          </a:p>
          <a:p>
            <a:pPr marL="285750" indent="-285750">
              <a:spcBef>
                <a:spcPts val="600"/>
              </a:spcBef>
              <a:buFont typeface="Arial" panose="020B0604020202020204" pitchFamily="34" charset="0"/>
              <a:buChar char="•"/>
            </a:pPr>
            <a:r>
              <a:rPr lang="en-US" sz="2000" b="0" i="1" dirty="0"/>
              <a:t>Do you regularly discuss your partner’s adherence to HIV treatment?​</a:t>
            </a:r>
          </a:p>
          <a:p>
            <a:pPr marL="285750" indent="-285750">
              <a:spcBef>
                <a:spcPts val="600"/>
              </a:spcBef>
              <a:buFont typeface="Arial" panose="020B0604020202020204" pitchFamily="34" charset="0"/>
              <a:buChar char="•"/>
            </a:pPr>
            <a:r>
              <a:rPr lang="en-US" sz="2000" b="0" i="1" dirty="0"/>
              <a:t>Do you know your partner’s last viral load result? And when was the testing done?​</a:t>
            </a:r>
          </a:p>
          <a:p>
            <a:pPr marL="285750" indent="-285750">
              <a:spcBef>
                <a:spcPts val="600"/>
              </a:spcBef>
              <a:buFont typeface="Arial" panose="020B0604020202020204" pitchFamily="34" charset="0"/>
              <a:buChar char="•"/>
            </a:pPr>
            <a:r>
              <a:rPr lang="en-US" sz="2000" b="0" i="1" dirty="0"/>
              <a:t>Do you wish to have a child with your partner?​</a:t>
            </a:r>
          </a:p>
          <a:p>
            <a:pPr marL="285750" indent="-285750">
              <a:spcBef>
                <a:spcPts val="600"/>
              </a:spcBef>
              <a:buFont typeface="Arial" panose="020B0604020202020204" pitchFamily="34" charset="0"/>
              <a:buChar char="•"/>
            </a:pPr>
            <a:r>
              <a:rPr lang="en-US" sz="2000" b="0" i="1" dirty="0"/>
              <a:t>Are you and your partner consistently using condoms?​</a:t>
            </a:r>
          </a:p>
        </p:txBody>
      </p:sp>
    </p:spTree>
    <p:extLst>
      <p:ext uri="{BB962C8B-B14F-4D97-AF65-F5344CB8AC3E}">
        <p14:creationId xmlns:p14="http://schemas.microsoft.com/office/powerpoint/2010/main" val="16230059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4B0F8-EEE4-26A5-590C-72B1D3E6B664}"/>
              </a:ext>
            </a:extLst>
          </p:cNvPr>
          <p:cNvSpPr>
            <a:spLocks noGrp="1"/>
          </p:cNvSpPr>
          <p:nvPr>
            <p:ph type="title"/>
          </p:nvPr>
        </p:nvSpPr>
        <p:spPr/>
        <p:txBody>
          <a:bodyPr/>
          <a:lstStyle/>
          <a:p>
            <a:r>
              <a:rPr lang="en-US" dirty="0"/>
              <a:t>Contextual Risk Factors</a:t>
            </a:r>
          </a:p>
        </p:txBody>
      </p:sp>
      <p:sp>
        <p:nvSpPr>
          <p:cNvPr id="3" name="Content Placeholder 2">
            <a:extLst>
              <a:ext uri="{FF2B5EF4-FFF2-40B4-BE49-F238E27FC236}">
                <a16:creationId xmlns:a16="http://schemas.microsoft.com/office/drawing/2014/main" id="{F1752718-9739-9886-813B-94B28F7166C4}"/>
              </a:ext>
            </a:extLst>
          </p:cNvPr>
          <p:cNvSpPr>
            <a:spLocks noGrp="1"/>
          </p:cNvSpPr>
          <p:nvPr>
            <p:ph sz="quarter" idx="11"/>
          </p:nvPr>
        </p:nvSpPr>
        <p:spPr/>
        <p:txBody>
          <a:bodyPr>
            <a:noAutofit/>
          </a:bodyPr>
          <a:lstStyle/>
          <a:p>
            <a:pPr>
              <a:spcBef>
                <a:spcPts val="600"/>
              </a:spcBef>
            </a:pPr>
            <a:r>
              <a:rPr lang="en-US" sz="2000" dirty="0"/>
              <a:t>Other contextual factors may indicate higher HIV risk​. </a:t>
            </a:r>
            <a:r>
              <a:rPr lang="en-US" sz="2000" b="0" dirty="0"/>
              <a:t>Has the client:​</a:t>
            </a:r>
          </a:p>
          <a:p>
            <a:pPr marL="285750" indent="-285750">
              <a:spcBef>
                <a:spcPts val="600"/>
              </a:spcBef>
              <a:buFont typeface="Arial" panose="020B0604020202020204" pitchFamily="34" charset="0"/>
              <a:buChar char="•"/>
            </a:pPr>
            <a:r>
              <a:rPr lang="en-US" sz="2000" b="0" dirty="0"/>
              <a:t>Received money, housing, food, or gifts in exchange for sex?​</a:t>
            </a:r>
          </a:p>
          <a:p>
            <a:pPr marL="285750" indent="-285750">
              <a:spcBef>
                <a:spcPts val="600"/>
              </a:spcBef>
              <a:buFont typeface="Arial" panose="020B0604020202020204" pitchFamily="34" charset="0"/>
              <a:buChar char="•"/>
            </a:pPr>
            <a:r>
              <a:rPr lang="en-US" sz="2000" b="0" dirty="0"/>
              <a:t>Been forced to have sex against their will?</a:t>
            </a:r>
          </a:p>
          <a:p>
            <a:pPr marL="285750" indent="-285750">
              <a:spcBef>
                <a:spcPts val="600"/>
              </a:spcBef>
              <a:buFont typeface="Arial" panose="020B0604020202020204" pitchFamily="34" charset="0"/>
              <a:buChar char="•"/>
            </a:pPr>
            <a:r>
              <a:rPr lang="en-US" sz="2000" b="0" dirty="0"/>
              <a:t>Been physically assaulted by anyone, including a sex partner?​</a:t>
            </a:r>
          </a:p>
          <a:p>
            <a:pPr marL="285750" indent="-285750">
              <a:spcBef>
                <a:spcPts val="600"/>
              </a:spcBef>
              <a:buFont typeface="Arial" panose="020B0604020202020204" pitchFamily="34" charset="0"/>
              <a:buChar char="•"/>
            </a:pPr>
            <a:r>
              <a:rPr lang="en-US" sz="2000" b="0" dirty="0"/>
              <a:t>Taken PEP to prevent HIV infection?​</a:t>
            </a:r>
          </a:p>
          <a:p>
            <a:pPr marL="285750" indent="-285750">
              <a:spcBef>
                <a:spcPts val="600"/>
              </a:spcBef>
              <a:buFont typeface="Arial" panose="020B0604020202020204" pitchFamily="34" charset="0"/>
              <a:buChar char="•"/>
            </a:pPr>
            <a:r>
              <a:rPr lang="en-US" sz="2000" b="0" dirty="0"/>
              <a:t>Had an STI?​</a:t>
            </a:r>
          </a:p>
          <a:p>
            <a:pPr marL="285750" indent="-285750">
              <a:spcBef>
                <a:spcPts val="600"/>
              </a:spcBef>
              <a:buFont typeface="Arial" panose="020B0604020202020204" pitchFamily="34" charset="0"/>
              <a:buChar char="•"/>
            </a:pPr>
            <a:r>
              <a:rPr lang="en-US" sz="2000" b="0" dirty="0"/>
              <a:t>Used recreational or psychoactive drugs?​</a:t>
            </a:r>
          </a:p>
          <a:p>
            <a:pPr marL="285750" indent="-285750">
              <a:spcBef>
                <a:spcPts val="600"/>
              </a:spcBef>
              <a:buFont typeface="Arial" panose="020B0604020202020204" pitchFamily="34" charset="0"/>
              <a:buChar char="•"/>
            </a:pPr>
            <a:r>
              <a:rPr lang="en-US" sz="2000" b="0" dirty="0"/>
              <a:t>Been required to leave their home or moved to a new place?​</a:t>
            </a:r>
          </a:p>
          <a:p>
            <a:pPr marL="285750" indent="-285750">
              <a:spcBef>
                <a:spcPts val="600"/>
              </a:spcBef>
              <a:buFont typeface="Arial" panose="020B0604020202020204" pitchFamily="34" charset="0"/>
              <a:buChar char="•"/>
            </a:pPr>
            <a:r>
              <a:rPr lang="en-US" sz="2000" b="0" dirty="0"/>
              <a:t>Lost their job?​</a:t>
            </a:r>
          </a:p>
          <a:p>
            <a:pPr marL="285750" indent="-285750">
              <a:spcBef>
                <a:spcPts val="600"/>
              </a:spcBef>
              <a:buFont typeface="Arial" panose="020B0604020202020204" pitchFamily="34" charset="0"/>
              <a:buChar char="•"/>
            </a:pPr>
            <a:r>
              <a:rPr lang="en-US" sz="2000" b="0" dirty="0"/>
              <a:t>Had fewer than 12 years of schooling or left school early?​</a:t>
            </a:r>
          </a:p>
        </p:txBody>
      </p:sp>
    </p:spTree>
    <p:extLst>
      <p:ext uri="{BB962C8B-B14F-4D97-AF65-F5344CB8AC3E}">
        <p14:creationId xmlns:p14="http://schemas.microsoft.com/office/powerpoint/2010/main" val="1188512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6C43-CB3A-4C0F-BA45-A0CB063F8CE4}"/>
              </a:ext>
            </a:extLst>
          </p:cNvPr>
          <p:cNvSpPr>
            <a:spLocks noGrp="1"/>
          </p:cNvSpPr>
          <p:nvPr>
            <p:ph type="title"/>
          </p:nvPr>
        </p:nvSpPr>
        <p:spPr/>
        <p:txBody>
          <a:bodyPr/>
          <a:lstStyle/>
          <a:p>
            <a:r>
              <a:rPr lang="en-US" dirty="0"/>
              <a:t>Approach to Screening </a:t>
            </a:r>
          </a:p>
        </p:txBody>
      </p:sp>
      <p:sp>
        <p:nvSpPr>
          <p:cNvPr id="3" name="Content Placeholder 2">
            <a:extLst>
              <a:ext uri="{FF2B5EF4-FFF2-40B4-BE49-F238E27FC236}">
                <a16:creationId xmlns:a16="http://schemas.microsoft.com/office/drawing/2014/main" id="{72A6400C-77E4-5F34-72A8-51100F312454}"/>
              </a:ext>
            </a:extLst>
          </p:cNvPr>
          <p:cNvSpPr>
            <a:spLocks noGrp="1"/>
          </p:cNvSpPr>
          <p:nvPr>
            <p:ph sz="quarter" idx="11"/>
          </p:nvPr>
        </p:nvSpPr>
        <p:spPr>
          <a:xfrm>
            <a:off x="1964317" y="1492250"/>
            <a:ext cx="9145008" cy="4738688"/>
          </a:xfrm>
        </p:spPr>
        <p:txBody>
          <a:bodyPr>
            <a:normAutofit/>
          </a:bodyPr>
          <a:lstStyle/>
          <a:p>
            <a:pPr>
              <a:spcAft>
                <a:spcPts val="1200"/>
              </a:spcAft>
            </a:pPr>
            <a:r>
              <a:rPr lang="en-US" sz="2000" dirty="0"/>
              <a:t>Sensitive, non-stigmatizing, and non-discriminatory screening​</a:t>
            </a:r>
          </a:p>
          <a:p>
            <a:pPr marL="285750" indent="-285750">
              <a:spcAft>
                <a:spcPts val="1200"/>
              </a:spcAft>
              <a:buFont typeface="Arial" panose="020B0604020202020204" pitchFamily="34" charset="0"/>
              <a:buChar char="•"/>
            </a:pPr>
            <a:r>
              <a:rPr lang="en-US" sz="2000" b="0" dirty="0"/>
              <a:t>As a PrEP provider, remember to be sensitive, inclusive, non-judgmental, and supportive. ​</a:t>
            </a:r>
          </a:p>
          <a:p>
            <a:pPr marL="285750" indent="-285750">
              <a:spcAft>
                <a:spcPts val="1200"/>
              </a:spcAft>
              <a:buFont typeface="Arial" panose="020B0604020202020204" pitchFamily="34" charset="0"/>
              <a:buChar char="•"/>
            </a:pPr>
            <a:r>
              <a:rPr lang="en-US" sz="2000" b="0" dirty="0"/>
              <a:t>Be careful not to develop a screening process that might discourage PrEP use.​</a:t>
            </a:r>
          </a:p>
          <a:p>
            <a:pPr marL="285750" indent="-285750">
              <a:spcAft>
                <a:spcPts val="1200"/>
              </a:spcAft>
              <a:buFont typeface="Arial" panose="020B0604020202020204" pitchFamily="34" charset="0"/>
              <a:buChar char="•"/>
            </a:pPr>
            <a:r>
              <a:rPr lang="en-US" sz="2000" b="0" dirty="0"/>
              <a:t>Ask the person if they are willing to answer some questions about behaviors to help you better understand their risk for HIV.  ​</a:t>
            </a:r>
          </a:p>
          <a:p>
            <a:pPr marL="285750" indent="-285750">
              <a:spcAft>
                <a:spcPts val="1200"/>
              </a:spcAft>
              <a:buFont typeface="Arial" panose="020B0604020202020204" pitchFamily="34" charset="0"/>
              <a:buChar char="•"/>
            </a:pPr>
            <a:r>
              <a:rPr lang="en-US" sz="2000" b="0" dirty="0"/>
              <a:t>Frame screening questions in terms of people’s behavior rather than their sexual identity.​</a:t>
            </a:r>
          </a:p>
          <a:p>
            <a:pPr marL="285750" indent="-285750">
              <a:spcAft>
                <a:spcPts val="1200"/>
              </a:spcAft>
              <a:buFont typeface="Arial" panose="020B0604020202020204" pitchFamily="34" charset="0"/>
              <a:buChar char="•"/>
            </a:pPr>
            <a:r>
              <a:rPr lang="en-US" sz="2000" b="0" dirty="0"/>
              <a:t>In your screening questions, refer to a defined time period, e.g., 6 months.​</a:t>
            </a:r>
          </a:p>
          <a:p>
            <a:pPr marL="285750" indent="-285750">
              <a:spcAft>
                <a:spcPts val="1200"/>
              </a:spcAft>
              <a:buFont typeface="Arial" panose="020B0604020202020204" pitchFamily="34" charset="0"/>
              <a:buChar char="•"/>
            </a:pPr>
            <a:r>
              <a:rPr lang="en-US" sz="2000" b="0" dirty="0"/>
              <a:t>Tell the person that they can choose NOT to answer any questions. ​</a:t>
            </a:r>
          </a:p>
          <a:p>
            <a:pPr marL="285750" indent="-285750">
              <a:spcAft>
                <a:spcPts val="1200"/>
              </a:spcAft>
              <a:buFont typeface="Arial" panose="020B0604020202020204" pitchFamily="34" charset="0"/>
              <a:buChar char="•"/>
            </a:pPr>
            <a:r>
              <a:rPr lang="en-US" sz="2000" b="0" dirty="0"/>
              <a:t>Assure the person that their answers are private and confidential. ​</a:t>
            </a:r>
          </a:p>
        </p:txBody>
      </p:sp>
    </p:spTree>
    <p:extLst>
      <p:ext uri="{BB962C8B-B14F-4D97-AF65-F5344CB8AC3E}">
        <p14:creationId xmlns:p14="http://schemas.microsoft.com/office/powerpoint/2010/main" val="2172700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EC49C-5254-454F-E329-78D199DE149F}"/>
              </a:ext>
            </a:extLst>
          </p:cNvPr>
          <p:cNvSpPr>
            <a:spLocks noGrp="1"/>
          </p:cNvSpPr>
          <p:nvPr>
            <p:ph type="title"/>
          </p:nvPr>
        </p:nvSpPr>
        <p:spPr/>
        <p:txBody>
          <a:bodyPr/>
          <a:lstStyle/>
          <a:p>
            <a:r>
              <a:rPr lang="en-US" dirty="0"/>
              <a:t>Learning Activities​</a:t>
            </a:r>
          </a:p>
        </p:txBody>
      </p:sp>
      <p:sp>
        <p:nvSpPr>
          <p:cNvPr id="3" name="Content Placeholder 2">
            <a:extLst>
              <a:ext uri="{FF2B5EF4-FFF2-40B4-BE49-F238E27FC236}">
                <a16:creationId xmlns:a16="http://schemas.microsoft.com/office/drawing/2014/main" id="{1A66D7E7-4BA7-F10E-0DF1-9BD1DC49CF5D}"/>
              </a:ext>
            </a:extLst>
          </p:cNvPr>
          <p:cNvSpPr>
            <a:spLocks noGrp="1"/>
          </p:cNvSpPr>
          <p:nvPr>
            <p:ph sz="quarter" idx="11"/>
          </p:nvPr>
        </p:nvSpPr>
        <p:spPr/>
        <p:txBody>
          <a:bodyPr>
            <a:normAutofit/>
          </a:bodyPr>
          <a:lstStyle/>
          <a:p>
            <a:pPr marL="285750" indent="-285750">
              <a:spcAft>
                <a:spcPts val="1200"/>
              </a:spcAft>
              <a:buFont typeface="Arial" panose="020B0604020202020204" pitchFamily="34" charset="0"/>
              <a:buChar char="•"/>
            </a:pPr>
            <a:r>
              <a:rPr lang="en-US" sz="2000" b="0" dirty="0"/>
              <a:t>Question &amp; answer​</a:t>
            </a:r>
          </a:p>
          <a:p>
            <a:pPr marL="285750" indent="-285750">
              <a:spcAft>
                <a:spcPts val="1200"/>
              </a:spcAft>
              <a:buFont typeface="Arial" panose="020B0604020202020204" pitchFamily="34" charset="0"/>
              <a:buChar char="•"/>
            </a:pPr>
            <a:r>
              <a:rPr lang="en-US" sz="2000" b="0" dirty="0"/>
              <a:t>Fill in the blank​</a:t>
            </a:r>
          </a:p>
          <a:p>
            <a:pPr marL="285750" indent="-285750">
              <a:spcAft>
                <a:spcPts val="1200"/>
              </a:spcAft>
              <a:buFont typeface="Arial" panose="020B0604020202020204" pitchFamily="34" charset="0"/>
              <a:buChar char="•"/>
            </a:pPr>
            <a:r>
              <a:rPr lang="en-US" sz="2000" b="0" dirty="0"/>
              <a:t>Review national guidelines​</a:t>
            </a:r>
          </a:p>
          <a:p>
            <a:pPr marL="285750" indent="-285750">
              <a:spcAft>
                <a:spcPts val="1200"/>
              </a:spcAft>
              <a:buFont typeface="Arial" panose="020B0604020202020204" pitchFamily="34" charset="0"/>
              <a:buChar char="•"/>
            </a:pPr>
            <a:r>
              <a:rPr lang="en-US" sz="2000" b="0" dirty="0"/>
              <a:t>Case scenario​</a:t>
            </a:r>
          </a:p>
          <a:p>
            <a:pPr marL="285750" indent="-285750">
              <a:spcAft>
                <a:spcPts val="1200"/>
              </a:spcAft>
              <a:buFont typeface="Arial" panose="020B0604020202020204" pitchFamily="34" charset="0"/>
              <a:buChar char="•"/>
            </a:pPr>
            <a:r>
              <a:rPr lang="en-US" sz="2000" b="0" dirty="0"/>
              <a:t>Discussion​</a:t>
            </a:r>
          </a:p>
          <a:p>
            <a:pPr marL="285750" indent="-285750">
              <a:spcAft>
                <a:spcPts val="1200"/>
              </a:spcAft>
              <a:buFont typeface="Arial" panose="020B0604020202020204" pitchFamily="34" charset="0"/>
              <a:buChar char="•"/>
            </a:pPr>
            <a:r>
              <a:rPr lang="en-US" sz="2000" b="0" dirty="0"/>
              <a:t>Share experiences​</a:t>
            </a:r>
          </a:p>
        </p:txBody>
      </p:sp>
      <p:pic>
        <p:nvPicPr>
          <p:cNvPr id="9" name="Graphic 8">
            <a:extLst>
              <a:ext uri="{FF2B5EF4-FFF2-40B4-BE49-F238E27FC236}">
                <a16:creationId xmlns:a16="http://schemas.microsoft.com/office/drawing/2014/main" id="{B1E9F098-05AE-A483-31FA-78BB64CC4B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1087" y="1987550"/>
            <a:ext cx="1656413" cy="1656413"/>
          </a:xfrm>
          <a:prstGeom prst="rect">
            <a:avLst/>
          </a:prstGeom>
        </p:spPr>
      </p:pic>
      <p:grpSp>
        <p:nvGrpSpPr>
          <p:cNvPr id="39" name="Graphic 37">
            <a:extLst>
              <a:ext uri="{FF2B5EF4-FFF2-40B4-BE49-F238E27FC236}">
                <a16:creationId xmlns:a16="http://schemas.microsoft.com/office/drawing/2014/main" id="{35CA46A0-CA88-7D25-FCE0-EC125E322090}"/>
              </a:ext>
            </a:extLst>
          </p:cNvPr>
          <p:cNvGrpSpPr/>
          <p:nvPr/>
        </p:nvGrpSpPr>
        <p:grpSpPr>
          <a:xfrm>
            <a:off x="7424758" y="2054671"/>
            <a:ext cx="685561" cy="1336790"/>
            <a:chOff x="4425464" y="171417"/>
            <a:chExt cx="3341082" cy="6514846"/>
          </a:xfrm>
          <a:solidFill>
            <a:schemeClr val="bg1"/>
          </a:solidFill>
        </p:grpSpPr>
        <p:sp>
          <p:nvSpPr>
            <p:cNvPr id="40" name="Freeform 39">
              <a:extLst>
                <a:ext uri="{FF2B5EF4-FFF2-40B4-BE49-F238E27FC236}">
                  <a16:creationId xmlns:a16="http://schemas.microsoft.com/office/drawing/2014/main" id="{6F5417A5-73E8-E755-9E45-557A8E83440F}"/>
                </a:ext>
              </a:extLst>
            </p:cNvPr>
            <p:cNvSpPr/>
            <p:nvPr/>
          </p:nvSpPr>
          <p:spPr>
            <a:xfrm>
              <a:off x="5553383" y="5600877"/>
              <a:ext cx="1085312" cy="1085386"/>
            </a:xfrm>
            <a:custGeom>
              <a:avLst/>
              <a:gdLst>
                <a:gd name="connsiteX0" fmla="*/ 1085313 w 1085312"/>
                <a:gd name="connsiteY0" fmla="*/ 542748 h 1085386"/>
                <a:gd name="connsiteX1" fmla="*/ 542657 w 1085312"/>
                <a:gd name="connsiteY1" fmla="*/ 1085387 h 1085386"/>
                <a:gd name="connsiteX2" fmla="*/ 0 w 1085312"/>
                <a:gd name="connsiteY2" fmla="*/ 542748 h 1085386"/>
                <a:gd name="connsiteX3" fmla="*/ 542657 w 1085312"/>
                <a:gd name="connsiteY3" fmla="*/ 0 h 1085386"/>
                <a:gd name="connsiteX4" fmla="*/ 1085313 w 1085312"/>
                <a:gd name="connsiteY4" fmla="*/ 542748 h 1085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312" h="1085386">
                  <a:moveTo>
                    <a:pt x="1085313" y="542748"/>
                  </a:moveTo>
                  <a:cubicBezTo>
                    <a:pt x="1085313" y="842442"/>
                    <a:pt x="842380" y="1085387"/>
                    <a:pt x="542657" y="1085387"/>
                  </a:cubicBezTo>
                  <a:cubicBezTo>
                    <a:pt x="242933" y="1085387"/>
                    <a:pt x="0" y="842442"/>
                    <a:pt x="0" y="542748"/>
                  </a:cubicBezTo>
                  <a:cubicBezTo>
                    <a:pt x="0" y="242996"/>
                    <a:pt x="242933" y="0"/>
                    <a:pt x="542657" y="0"/>
                  </a:cubicBezTo>
                  <a:cubicBezTo>
                    <a:pt x="842380" y="0"/>
                    <a:pt x="1085313" y="242996"/>
                    <a:pt x="1085313" y="542748"/>
                  </a:cubicBezTo>
                </a:path>
              </a:pathLst>
            </a:custGeom>
            <a:grpFill/>
            <a:ln w="5715"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263E4A16-F113-EDAB-7A46-4C47DD2AAE76}"/>
                </a:ext>
              </a:extLst>
            </p:cNvPr>
            <p:cNvSpPr/>
            <p:nvPr/>
          </p:nvSpPr>
          <p:spPr>
            <a:xfrm>
              <a:off x="4425464" y="171417"/>
              <a:ext cx="3341082" cy="4761331"/>
            </a:xfrm>
            <a:custGeom>
              <a:avLst/>
              <a:gdLst>
                <a:gd name="connsiteX0" fmla="*/ 1666421 w 3341082"/>
                <a:gd name="connsiteY0" fmla="*/ 2799 h 4761331"/>
                <a:gd name="connsiteX1" fmla="*/ 484958 w 3341082"/>
                <a:gd name="connsiteY1" fmla="*/ 445511 h 4761331"/>
                <a:gd name="connsiteX2" fmla="*/ 166 w 3341082"/>
                <a:gd name="connsiteY2" fmla="*/ 1610343 h 4761331"/>
                <a:gd name="connsiteX3" fmla="*/ 435 w 3341082"/>
                <a:gd name="connsiteY3" fmla="*/ 1610343 h 4761331"/>
                <a:gd name="connsiteX4" fmla="*/ 166 w 3341082"/>
                <a:gd name="connsiteY4" fmla="*/ 1611794 h 4761331"/>
                <a:gd name="connsiteX5" fmla="*/ 124736 w 3341082"/>
                <a:gd name="connsiteY5" fmla="*/ 1914781 h 4761331"/>
                <a:gd name="connsiteX6" fmla="*/ 427185 w 3341082"/>
                <a:gd name="connsiteY6" fmla="*/ 2040419 h 4761331"/>
                <a:gd name="connsiteX7" fmla="*/ 729726 w 3341082"/>
                <a:gd name="connsiteY7" fmla="*/ 1914781 h 4761331"/>
                <a:gd name="connsiteX8" fmla="*/ 854296 w 3341082"/>
                <a:gd name="connsiteY8" fmla="*/ 1611794 h 4761331"/>
                <a:gd name="connsiteX9" fmla="*/ 854027 w 3341082"/>
                <a:gd name="connsiteY9" fmla="*/ 1610343 h 4761331"/>
                <a:gd name="connsiteX10" fmla="*/ 854296 w 3341082"/>
                <a:gd name="connsiteY10" fmla="*/ 1610343 h 4761331"/>
                <a:gd name="connsiteX11" fmla="*/ 1074255 w 3341082"/>
                <a:gd name="connsiteY11" fmla="*/ 1008839 h 4761331"/>
                <a:gd name="connsiteX12" fmla="*/ 1666443 w 3341082"/>
                <a:gd name="connsiteY12" fmla="*/ 764637 h 4761331"/>
                <a:gd name="connsiteX13" fmla="*/ 2257431 w 3341082"/>
                <a:gd name="connsiteY13" fmla="*/ 1006027 h 4761331"/>
                <a:gd name="connsiteX14" fmla="*/ 2486923 w 3341082"/>
                <a:gd name="connsiteY14" fmla="*/ 1601816 h 4761331"/>
                <a:gd name="connsiteX15" fmla="*/ 2227359 w 3341082"/>
                <a:gd name="connsiteY15" fmla="*/ 2237952 h 4761331"/>
                <a:gd name="connsiteX16" fmla="*/ 1537616 w 3341082"/>
                <a:gd name="connsiteY16" fmla="*/ 3221961 h 4761331"/>
                <a:gd name="connsiteX17" fmla="*/ 1252980 w 3341082"/>
                <a:gd name="connsiteY17" fmla="*/ 4050979 h 4761331"/>
                <a:gd name="connsiteX18" fmla="*/ 1252980 w 3341082"/>
                <a:gd name="connsiteY18" fmla="*/ 4343804 h 4761331"/>
                <a:gd name="connsiteX19" fmla="*/ 1253072 w 3341082"/>
                <a:gd name="connsiteY19" fmla="*/ 4343804 h 4761331"/>
                <a:gd name="connsiteX20" fmla="*/ 1461760 w 3341082"/>
                <a:gd name="connsiteY20" fmla="*/ 4705393 h 4761331"/>
                <a:gd name="connsiteX21" fmla="*/ 1879310 w 3341082"/>
                <a:gd name="connsiteY21" fmla="*/ 4705393 h 4761331"/>
                <a:gd name="connsiteX22" fmla="*/ 2088085 w 3341082"/>
                <a:gd name="connsiteY22" fmla="*/ 4343804 h 4761331"/>
                <a:gd name="connsiteX23" fmla="*/ 2088170 w 3341082"/>
                <a:gd name="connsiteY23" fmla="*/ 4343804 h 4761331"/>
                <a:gd name="connsiteX24" fmla="*/ 2088170 w 3341082"/>
                <a:gd name="connsiteY24" fmla="*/ 4092590 h 4761331"/>
                <a:gd name="connsiteX25" fmla="*/ 2257792 w 3341082"/>
                <a:gd name="connsiteY25" fmla="*/ 3640768 h 4761331"/>
                <a:gd name="connsiteX26" fmla="*/ 2939019 w 3341082"/>
                <a:gd name="connsiteY26" fmla="*/ 2631499 h 4761331"/>
                <a:gd name="connsiteX27" fmla="*/ 3340944 w 3341082"/>
                <a:gd name="connsiteY27" fmla="*/ 1601770 h 4761331"/>
                <a:gd name="connsiteX28" fmla="*/ 2851974 w 3341082"/>
                <a:gd name="connsiteY28" fmla="*/ 437510 h 4761331"/>
                <a:gd name="connsiteX29" fmla="*/ 1666455 w 3341082"/>
                <a:gd name="connsiteY29" fmla="*/ 2793 h 476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41082" h="4761331">
                  <a:moveTo>
                    <a:pt x="1666421" y="2799"/>
                  </a:moveTo>
                  <a:cubicBezTo>
                    <a:pt x="1228331" y="-19280"/>
                    <a:pt x="800598" y="140987"/>
                    <a:pt x="484958" y="445511"/>
                  </a:cubicBezTo>
                  <a:cubicBezTo>
                    <a:pt x="169250" y="750058"/>
                    <a:pt x="-6177" y="1171716"/>
                    <a:pt x="166" y="1610343"/>
                  </a:cubicBezTo>
                  <a:lnTo>
                    <a:pt x="435" y="1610343"/>
                  </a:lnTo>
                  <a:lnTo>
                    <a:pt x="166" y="1611794"/>
                  </a:lnTo>
                  <a:cubicBezTo>
                    <a:pt x="-279" y="1725357"/>
                    <a:pt x="44589" y="1834388"/>
                    <a:pt x="124736" y="1914781"/>
                  </a:cubicBezTo>
                  <a:cubicBezTo>
                    <a:pt x="204861" y="1995191"/>
                    <a:pt x="313708" y="2040419"/>
                    <a:pt x="427185" y="2040419"/>
                  </a:cubicBezTo>
                  <a:cubicBezTo>
                    <a:pt x="540748" y="2040419"/>
                    <a:pt x="649602" y="1995168"/>
                    <a:pt x="729726" y="1914781"/>
                  </a:cubicBezTo>
                  <a:cubicBezTo>
                    <a:pt x="809850" y="1834370"/>
                    <a:pt x="854742" y="1725357"/>
                    <a:pt x="854296" y="1611794"/>
                  </a:cubicBezTo>
                  <a:lnTo>
                    <a:pt x="854027" y="1610343"/>
                  </a:lnTo>
                  <a:lnTo>
                    <a:pt x="854296" y="1610343"/>
                  </a:lnTo>
                  <a:cubicBezTo>
                    <a:pt x="840031" y="1387835"/>
                    <a:pt x="919887" y="1169619"/>
                    <a:pt x="1074255" y="1008839"/>
                  </a:cubicBezTo>
                  <a:cubicBezTo>
                    <a:pt x="1228691" y="848036"/>
                    <a:pt x="1443564" y="759430"/>
                    <a:pt x="1666443" y="764637"/>
                  </a:cubicBezTo>
                  <a:cubicBezTo>
                    <a:pt x="1888300" y="760196"/>
                    <a:pt x="2102166" y="847596"/>
                    <a:pt x="2257431" y="1006027"/>
                  </a:cubicBezTo>
                  <a:cubicBezTo>
                    <a:pt x="2412788" y="1164572"/>
                    <a:pt x="2495833" y="1380068"/>
                    <a:pt x="2486923" y="1601816"/>
                  </a:cubicBezTo>
                  <a:cubicBezTo>
                    <a:pt x="2473395" y="1836777"/>
                    <a:pt x="2382087" y="2060536"/>
                    <a:pt x="2227359" y="2237952"/>
                  </a:cubicBezTo>
                  <a:lnTo>
                    <a:pt x="1537616" y="3221961"/>
                  </a:lnTo>
                  <a:cubicBezTo>
                    <a:pt x="1344466" y="3454179"/>
                    <a:pt x="1243270" y="3749170"/>
                    <a:pt x="1252980" y="4050979"/>
                  </a:cubicBezTo>
                  <a:lnTo>
                    <a:pt x="1252980" y="4343804"/>
                  </a:lnTo>
                  <a:lnTo>
                    <a:pt x="1253072" y="4343804"/>
                  </a:lnTo>
                  <a:cubicBezTo>
                    <a:pt x="1253072" y="4492977"/>
                    <a:pt x="1332567" y="4630806"/>
                    <a:pt x="1461760" y="4705393"/>
                  </a:cubicBezTo>
                  <a:cubicBezTo>
                    <a:pt x="1590948" y="4779979"/>
                    <a:pt x="1750122" y="4779979"/>
                    <a:pt x="1879310" y="4705393"/>
                  </a:cubicBezTo>
                  <a:cubicBezTo>
                    <a:pt x="2008497" y="4630806"/>
                    <a:pt x="2088085" y="4492977"/>
                    <a:pt x="2088085" y="4343804"/>
                  </a:cubicBezTo>
                  <a:lnTo>
                    <a:pt x="2088170" y="4343804"/>
                  </a:lnTo>
                  <a:lnTo>
                    <a:pt x="2088170" y="4092590"/>
                  </a:lnTo>
                  <a:cubicBezTo>
                    <a:pt x="2101789" y="3929244"/>
                    <a:pt x="2160591" y="3772796"/>
                    <a:pt x="2257792" y="3640768"/>
                  </a:cubicBezTo>
                  <a:lnTo>
                    <a:pt x="2939019" y="2631499"/>
                  </a:lnTo>
                  <a:cubicBezTo>
                    <a:pt x="3183044" y="2342045"/>
                    <a:pt x="3324405" y="1979989"/>
                    <a:pt x="3340944" y="1601770"/>
                  </a:cubicBezTo>
                  <a:cubicBezTo>
                    <a:pt x="3346751" y="1162584"/>
                    <a:pt x="3169608" y="740862"/>
                    <a:pt x="2851974" y="437510"/>
                  </a:cubicBezTo>
                  <a:cubicBezTo>
                    <a:pt x="2534392" y="134147"/>
                    <a:pt x="2104967" y="-23285"/>
                    <a:pt x="1666455" y="2793"/>
                  </a:cubicBezTo>
                  <a:close/>
                </a:path>
              </a:pathLst>
            </a:custGeom>
            <a:grpFill/>
            <a:ln w="5715" cap="flat">
              <a:noFill/>
              <a:prstDash val="solid"/>
              <a:miter/>
            </a:ln>
          </p:spPr>
          <p:txBody>
            <a:bodyPr rtlCol="0" anchor="ctr"/>
            <a:lstStyle/>
            <a:p>
              <a:endParaRPr lang="en-US" dirty="0"/>
            </a:p>
          </p:txBody>
        </p:sp>
      </p:grpSp>
      <p:sp>
        <p:nvSpPr>
          <p:cNvPr id="44" name="Graphic 42">
            <a:extLst>
              <a:ext uri="{FF2B5EF4-FFF2-40B4-BE49-F238E27FC236}">
                <a16:creationId xmlns:a16="http://schemas.microsoft.com/office/drawing/2014/main" id="{3CAF4653-B30E-5BFC-F8CA-35D78F804DFD}"/>
              </a:ext>
            </a:extLst>
          </p:cNvPr>
          <p:cNvSpPr/>
          <p:nvPr/>
        </p:nvSpPr>
        <p:spPr>
          <a:xfrm>
            <a:off x="9573242" y="4109439"/>
            <a:ext cx="766803" cy="792094"/>
          </a:xfrm>
          <a:custGeom>
            <a:avLst/>
            <a:gdLst>
              <a:gd name="connsiteX0" fmla="*/ 5158252 w 5555149"/>
              <a:gd name="connsiteY0" fmla="*/ 97895 h 5738371"/>
              <a:gd name="connsiteX1" fmla="*/ 4101892 w 5555149"/>
              <a:gd name="connsiteY1" fmla="*/ 397372 h 5738371"/>
              <a:gd name="connsiteX2" fmla="*/ 2235087 w 5555149"/>
              <a:gd name="connsiteY2" fmla="*/ 3777166 h 5738371"/>
              <a:gd name="connsiteX3" fmla="*/ 1263537 w 5555149"/>
              <a:gd name="connsiteY3" fmla="*/ 2986153 h 5738371"/>
              <a:gd name="connsiteX4" fmla="*/ 178830 w 5555149"/>
              <a:gd name="connsiteY4" fmla="*/ 3096767 h 5738371"/>
              <a:gd name="connsiteX5" fmla="*/ 280340 w 5555149"/>
              <a:gd name="connsiteY5" fmla="*/ 4191818 h 5738371"/>
              <a:gd name="connsiteX6" fmla="*/ 1959578 w 5555149"/>
              <a:gd name="connsiteY6" fmla="*/ 5571493 h 5738371"/>
              <a:gd name="connsiteX7" fmla="*/ 2461515 w 5555149"/>
              <a:gd name="connsiteY7" fmla="*/ 5738371 h 5738371"/>
              <a:gd name="connsiteX8" fmla="*/ 2602584 w 5555149"/>
              <a:gd name="connsiteY8" fmla="*/ 5738371 h 5738371"/>
              <a:gd name="connsiteX9" fmla="*/ 3130999 w 5555149"/>
              <a:gd name="connsiteY9" fmla="*/ 5341922 h 5738371"/>
              <a:gd name="connsiteX10" fmla="*/ 5458290 w 5555149"/>
              <a:gd name="connsiteY10" fmla="*/ 1134156 h 5738371"/>
              <a:gd name="connsiteX11" fmla="*/ 5158252 w 5555149"/>
              <a:gd name="connsiteY11" fmla="*/ 97912 h 573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55149" h="5738371">
                <a:moveTo>
                  <a:pt x="5158252" y="97895"/>
                </a:moveTo>
                <a:cubicBezTo>
                  <a:pt x="4780440" y="-109697"/>
                  <a:pt x="4306946" y="23422"/>
                  <a:pt x="4101892" y="397372"/>
                </a:cubicBezTo>
                <a:lnTo>
                  <a:pt x="2235087" y="3777166"/>
                </a:lnTo>
                <a:lnTo>
                  <a:pt x="1263537" y="2986153"/>
                </a:lnTo>
                <a:cubicBezTo>
                  <a:pt x="941354" y="2718285"/>
                  <a:pt x="451093" y="2759096"/>
                  <a:pt x="178830" y="3096767"/>
                </a:cubicBezTo>
                <a:cubicBezTo>
                  <a:pt x="-96719" y="3418818"/>
                  <a:pt x="-46867" y="3909097"/>
                  <a:pt x="280340" y="4191818"/>
                </a:cubicBezTo>
                <a:lnTo>
                  <a:pt x="1959578" y="5571493"/>
                </a:lnTo>
                <a:cubicBezTo>
                  <a:pt x="2101870" y="5684079"/>
                  <a:pt x="2284242" y="5738371"/>
                  <a:pt x="2461515" y="5738371"/>
                </a:cubicBezTo>
                <a:lnTo>
                  <a:pt x="2602584" y="5738371"/>
                </a:lnTo>
                <a:cubicBezTo>
                  <a:pt x="2826990" y="5684079"/>
                  <a:pt x="3015916" y="5549548"/>
                  <a:pt x="3130999" y="5341922"/>
                </a:cubicBezTo>
                <a:lnTo>
                  <a:pt x="5458290" y="1134156"/>
                </a:lnTo>
                <a:cubicBezTo>
                  <a:pt x="5666602" y="775831"/>
                  <a:pt x="5526299" y="304852"/>
                  <a:pt x="5158252" y="97912"/>
                </a:cubicBezTo>
                <a:close/>
              </a:path>
            </a:pathLst>
          </a:custGeom>
          <a:solidFill>
            <a:schemeClr val="bg1"/>
          </a:solidFill>
          <a:ln w="5715" cap="flat">
            <a:noFill/>
            <a:prstDash val="solid"/>
            <a:miter/>
          </a:ln>
        </p:spPr>
        <p:txBody>
          <a:bodyPr rtlCol="0" anchor="ctr"/>
          <a:lstStyle/>
          <a:p>
            <a:endParaRPr lang="en-US" dirty="0"/>
          </a:p>
        </p:txBody>
      </p:sp>
    </p:spTree>
    <p:extLst>
      <p:ext uri="{BB962C8B-B14F-4D97-AF65-F5344CB8AC3E}">
        <p14:creationId xmlns:p14="http://schemas.microsoft.com/office/powerpoint/2010/main" val="12616587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lue wall&#10;&#10;Description automatically generated">
            <a:extLst>
              <a:ext uri="{FF2B5EF4-FFF2-40B4-BE49-F238E27FC236}">
                <a16:creationId xmlns:a16="http://schemas.microsoft.com/office/drawing/2014/main" id="{3EB68F0A-5F39-6EC4-0850-D5ED97A1CEA6}"/>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Joseph reports that he had sex with 2 male partners in the last 6 months and used condoms sometimes. He says he wants to start taking PrEP to have safer sex. ​</a:t>
            </a:r>
          </a:p>
          <a:p>
            <a:pPr>
              <a:spcBef>
                <a:spcPts val="600"/>
              </a:spcBef>
            </a:pPr>
            <a:endParaRPr lang="en-US" sz="2000" b="0" dirty="0"/>
          </a:p>
          <a:p>
            <a:pPr>
              <a:spcBef>
                <a:spcPts val="600"/>
              </a:spcBef>
            </a:pPr>
            <a:r>
              <a:rPr lang="en-US" sz="2000" b="0" i="1" dirty="0"/>
              <a:t>Is he a good candidate for PrEP? ​</a:t>
            </a:r>
          </a:p>
          <a:p>
            <a:r>
              <a:rPr lang="en-US" sz="2000" b="0" dirty="0"/>
              <a:t>​</a:t>
            </a:r>
          </a:p>
        </p:txBody>
      </p:sp>
      <p:sp>
        <p:nvSpPr>
          <p:cNvPr id="2" name="Right Triangle 1">
            <a:extLst>
              <a:ext uri="{FF2B5EF4-FFF2-40B4-BE49-F238E27FC236}">
                <a16:creationId xmlns:a16="http://schemas.microsoft.com/office/drawing/2014/main" id="{1D77AD26-7A0D-1046-074B-FFF4FA103A1B}"/>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80DB7C1A-6DD4-C901-A7D7-D5062E84743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EF0CE6B2-FFED-79BB-74A5-60379F174729}"/>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F595AF4B-E8B4-5F6C-81B8-A58558E5B4B3}"/>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726FDA82-5559-263C-9863-5677B966C0C7}"/>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1748BAF8-227D-07D2-5BA6-E2FE10FA5B8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2224900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holding a pen and a paper&#10;&#10;Description automatically generated with low confidence">
            <a:extLst>
              <a:ext uri="{FF2B5EF4-FFF2-40B4-BE49-F238E27FC236}">
                <a16:creationId xmlns:a16="http://schemas.microsoft.com/office/drawing/2014/main" id="{AD466DE3-C51A-251C-D9BD-161F2D9BD5EB}"/>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lgn="ctr"/>
            <a:r>
              <a:rPr lang="en-US" sz="2400" dirty="0">
                <a:solidFill>
                  <a:schemeClr val="accent3"/>
                </a:solidFill>
              </a:rPr>
              <a:t>Yes! ​</a:t>
            </a:r>
          </a:p>
          <a:p>
            <a:endParaRPr lang="en-US" sz="2000" b="0" dirty="0"/>
          </a:p>
          <a:p>
            <a:r>
              <a:rPr lang="en-US" sz="2000" b="0" dirty="0"/>
              <a:t>Joseph has been sexually active in a high HIV prevalence population in the past 6 months.​</a:t>
            </a:r>
          </a:p>
          <a:p>
            <a:endParaRPr lang="en-US" sz="2000" b="0" dirty="0"/>
          </a:p>
          <a:p>
            <a:r>
              <a:rPr lang="en-US" sz="2000" b="0" dirty="0"/>
              <a:t>It's great that Joseph is asking for </a:t>
            </a:r>
            <a:r>
              <a:rPr lang="en-US" sz="2000" b="0" dirty="0" err="1"/>
              <a:t>PrEP</a:t>
            </a:r>
            <a:r>
              <a:rPr lang="en-US" sz="2000" b="0" dirty="0"/>
              <a:t> and empowering himself to practice safer sex. ​</a:t>
            </a:r>
          </a:p>
          <a:p>
            <a:endParaRPr lang="en-US" sz="2000" b="0" dirty="0"/>
          </a:p>
          <a:p>
            <a:r>
              <a:rPr lang="en-US" sz="2000" b="0" dirty="0"/>
              <a:t>If he meets the remaining eligibility criteria he can begin PrEP today. ​</a:t>
            </a:r>
          </a:p>
        </p:txBody>
      </p:sp>
      <p:sp>
        <p:nvSpPr>
          <p:cNvPr id="2" name="Right Triangle 1">
            <a:extLst>
              <a:ext uri="{FF2B5EF4-FFF2-40B4-BE49-F238E27FC236}">
                <a16:creationId xmlns:a16="http://schemas.microsoft.com/office/drawing/2014/main" id="{454F3C31-F5FE-6D34-C401-63A8B2978091}"/>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312FF6D-3DF7-3399-5EAA-3D69D85EFD16}"/>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C1D5A58A-E050-7E28-6DF1-FB676B91C800}"/>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09E8E89D-5677-E1D0-E979-28FE4A49B4A8}"/>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F5DB389-BFA9-541D-BBA2-036358E74480}"/>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61A342EC-4659-E588-B586-B09C31A376FF}"/>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491561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sz="2500" dirty="0"/>
              <a:t>PrEP Eligibility Criteria: Willingness to Use PrEP as Prescribed​</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4040990947"/>
              </p:ext>
            </p:extLst>
          </p:nvPr>
        </p:nvGraphicFramePr>
        <p:xfrm>
          <a:off x="1964318" y="15493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dirty="0">
                        <a:solidFill>
                          <a:srgbClr val="4B545B"/>
                        </a:solidFill>
                        <a:effectLst/>
                      </a:endParaRPr>
                    </a:p>
                  </a:txBody>
                  <a:tcPr anchor="ctr">
                    <a:solidFill>
                      <a:schemeClr val="accent3"/>
                    </a:solidFill>
                  </a:tcPr>
                </a:tc>
                <a:tc>
                  <a:txBody>
                    <a:bodyPr/>
                    <a:lstStyle/>
                    <a:p>
                      <a:pPr algn="l" rtl="0" fontAlgn="base"/>
                      <a:r>
                        <a:rPr lang="en-US" sz="2000" b="0" i="0" dirty="0">
                          <a:solidFill>
                            <a:schemeClr val="bg1"/>
                          </a:solidFill>
                          <a:effectLst/>
                          <a:latin typeface="Calibri" panose="020F0502020204030204" pitchFamily="34" charset="0"/>
                        </a:rPr>
                        <a:t>HIV negative</a:t>
                      </a:r>
                      <a:endParaRPr lang="en-US" sz="2000" b="0" i="0" dirty="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dirty="0">
                        <a:solidFill>
                          <a:srgbClr val="4B545B"/>
                        </a:solidFill>
                        <a:effectLst/>
                      </a:endParaRPr>
                    </a:p>
                  </a:txBody>
                  <a:tcPr anchor="ctr">
                    <a:solidFill>
                      <a:schemeClr val="accent1"/>
                    </a:solidFill>
                  </a:tcPr>
                </a:tc>
                <a:tc>
                  <a:txBody>
                    <a:bodyPr/>
                    <a:lstStyle/>
                    <a:p>
                      <a:pPr algn="l" rtl="0" fontAlgn="base"/>
                      <a:r>
                        <a:rPr lang="en-US" sz="2000" b="0" i="0" dirty="0">
                          <a:solidFill>
                            <a:schemeClr val="bg1"/>
                          </a:solidFill>
                          <a:effectLst/>
                          <a:latin typeface="Calibri" panose="020F0502020204030204" pitchFamily="34" charset="0"/>
                        </a:rPr>
                        <a:t>No suspicion of AHI</a:t>
                      </a:r>
                      <a:endParaRPr lang="en-US" sz="2000" b="0" i="0" dirty="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dirty="0">
                        <a:solidFill>
                          <a:srgbClr val="4B545B"/>
                        </a:solidFill>
                        <a:effectLst/>
                      </a:endParaRPr>
                    </a:p>
                  </a:txBody>
                  <a:tcPr anchor="ctr">
                    <a:solidFill>
                      <a:schemeClr val="accent5"/>
                    </a:solidFill>
                  </a:tcPr>
                </a:tc>
                <a:tc>
                  <a:txBody>
                    <a:bodyPr/>
                    <a:lstStyle/>
                    <a:p>
                      <a:pPr algn="l" rtl="0" fontAlgn="base"/>
                      <a:r>
                        <a:rPr lang="en-US" sz="2000" b="0" i="0" dirty="0">
                          <a:solidFill>
                            <a:schemeClr val="bg1"/>
                          </a:solidFill>
                          <a:effectLst/>
                          <a:latin typeface="Calibri" panose="020F0502020204030204" pitchFamily="34" charset="0"/>
                        </a:rPr>
                        <a:t>At substantial risk for HIV infection </a:t>
                      </a:r>
                      <a:r>
                        <a:rPr lang="en-US" sz="2000" b="0" i="1" dirty="0">
                          <a:solidFill>
                            <a:schemeClr val="bg1"/>
                          </a:solidFill>
                          <a:effectLst/>
                          <a:latin typeface="Calibri" panose="020F0502020204030204" pitchFamily="34" charset="0"/>
                        </a:rPr>
                        <a:t>or</a:t>
                      </a:r>
                      <a:r>
                        <a:rPr lang="en-US" sz="2000" b="0" i="0" dirty="0">
                          <a:solidFill>
                            <a:schemeClr val="bg1"/>
                          </a:solidFill>
                          <a:effectLst/>
                          <a:latin typeface="Calibri" panose="020F0502020204030204" pitchFamily="34" charset="0"/>
                        </a:rPr>
                        <a:t> requesting </a:t>
                      </a:r>
                      <a:r>
                        <a:rPr lang="en-US" sz="2000" b="0" i="0" dirty="0" err="1">
                          <a:solidFill>
                            <a:schemeClr val="bg1"/>
                          </a:solidFill>
                          <a:effectLst/>
                          <a:latin typeface="Calibri" panose="020F0502020204030204" pitchFamily="34" charset="0"/>
                        </a:rPr>
                        <a:t>PrEP</a:t>
                      </a:r>
                      <a:endParaRPr lang="en-US" sz="2000" b="0" i="0" dirty="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dirty="0">
                        <a:solidFill>
                          <a:srgbClr val="4B545B"/>
                        </a:solidFill>
                        <a:effectLst/>
                      </a:endParaRPr>
                    </a:p>
                  </a:txBody>
                  <a:tcPr anchor="ctr">
                    <a:solidFill>
                      <a:schemeClr val="accent2"/>
                    </a:solidFill>
                  </a:tcPr>
                </a:tc>
                <a:tc>
                  <a:txBody>
                    <a:bodyPr/>
                    <a:lstStyle/>
                    <a:p>
                      <a:pPr algn="l" rtl="0" fontAlgn="base"/>
                      <a:r>
                        <a:rPr lang="en-US" sz="2000" b="0" i="0" dirty="0">
                          <a:solidFill>
                            <a:schemeClr val="bg1"/>
                          </a:solidFill>
                          <a:effectLst/>
                          <a:latin typeface="Calibri" panose="020F0502020204030204" pitchFamily="34" charset="0"/>
                        </a:rPr>
                        <a:t>Willingness to use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as prescribed</a:t>
                      </a:r>
                      <a:endParaRPr lang="en-US" sz="2000" b="0" i="0" dirty="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dirty="0">
                        <a:solidFill>
                          <a:srgbClr val="4B545B"/>
                        </a:solidFill>
                        <a:effectLst/>
                      </a:endParaRPr>
                    </a:p>
                  </a:txBody>
                  <a:tcPr anchor="ctr">
                    <a:solidFill>
                      <a:schemeClr val="accent6"/>
                    </a:solidFill>
                  </a:tcPr>
                </a:tc>
                <a:tc>
                  <a:txBody>
                    <a:bodyPr/>
                    <a:lstStyle/>
                    <a:p>
                      <a:pPr algn="l" rtl="0" fontAlgn="base"/>
                      <a:r>
                        <a:rPr lang="en-US" sz="2000" b="0" i="0" dirty="0">
                          <a:solidFill>
                            <a:schemeClr val="bg1"/>
                          </a:solidFill>
                          <a:effectLst/>
                          <a:latin typeface="Calibri" panose="020F0502020204030204" pitchFamily="34" charset="0"/>
                        </a:rPr>
                        <a:t>No contraindication to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drug or administration route*</a:t>
                      </a:r>
                      <a:endParaRPr lang="en-US" sz="2000" b="0" i="0" dirty="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17" name="Rectangle 16">
            <a:extLst>
              <a:ext uri="{FF2B5EF4-FFF2-40B4-BE49-F238E27FC236}">
                <a16:creationId xmlns:a16="http://schemas.microsoft.com/office/drawing/2014/main" id="{7C76ABEF-A2A0-CA6D-B692-3187B5092043}"/>
              </a:ext>
            </a:extLst>
          </p:cNvPr>
          <p:cNvSpPr/>
          <p:nvPr/>
        </p:nvSpPr>
        <p:spPr>
          <a:xfrm>
            <a:off x="2367948" y="380465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1C52136-989E-C854-5B6E-AD0A335F8BDD}"/>
              </a:ext>
            </a:extLst>
          </p:cNvPr>
          <p:cNvSpPr/>
          <p:nvPr/>
        </p:nvSpPr>
        <p:spPr>
          <a:xfrm>
            <a:off x="2367948" y="44745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rame 2">
            <a:extLst>
              <a:ext uri="{FF2B5EF4-FFF2-40B4-BE49-F238E27FC236}">
                <a16:creationId xmlns:a16="http://schemas.microsoft.com/office/drawing/2014/main" id="{54BA6EFB-65F8-90BC-455A-15A5274CBEA9}"/>
              </a:ext>
            </a:extLst>
          </p:cNvPr>
          <p:cNvSpPr/>
          <p:nvPr/>
        </p:nvSpPr>
        <p:spPr>
          <a:xfrm>
            <a:off x="1840147" y="3478926"/>
            <a:ext cx="9392796" cy="909154"/>
          </a:xfrm>
          <a:prstGeom prst="frame">
            <a:avLst>
              <a:gd name="adj1" fmla="val 648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62CB3D02-1FB7-A5B9-892D-D4E2655A6315}"/>
              </a:ext>
            </a:extLst>
          </p:cNvPr>
          <p:cNvSpPr txBox="1"/>
          <p:nvPr/>
        </p:nvSpPr>
        <p:spPr>
          <a:xfrm>
            <a:off x="1964318" y="5147702"/>
            <a:ext cx="8037551" cy="369332"/>
          </a:xfrm>
          <a:prstGeom prst="rect">
            <a:avLst/>
          </a:prstGeom>
          <a:noFill/>
        </p:spPr>
        <p:txBody>
          <a:bodyPr wrap="square">
            <a:spAutoFit/>
          </a:bodyPr>
          <a:lstStyle/>
          <a:p>
            <a:r>
              <a:rPr lang="en-US" b="1" i="1" u="none" strike="noStrike" dirty="0">
                <a:solidFill>
                  <a:srgbClr val="00B5DE"/>
                </a:solidFill>
                <a:effectLst/>
                <a:latin typeface="Calibri" panose="020F0502020204030204" pitchFamily="34" charset="0"/>
              </a:rPr>
              <a:t>* See Modules 2-5 for more information on specific PrEP products​</a:t>
            </a:r>
            <a:endParaRPr lang="en-US" b="1" i="1" dirty="0">
              <a:solidFill>
                <a:srgbClr val="00B5DE"/>
              </a:solidFill>
            </a:endParaRPr>
          </a:p>
        </p:txBody>
      </p:sp>
      <p:pic>
        <p:nvPicPr>
          <p:cNvPr id="5" name="Graphic 4" descr="Checkmark with solid fill">
            <a:extLst>
              <a:ext uri="{FF2B5EF4-FFF2-40B4-BE49-F238E27FC236}">
                <a16:creationId xmlns:a16="http://schemas.microsoft.com/office/drawing/2014/main" id="{3C5F3F3F-C5A7-868A-C52C-06FDA5D7C2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8" y="1678130"/>
            <a:ext cx="387363" cy="387363"/>
          </a:xfrm>
          <a:prstGeom prst="rect">
            <a:avLst/>
          </a:prstGeom>
        </p:spPr>
      </p:pic>
      <p:pic>
        <p:nvPicPr>
          <p:cNvPr id="7" name="Graphic 6" descr="Checkmark with solid fill">
            <a:extLst>
              <a:ext uri="{FF2B5EF4-FFF2-40B4-BE49-F238E27FC236}">
                <a16:creationId xmlns:a16="http://schemas.microsoft.com/office/drawing/2014/main" id="{906319CE-D49D-285C-342A-EDD8C40E02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314725"/>
            <a:ext cx="387363" cy="387363"/>
          </a:xfrm>
          <a:prstGeom prst="rect">
            <a:avLst/>
          </a:prstGeom>
        </p:spPr>
      </p:pic>
      <p:pic>
        <p:nvPicPr>
          <p:cNvPr id="8" name="Graphic 7" descr="Checkmark with solid fill">
            <a:extLst>
              <a:ext uri="{FF2B5EF4-FFF2-40B4-BE49-F238E27FC236}">
                <a16:creationId xmlns:a16="http://schemas.microsoft.com/office/drawing/2014/main" id="{66C6167A-EC88-4165-9AFD-717FCDDC93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991711"/>
            <a:ext cx="387363" cy="387363"/>
          </a:xfrm>
          <a:prstGeom prst="rect">
            <a:avLst/>
          </a:prstGeom>
        </p:spPr>
      </p:pic>
    </p:spTree>
    <p:extLst>
      <p:ext uri="{BB962C8B-B14F-4D97-AF65-F5344CB8AC3E}">
        <p14:creationId xmlns:p14="http://schemas.microsoft.com/office/powerpoint/2010/main" val="16856362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AD4D3-E4B9-7F74-8D25-5F4B57B8C06A}"/>
              </a:ext>
            </a:extLst>
          </p:cNvPr>
          <p:cNvSpPr>
            <a:spLocks noGrp="1"/>
          </p:cNvSpPr>
          <p:nvPr>
            <p:ph type="title"/>
          </p:nvPr>
        </p:nvSpPr>
        <p:spPr/>
        <p:txBody>
          <a:bodyPr>
            <a:normAutofit/>
          </a:bodyPr>
          <a:lstStyle/>
          <a:p>
            <a:r>
              <a:rPr lang="en-US" dirty="0"/>
              <a:t>Willingness to Use </a:t>
            </a:r>
            <a:r>
              <a:rPr lang="en-US"/>
              <a:t>PrEP</a:t>
            </a:r>
            <a:r>
              <a:rPr lang="en-US" dirty="0"/>
              <a:t> </a:t>
            </a:r>
            <a:r>
              <a:rPr lang="en-US"/>
              <a:t>as</a:t>
            </a:r>
            <a:r>
              <a:rPr lang="en-US" dirty="0"/>
              <a:t> Prescribed​</a:t>
            </a:r>
          </a:p>
        </p:txBody>
      </p:sp>
      <p:sp>
        <p:nvSpPr>
          <p:cNvPr id="3" name="Content Placeholder 2">
            <a:extLst>
              <a:ext uri="{FF2B5EF4-FFF2-40B4-BE49-F238E27FC236}">
                <a16:creationId xmlns:a16="http://schemas.microsoft.com/office/drawing/2014/main" id="{B8904B16-B609-60AF-A439-95C6AAF4CB7F}"/>
              </a:ext>
            </a:extLst>
          </p:cNvPr>
          <p:cNvSpPr>
            <a:spLocks noGrp="1"/>
          </p:cNvSpPr>
          <p:nvPr>
            <p:ph sz="quarter" idx="11"/>
          </p:nvPr>
        </p:nvSpPr>
        <p:spPr>
          <a:xfrm>
            <a:off x="1964318" y="1511300"/>
            <a:ext cx="9145008" cy="3023630"/>
          </a:xfrm>
        </p:spPr>
        <p:txBody>
          <a:bodyPr>
            <a:normAutofit/>
          </a:bodyPr>
          <a:lstStyle/>
          <a:p>
            <a:pPr marL="285750" indent="-285750">
              <a:spcBef>
                <a:spcPts val="600"/>
              </a:spcBef>
              <a:buFont typeface="Arial" panose="020B0604020202020204" pitchFamily="34" charset="0"/>
              <a:buChar char="•"/>
            </a:pPr>
            <a:r>
              <a:rPr lang="en-US" sz="2000" b="0" dirty="0"/>
              <a:t>Adherence is higher among people who are aware that they are at risk for HIV infection and are motivated to take </a:t>
            </a:r>
            <a:r>
              <a:rPr lang="en-US" sz="2000" b="0" dirty="0" err="1"/>
              <a:t>PrEP.</a:t>
            </a:r>
            <a:r>
              <a:rPr lang="en-US" sz="2000" b="0" dirty="0"/>
              <a:t>​</a:t>
            </a:r>
          </a:p>
          <a:p>
            <a:pPr marL="285750" indent="-285750">
              <a:spcBef>
                <a:spcPts val="600"/>
              </a:spcBef>
              <a:buFont typeface="Arial" panose="020B0604020202020204" pitchFamily="34" charset="0"/>
              <a:buChar char="•"/>
            </a:pPr>
            <a:r>
              <a:rPr lang="en-US" sz="2000" b="0" dirty="0"/>
              <a:t>Education and counseling must be provided to support clients to make an informed choice about </a:t>
            </a:r>
            <a:r>
              <a:rPr lang="en-US" sz="2000" b="0" dirty="0" err="1"/>
              <a:t>PrEP.</a:t>
            </a:r>
            <a:r>
              <a:rPr lang="en-US" sz="2000" b="0" dirty="0"/>
              <a:t>  ​</a:t>
            </a:r>
          </a:p>
          <a:p>
            <a:pPr marL="285750" indent="-285750">
              <a:spcBef>
                <a:spcPts val="600"/>
              </a:spcBef>
              <a:buFont typeface="Arial" panose="020B0604020202020204" pitchFamily="34" charset="0"/>
              <a:buChar char="•"/>
            </a:pPr>
            <a:r>
              <a:rPr lang="en-US" sz="2000" b="0" dirty="0"/>
              <a:t>Clients must not be coerced into using </a:t>
            </a:r>
            <a:r>
              <a:rPr lang="en-US" sz="2000" b="0" dirty="0" err="1"/>
              <a:t>PrEP.</a:t>
            </a:r>
            <a:r>
              <a:rPr lang="en-US" sz="2000" b="0" dirty="0"/>
              <a:t>​</a:t>
            </a:r>
          </a:p>
          <a:p>
            <a:pPr marL="285750" indent="-285750">
              <a:spcBef>
                <a:spcPts val="600"/>
              </a:spcBef>
              <a:buFont typeface="Arial" panose="020B0604020202020204" pitchFamily="34" charset="0"/>
              <a:buChar char="•"/>
            </a:pPr>
            <a:r>
              <a:rPr lang="en-US" sz="2000" b="0" dirty="0"/>
              <a:t>If more than one </a:t>
            </a:r>
            <a:r>
              <a:rPr lang="en-US" sz="2000" b="0" dirty="0" err="1"/>
              <a:t>PrEP</a:t>
            </a:r>
            <a:r>
              <a:rPr lang="en-US" sz="2000" b="0" dirty="0"/>
              <a:t> option is available, clients should be counseled to make an informed decision about which </a:t>
            </a:r>
            <a:r>
              <a:rPr lang="en-US" sz="2000" b="0" dirty="0" err="1"/>
              <a:t>PrEP</a:t>
            </a:r>
            <a:r>
              <a:rPr lang="en-US" sz="2000" b="0" dirty="0"/>
              <a:t> product works best for them.​</a:t>
            </a:r>
          </a:p>
        </p:txBody>
      </p:sp>
      <p:sp>
        <p:nvSpPr>
          <p:cNvPr id="4" name="TextBox 3">
            <a:extLst>
              <a:ext uri="{FF2B5EF4-FFF2-40B4-BE49-F238E27FC236}">
                <a16:creationId xmlns:a16="http://schemas.microsoft.com/office/drawing/2014/main" id="{4DC74CF8-4C7A-D6ED-EC37-F00664A9662B}"/>
              </a:ext>
            </a:extLst>
          </p:cNvPr>
          <p:cNvSpPr txBox="1"/>
          <p:nvPr/>
        </p:nvSpPr>
        <p:spPr>
          <a:xfrm>
            <a:off x="3617584" y="4515703"/>
            <a:ext cx="5533121" cy="830997"/>
          </a:xfrm>
          <a:prstGeom prst="rect">
            <a:avLst/>
          </a:prstGeom>
          <a:noFill/>
        </p:spPr>
        <p:txBody>
          <a:bodyPr wrap="square">
            <a:spAutoFit/>
          </a:bodyPr>
          <a:lstStyle/>
          <a:p>
            <a:pPr algn="ctr"/>
            <a:r>
              <a:rPr lang="en-US" sz="2400" b="1" i="0" u="none" strike="noStrike" dirty="0">
                <a:solidFill>
                  <a:schemeClr val="accent3"/>
                </a:solidFill>
                <a:effectLst/>
                <a:latin typeface="Calibri" panose="020F0502020204030204" pitchFamily="34" charset="0"/>
              </a:rPr>
              <a:t>The best PrEP option is one the client will use consistently and correctly!​</a:t>
            </a:r>
            <a:endParaRPr lang="en-US" sz="2400" dirty="0">
              <a:solidFill>
                <a:schemeClr val="accent3"/>
              </a:solidFill>
            </a:endParaRPr>
          </a:p>
        </p:txBody>
      </p:sp>
      <p:sp>
        <p:nvSpPr>
          <p:cNvPr id="8" name="TextBox 7">
            <a:extLst>
              <a:ext uri="{FF2B5EF4-FFF2-40B4-BE49-F238E27FC236}">
                <a16:creationId xmlns:a16="http://schemas.microsoft.com/office/drawing/2014/main" id="{D5E44B9B-1E8D-3654-CCF5-5F903A8B7D8C}"/>
              </a:ext>
            </a:extLst>
          </p:cNvPr>
          <p:cNvSpPr txBox="1"/>
          <p:nvPr/>
        </p:nvSpPr>
        <p:spPr>
          <a:xfrm>
            <a:off x="1964317" y="6337300"/>
            <a:ext cx="6977285" cy="369332"/>
          </a:xfrm>
          <a:prstGeom prst="rect">
            <a:avLst/>
          </a:prstGeom>
          <a:noFill/>
        </p:spPr>
        <p:txBody>
          <a:bodyPr wrap="square">
            <a:spAutoFit/>
          </a:bodyPr>
          <a:lstStyle>
            <a:defPPr>
              <a:defRPr lang="en-US"/>
            </a:defPPr>
            <a:lvl1pPr>
              <a:defRPr b="1" i="1" u="none" strike="noStrike">
                <a:solidFill>
                  <a:srgbClr val="00B5DE"/>
                </a:solidFill>
                <a:effectLst/>
                <a:latin typeface="Calibri" panose="020F0502020204030204" pitchFamily="34" charset="0"/>
              </a:defRPr>
            </a:lvl1pPr>
          </a:lstStyle>
          <a:p>
            <a:r>
              <a:rPr lang="en-US" dirty="0"/>
              <a:t>See Module 6 for more information about informed decision-making ​</a:t>
            </a:r>
          </a:p>
        </p:txBody>
      </p:sp>
    </p:spTree>
    <p:extLst>
      <p:ext uri="{BB962C8B-B14F-4D97-AF65-F5344CB8AC3E}">
        <p14:creationId xmlns:p14="http://schemas.microsoft.com/office/powerpoint/2010/main" val="18095835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Autofit/>
          </a:bodyPr>
          <a:lstStyle/>
          <a:p>
            <a:r>
              <a:rPr lang="en-US" sz="2500" dirty="0"/>
              <a:t>PrEP Eligibility Criteria: No Contraindication to PrEP Drug or Administration Route​ ​</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33185143"/>
              </p:ext>
            </p:extLst>
          </p:nvPr>
        </p:nvGraphicFramePr>
        <p:xfrm>
          <a:off x="1964318" y="15493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dirty="0">
                        <a:solidFill>
                          <a:srgbClr val="4B545B"/>
                        </a:solidFill>
                        <a:effectLst/>
                      </a:endParaRPr>
                    </a:p>
                  </a:txBody>
                  <a:tcPr anchor="ctr">
                    <a:solidFill>
                      <a:schemeClr val="accent3"/>
                    </a:solidFill>
                  </a:tcPr>
                </a:tc>
                <a:tc>
                  <a:txBody>
                    <a:bodyPr/>
                    <a:lstStyle/>
                    <a:p>
                      <a:pPr algn="l" rtl="0" fontAlgn="base"/>
                      <a:r>
                        <a:rPr lang="en-US" sz="2000" b="0" i="0" dirty="0">
                          <a:solidFill>
                            <a:schemeClr val="bg1"/>
                          </a:solidFill>
                          <a:effectLst/>
                          <a:latin typeface="Calibri" panose="020F0502020204030204" pitchFamily="34" charset="0"/>
                        </a:rPr>
                        <a:t>HIV negative</a:t>
                      </a:r>
                      <a:endParaRPr lang="en-US" sz="2000" b="0" i="0" dirty="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dirty="0">
                        <a:solidFill>
                          <a:srgbClr val="4B545B"/>
                        </a:solidFill>
                        <a:effectLst/>
                      </a:endParaRPr>
                    </a:p>
                  </a:txBody>
                  <a:tcPr anchor="ctr">
                    <a:solidFill>
                      <a:schemeClr val="accent1"/>
                    </a:solidFill>
                  </a:tcPr>
                </a:tc>
                <a:tc>
                  <a:txBody>
                    <a:bodyPr/>
                    <a:lstStyle/>
                    <a:p>
                      <a:pPr algn="l" rtl="0" fontAlgn="base"/>
                      <a:r>
                        <a:rPr lang="en-US" sz="2000" b="0" i="0" dirty="0">
                          <a:solidFill>
                            <a:schemeClr val="bg1"/>
                          </a:solidFill>
                          <a:effectLst/>
                          <a:latin typeface="Calibri" panose="020F0502020204030204" pitchFamily="34" charset="0"/>
                        </a:rPr>
                        <a:t>No suspicion of AHI</a:t>
                      </a:r>
                      <a:endParaRPr lang="en-US" sz="2000" b="0" i="0" dirty="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dirty="0">
                        <a:solidFill>
                          <a:srgbClr val="4B545B"/>
                        </a:solidFill>
                        <a:effectLst/>
                      </a:endParaRPr>
                    </a:p>
                  </a:txBody>
                  <a:tcPr anchor="ctr">
                    <a:solidFill>
                      <a:schemeClr val="accent5"/>
                    </a:solidFill>
                  </a:tcPr>
                </a:tc>
                <a:tc>
                  <a:txBody>
                    <a:bodyPr/>
                    <a:lstStyle/>
                    <a:p>
                      <a:pPr algn="l" rtl="0" fontAlgn="base"/>
                      <a:r>
                        <a:rPr lang="en-US" sz="2000" b="0" i="0" dirty="0">
                          <a:solidFill>
                            <a:schemeClr val="bg1"/>
                          </a:solidFill>
                          <a:effectLst/>
                          <a:latin typeface="Calibri" panose="020F0502020204030204" pitchFamily="34" charset="0"/>
                        </a:rPr>
                        <a:t>At substantial risk for HIV infection </a:t>
                      </a:r>
                      <a:r>
                        <a:rPr lang="en-US" sz="2000" b="0" i="1" dirty="0">
                          <a:solidFill>
                            <a:schemeClr val="bg1"/>
                          </a:solidFill>
                          <a:effectLst/>
                          <a:latin typeface="Calibri" panose="020F0502020204030204" pitchFamily="34" charset="0"/>
                        </a:rPr>
                        <a:t>or</a:t>
                      </a:r>
                      <a:r>
                        <a:rPr lang="en-US" sz="2000" b="0" i="0" dirty="0">
                          <a:solidFill>
                            <a:schemeClr val="bg1"/>
                          </a:solidFill>
                          <a:effectLst/>
                          <a:latin typeface="Calibri" panose="020F0502020204030204" pitchFamily="34" charset="0"/>
                        </a:rPr>
                        <a:t> requesting </a:t>
                      </a:r>
                      <a:r>
                        <a:rPr lang="en-US" sz="2000" b="0" i="0" dirty="0" err="1">
                          <a:solidFill>
                            <a:schemeClr val="bg1"/>
                          </a:solidFill>
                          <a:effectLst/>
                          <a:latin typeface="Calibri" panose="020F0502020204030204" pitchFamily="34" charset="0"/>
                        </a:rPr>
                        <a:t>PrEP</a:t>
                      </a:r>
                      <a:endParaRPr lang="en-US" sz="2000" b="0" i="0" dirty="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dirty="0">
                        <a:solidFill>
                          <a:srgbClr val="4B545B"/>
                        </a:solidFill>
                        <a:effectLst/>
                      </a:endParaRPr>
                    </a:p>
                  </a:txBody>
                  <a:tcPr anchor="ctr">
                    <a:solidFill>
                      <a:schemeClr val="accent2"/>
                    </a:solidFill>
                  </a:tcPr>
                </a:tc>
                <a:tc>
                  <a:txBody>
                    <a:bodyPr/>
                    <a:lstStyle/>
                    <a:p>
                      <a:pPr algn="l" rtl="0" fontAlgn="base"/>
                      <a:r>
                        <a:rPr lang="en-US" sz="2000" b="0" i="0" dirty="0">
                          <a:solidFill>
                            <a:schemeClr val="bg1"/>
                          </a:solidFill>
                          <a:effectLst/>
                          <a:latin typeface="Calibri" panose="020F0502020204030204" pitchFamily="34" charset="0"/>
                        </a:rPr>
                        <a:t>Willingness to use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as prescribed</a:t>
                      </a:r>
                      <a:endParaRPr lang="en-US" sz="2000" b="0" i="0" dirty="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dirty="0">
                        <a:solidFill>
                          <a:srgbClr val="4B545B"/>
                        </a:solidFill>
                        <a:effectLst/>
                      </a:endParaRPr>
                    </a:p>
                  </a:txBody>
                  <a:tcPr anchor="ctr">
                    <a:solidFill>
                      <a:schemeClr val="accent6"/>
                    </a:solidFill>
                  </a:tcPr>
                </a:tc>
                <a:tc>
                  <a:txBody>
                    <a:bodyPr/>
                    <a:lstStyle/>
                    <a:p>
                      <a:pPr algn="l" rtl="0" fontAlgn="base"/>
                      <a:r>
                        <a:rPr lang="en-US" sz="2000" b="0" i="0" dirty="0">
                          <a:solidFill>
                            <a:schemeClr val="bg1"/>
                          </a:solidFill>
                          <a:effectLst/>
                          <a:latin typeface="Calibri" panose="020F0502020204030204" pitchFamily="34" charset="0"/>
                        </a:rPr>
                        <a:t>No contraindication to </a:t>
                      </a:r>
                      <a:r>
                        <a:rPr lang="en-US" sz="2000" b="0" i="0" dirty="0" err="1">
                          <a:solidFill>
                            <a:schemeClr val="bg1"/>
                          </a:solidFill>
                          <a:effectLst/>
                          <a:latin typeface="Calibri" panose="020F0502020204030204" pitchFamily="34" charset="0"/>
                        </a:rPr>
                        <a:t>PrEP</a:t>
                      </a:r>
                      <a:r>
                        <a:rPr lang="en-US" sz="2000" b="0" i="0" dirty="0">
                          <a:solidFill>
                            <a:schemeClr val="bg1"/>
                          </a:solidFill>
                          <a:effectLst/>
                          <a:latin typeface="Calibri" panose="020F0502020204030204" pitchFamily="34" charset="0"/>
                        </a:rPr>
                        <a:t> drug or administration route*</a:t>
                      </a:r>
                      <a:endParaRPr lang="en-US" sz="2000" b="0" i="0" dirty="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18" name="Rectangle 17">
            <a:extLst>
              <a:ext uri="{FF2B5EF4-FFF2-40B4-BE49-F238E27FC236}">
                <a16:creationId xmlns:a16="http://schemas.microsoft.com/office/drawing/2014/main" id="{11C52136-989E-C854-5B6E-AD0A335F8BDD}"/>
              </a:ext>
            </a:extLst>
          </p:cNvPr>
          <p:cNvSpPr/>
          <p:nvPr/>
        </p:nvSpPr>
        <p:spPr>
          <a:xfrm>
            <a:off x="2367948" y="44745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rame 2">
            <a:extLst>
              <a:ext uri="{FF2B5EF4-FFF2-40B4-BE49-F238E27FC236}">
                <a16:creationId xmlns:a16="http://schemas.microsoft.com/office/drawing/2014/main" id="{54BA6EFB-65F8-90BC-455A-15A5274CBEA9}"/>
              </a:ext>
            </a:extLst>
          </p:cNvPr>
          <p:cNvSpPr/>
          <p:nvPr/>
        </p:nvSpPr>
        <p:spPr>
          <a:xfrm>
            <a:off x="1840147" y="4155913"/>
            <a:ext cx="9392796" cy="895848"/>
          </a:xfrm>
          <a:prstGeom prst="frame">
            <a:avLst>
              <a:gd name="adj1" fmla="val 648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62CB3D02-1FB7-A5B9-892D-D4E2655A6315}"/>
              </a:ext>
            </a:extLst>
          </p:cNvPr>
          <p:cNvSpPr txBox="1"/>
          <p:nvPr/>
        </p:nvSpPr>
        <p:spPr>
          <a:xfrm>
            <a:off x="2077224" y="5233164"/>
            <a:ext cx="8037551" cy="369332"/>
          </a:xfrm>
          <a:prstGeom prst="rect">
            <a:avLst/>
          </a:prstGeom>
          <a:noFill/>
        </p:spPr>
        <p:txBody>
          <a:bodyPr wrap="square">
            <a:spAutoFit/>
          </a:bodyPr>
          <a:lstStyle/>
          <a:p>
            <a:r>
              <a:rPr lang="en-US" b="1" i="1" u="none" strike="noStrike" dirty="0">
                <a:solidFill>
                  <a:srgbClr val="00B5DE"/>
                </a:solidFill>
                <a:effectLst/>
                <a:latin typeface="Calibri" panose="020F0502020204030204" pitchFamily="34" charset="0"/>
              </a:rPr>
              <a:t>* See Modules 2-5 for more information on specific </a:t>
            </a:r>
            <a:r>
              <a:rPr lang="en-US" b="1" i="1" u="none" strike="noStrike" dirty="0" err="1">
                <a:solidFill>
                  <a:srgbClr val="00B5DE"/>
                </a:solidFill>
                <a:effectLst/>
                <a:latin typeface="Calibri" panose="020F0502020204030204" pitchFamily="34" charset="0"/>
              </a:rPr>
              <a:t>PrEP</a:t>
            </a:r>
            <a:r>
              <a:rPr lang="en-US" b="1" i="1" u="none" strike="noStrike" dirty="0">
                <a:solidFill>
                  <a:srgbClr val="00B5DE"/>
                </a:solidFill>
                <a:effectLst/>
                <a:latin typeface="Calibri" panose="020F0502020204030204" pitchFamily="34" charset="0"/>
              </a:rPr>
              <a:t> products​</a:t>
            </a:r>
            <a:endParaRPr lang="en-US" b="1" i="1" dirty="0">
              <a:solidFill>
                <a:srgbClr val="00B5DE"/>
              </a:solidFill>
            </a:endParaRPr>
          </a:p>
        </p:txBody>
      </p:sp>
      <p:pic>
        <p:nvPicPr>
          <p:cNvPr id="5" name="Graphic 4" descr="Checkmark with solid fill">
            <a:extLst>
              <a:ext uri="{FF2B5EF4-FFF2-40B4-BE49-F238E27FC236}">
                <a16:creationId xmlns:a16="http://schemas.microsoft.com/office/drawing/2014/main" id="{3C5F3F3F-C5A7-868A-C52C-06FDA5D7C2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8" y="1678130"/>
            <a:ext cx="387363" cy="387363"/>
          </a:xfrm>
          <a:prstGeom prst="rect">
            <a:avLst/>
          </a:prstGeom>
        </p:spPr>
      </p:pic>
      <p:pic>
        <p:nvPicPr>
          <p:cNvPr id="7" name="Graphic 6" descr="Checkmark with solid fill">
            <a:extLst>
              <a:ext uri="{FF2B5EF4-FFF2-40B4-BE49-F238E27FC236}">
                <a16:creationId xmlns:a16="http://schemas.microsoft.com/office/drawing/2014/main" id="{906319CE-D49D-285C-342A-EDD8C40E02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314725"/>
            <a:ext cx="387363" cy="387363"/>
          </a:xfrm>
          <a:prstGeom prst="rect">
            <a:avLst/>
          </a:prstGeom>
        </p:spPr>
      </p:pic>
      <p:pic>
        <p:nvPicPr>
          <p:cNvPr id="8" name="Graphic 7" descr="Checkmark with solid fill">
            <a:extLst>
              <a:ext uri="{FF2B5EF4-FFF2-40B4-BE49-F238E27FC236}">
                <a16:creationId xmlns:a16="http://schemas.microsoft.com/office/drawing/2014/main" id="{66C6167A-EC88-4165-9AFD-717FCDDC93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991711"/>
            <a:ext cx="387363" cy="387363"/>
          </a:xfrm>
          <a:prstGeom prst="rect">
            <a:avLst/>
          </a:prstGeom>
        </p:spPr>
      </p:pic>
      <p:pic>
        <p:nvPicPr>
          <p:cNvPr id="9" name="Graphic 8" descr="Checkmark with solid fill">
            <a:extLst>
              <a:ext uri="{FF2B5EF4-FFF2-40B4-BE49-F238E27FC236}">
                <a16:creationId xmlns:a16="http://schemas.microsoft.com/office/drawing/2014/main" id="{FDC4CA85-15C6-BA62-77E4-0C2BBA1669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3728179"/>
            <a:ext cx="387363" cy="387363"/>
          </a:xfrm>
          <a:prstGeom prst="rect">
            <a:avLst/>
          </a:prstGeom>
        </p:spPr>
      </p:pic>
    </p:spTree>
    <p:extLst>
      <p:ext uri="{BB962C8B-B14F-4D97-AF65-F5344CB8AC3E}">
        <p14:creationId xmlns:p14="http://schemas.microsoft.com/office/powerpoint/2010/main" val="7314501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47960-27C7-BAE2-ACAA-0025FA7CFDFB}"/>
              </a:ext>
            </a:extLst>
          </p:cNvPr>
          <p:cNvSpPr>
            <a:spLocks noGrp="1"/>
          </p:cNvSpPr>
          <p:nvPr>
            <p:ph type="title"/>
          </p:nvPr>
        </p:nvSpPr>
        <p:spPr/>
        <p:txBody>
          <a:bodyPr>
            <a:normAutofit fontScale="90000"/>
          </a:bodyPr>
          <a:lstStyle/>
          <a:p>
            <a:r>
              <a:rPr lang="en-US" dirty="0"/>
              <a:t>No </a:t>
            </a:r>
            <a:r>
              <a:rPr lang="en-US"/>
              <a:t>Contraindication </a:t>
            </a:r>
            <a:r>
              <a:rPr lang="en-US" dirty="0"/>
              <a:t>to </a:t>
            </a:r>
            <a:r>
              <a:rPr lang="en-US" dirty="0" err="1"/>
              <a:t>PrEP</a:t>
            </a:r>
            <a:r>
              <a:rPr lang="en-US" dirty="0"/>
              <a:t> </a:t>
            </a:r>
            <a:r>
              <a:rPr lang="en-US"/>
              <a:t>Drug </a:t>
            </a:r>
            <a:r>
              <a:rPr lang="en-US" dirty="0"/>
              <a:t>or </a:t>
            </a:r>
            <a:r>
              <a:rPr lang="en-US"/>
              <a:t>Administration Route​</a:t>
            </a:r>
            <a:r>
              <a:rPr lang="en-US" dirty="0"/>
              <a:t>​</a:t>
            </a:r>
          </a:p>
        </p:txBody>
      </p:sp>
      <p:sp>
        <p:nvSpPr>
          <p:cNvPr id="3" name="Content Placeholder 2">
            <a:extLst>
              <a:ext uri="{FF2B5EF4-FFF2-40B4-BE49-F238E27FC236}">
                <a16:creationId xmlns:a16="http://schemas.microsoft.com/office/drawing/2014/main" id="{2BB6826E-540C-1BEC-A6D3-853EE54FC12A}"/>
              </a:ext>
            </a:extLst>
          </p:cNvPr>
          <p:cNvSpPr>
            <a:spLocks noGrp="1"/>
          </p:cNvSpPr>
          <p:nvPr>
            <p:ph sz="quarter" idx="11"/>
          </p:nvPr>
        </p:nvSpPr>
        <p:spPr>
          <a:xfrm>
            <a:off x="1964317" y="1246010"/>
            <a:ext cx="9145008" cy="4423270"/>
          </a:xfrm>
        </p:spPr>
        <p:txBody>
          <a:bodyPr>
            <a:normAutofit/>
          </a:bodyPr>
          <a:lstStyle/>
          <a:p>
            <a:pPr>
              <a:spcBef>
                <a:spcPts val="600"/>
              </a:spcBef>
            </a:pPr>
            <a:r>
              <a:rPr lang="en-US" sz="2000" dirty="0"/>
              <a:t>Examples of possible contraindications​:</a:t>
            </a:r>
          </a:p>
          <a:p>
            <a:pPr indent="-285750">
              <a:spcBef>
                <a:spcPts val="600"/>
              </a:spcBef>
            </a:pPr>
            <a:r>
              <a:rPr lang="en-US" sz="2000" b="0" dirty="0"/>
              <a:t>Oral </a:t>
            </a:r>
            <a:r>
              <a:rPr lang="en-US" sz="2000" b="0" dirty="0" err="1"/>
              <a:t>PrEP</a:t>
            </a:r>
            <a:r>
              <a:rPr lang="en-US" sz="2000" b="0" dirty="0"/>
              <a:t> </a:t>
            </a:r>
          </a:p>
          <a:p>
            <a:pPr marL="342900" indent="-342900">
              <a:spcBef>
                <a:spcPts val="600"/>
              </a:spcBef>
              <a:buFont typeface="Arial" panose="020B0604020202020204" pitchFamily="34" charset="0"/>
              <a:buChar char="•"/>
            </a:pPr>
            <a:r>
              <a:rPr lang="en-US" sz="2000" b="0" dirty="0"/>
              <a:t>Unable to swallow pills​</a:t>
            </a:r>
          </a:p>
          <a:p>
            <a:pPr marL="342900" indent="-342900">
              <a:spcBef>
                <a:spcPts val="600"/>
              </a:spcBef>
              <a:buFont typeface="Arial" panose="020B0604020202020204" pitchFamily="34" charset="0"/>
              <a:buChar char="•"/>
            </a:pPr>
            <a:r>
              <a:rPr lang="en-US" sz="2000" b="0" dirty="0"/>
              <a:t>Known to have poor renal function  </a:t>
            </a:r>
          </a:p>
          <a:p>
            <a:pPr indent="-285750">
              <a:spcBef>
                <a:spcPts val="600"/>
              </a:spcBef>
            </a:pPr>
            <a:r>
              <a:rPr lang="en-US" sz="2000" b="0" dirty="0"/>
              <a:t>Injectable </a:t>
            </a:r>
            <a:r>
              <a:rPr lang="en-US" sz="2000" b="0" dirty="0" err="1"/>
              <a:t>PrEP</a:t>
            </a:r>
            <a:r>
              <a:rPr lang="en-US" sz="2000" b="0" dirty="0"/>
              <a:t> </a:t>
            </a:r>
          </a:p>
          <a:p>
            <a:pPr marL="342900" indent="-342900">
              <a:spcBef>
                <a:spcPts val="600"/>
              </a:spcBef>
              <a:buFont typeface="Arial" panose="020B0604020202020204" pitchFamily="34" charset="0"/>
              <a:buChar char="•"/>
            </a:pPr>
            <a:r>
              <a:rPr lang="en-US" sz="2000" b="0" dirty="0"/>
              <a:t>Taking medications known to have drug-drug interactions</a:t>
            </a:r>
          </a:p>
          <a:p>
            <a:pPr marL="342900" indent="-342900">
              <a:spcBef>
                <a:spcPts val="600"/>
              </a:spcBef>
              <a:buFont typeface="Arial" panose="020B0604020202020204" pitchFamily="34" charset="0"/>
              <a:buChar char="•"/>
            </a:pPr>
            <a:r>
              <a:rPr lang="en-US" sz="2000" b="0" dirty="0"/>
              <a:t>Buttock fillers or implants</a:t>
            </a:r>
          </a:p>
          <a:p>
            <a:pPr indent="-285750">
              <a:spcBef>
                <a:spcPts val="600"/>
              </a:spcBef>
            </a:pPr>
            <a:r>
              <a:rPr lang="en-US" sz="2000" b="0" dirty="0"/>
              <a:t>Vaginal ring </a:t>
            </a:r>
            <a:r>
              <a:rPr lang="en-US" sz="2000" b="0" dirty="0" err="1"/>
              <a:t>PrEP</a:t>
            </a:r>
            <a:r>
              <a:rPr lang="en-US" sz="2000" b="0" dirty="0"/>
              <a:t>​</a:t>
            </a:r>
          </a:p>
          <a:p>
            <a:pPr marL="342900" indent="-342900">
              <a:spcBef>
                <a:spcPts val="600"/>
              </a:spcBef>
              <a:buFont typeface="Arial" panose="020B0604020202020204" pitchFamily="34" charset="0"/>
              <a:buChar char="•"/>
            </a:pPr>
            <a:r>
              <a:rPr lang="en-US" sz="2000" b="0" dirty="0"/>
              <a:t>Male sex at birth​</a:t>
            </a:r>
          </a:p>
        </p:txBody>
      </p:sp>
      <p:sp>
        <p:nvSpPr>
          <p:cNvPr id="4" name="TextBox 3">
            <a:extLst>
              <a:ext uri="{FF2B5EF4-FFF2-40B4-BE49-F238E27FC236}">
                <a16:creationId xmlns:a16="http://schemas.microsoft.com/office/drawing/2014/main" id="{462B7A6B-FFAB-72A5-45B3-AAEB45627DDC}"/>
              </a:ext>
            </a:extLst>
          </p:cNvPr>
          <p:cNvSpPr txBox="1"/>
          <p:nvPr/>
        </p:nvSpPr>
        <p:spPr>
          <a:xfrm>
            <a:off x="1964317" y="6071424"/>
            <a:ext cx="9437108" cy="646331"/>
          </a:xfrm>
          <a:prstGeom prst="rect">
            <a:avLst/>
          </a:prstGeom>
          <a:noFill/>
        </p:spPr>
        <p:txBody>
          <a:bodyPr wrap="square">
            <a:spAutoFit/>
          </a:bodyPr>
          <a:lstStyle>
            <a:defPPr>
              <a:defRPr lang="en-US"/>
            </a:defPPr>
            <a:lvl1pPr>
              <a:defRPr b="1" i="1" u="none" strike="noStrike">
                <a:solidFill>
                  <a:srgbClr val="00B5DE"/>
                </a:solidFill>
                <a:effectLst/>
                <a:latin typeface="Calibri" panose="020F0502020204030204" pitchFamily="34" charset="0"/>
              </a:defRPr>
            </a:lvl1pPr>
          </a:lstStyle>
          <a:p>
            <a:r>
              <a:rPr lang="en-US" dirty="0"/>
              <a:t>See Modules 2-5 for more information on </a:t>
            </a:r>
            <a:r>
              <a:rPr lang="en-US" dirty="0" err="1"/>
              <a:t>PrEP</a:t>
            </a:r>
            <a:r>
              <a:rPr lang="en-US" dirty="0"/>
              <a:t> drugs, administration routes and contraindications​.</a:t>
            </a:r>
          </a:p>
        </p:txBody>
      </p:sp>
    </p:spTree>
    <p:extLst>
      <p:ext uri="{BB962C8B-B14F-4D97-AF65-F5344CB8AC3E}">
        <p14:creationId xmlns:p14="http://schemas.microsoft.com/office/powerpoint/2010/main" val="11592875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10;&#10;Description automatically generated with medium confidence">
            <a:extLst>
              <a:ext uri="{FF2B5EF4-FFF2-40B4-BE49-F238E27FC236}">
                <a16:creationId xmlns:a16="http://schemas.microsoft.com/office/drawing/2014/main" id="{8BB9CA83-5D96-E1CC-83C4-A088194E88BF}"/>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381495" y="1959633"/>
            <a:ext cx="4366006" cy="4123667"/>
          </a:xfrm>
        </p:spPr>
        <p:txBody>
          <a:bodyPr vert="horz" lIns="91440" tIns="45720" rIns="91440" bIns="45720" rtlCol="0" anchor="t">
            <a:normAutofit/>
          </a:bodyPr>
          <a:lstStyle/>
          <a:p>
            <a:r>
              <a:rPr lang="en-US" sz="2000" b="0" dirty="0">
                <a:ea typeface="Calibri"/>
              </a:rPr>
              <a:t>Joseph says he has heard that there are different types of </a:t>
            </a:r>
            <a:r>
              <a:rPr lang="en-US" sz="2000" b="0" dirty="0" err="1">
                <a:ea typeface="Calibri"/>
              </a:rPr>
              <a:t>PrEP</a:t>
            </a:r>
            <a:r>
              <a:rPr lang="en-US" sz="2000" b="0" dirty="0">
                <a:ea typeface="Calibri"/>
              </a:rPr>
              <a:t> available and asks which form of </a:t>
            </a:r>
            <a:r>
              <a:rPr lang="en-US" sz="2000" b="0" dirty="0" err="1">
                <a:ea typeface="Calibri"/>
              </a:rPr>
              <a:t>PrEP</a:t>
            </a:r>
            <a:r>
              <a:rPr lang="en-US" sz="2000" b="0" dirty="0">
                <a:ea typeface="Calibri"/>
              </a:rPr>
              <a:t> is best for him.</a:t>
            </a:r>
            <a:endParaRPr lang="en-US" dirty="0">
              <a:ea typeface="Calibri"/>
            </a:endParaRPr>
          </a:p>
          <a:p>
            <a:endParaRPr lang="en-US" sz="2000" b="0" dirty="0">
              <a:ea typeface="Calibri"/>
            </a:endParaRPr>
          </a:p>
          <a:p>
            <a:r>
              <a:rPr lang="en-US" sz="2000" b="0" i="1" dirty="0">
                <a:ea typeface="Calibri"/>
              </a:rPr>
              <a:t>How will you determine which </a:t>
            </a:r>
            <a:r>
              <a:rPr lang="en-US" sz="2000" b="0" i="1" dirty="0" err="1">
                <a:ea typeface="Calibri"/>
              </a:rPr>
              <a:t>PrEP</a:t>
            </a:r>
            <a:r>
              <a:rPr lang="en-US" sz="2000" b="0" i="1" dirty="0">
                <a:ea typeface="Calibri"/>
              </a:rPr>
              <a:t> option Joseph is eligible to start taking today? </a:t>
            </a:r>
            <a:endParaRPr lang="en-US" i="1" dirty="0">
              <a:ea typeface="Calibri"/>
            </a:endParaRPr>
          </a:p>
          <a:p>
            <a:endParaRPr lang="en-US" sz="2000" b="0" dirty="0"/>
          </a:p>
        </p:txBody>
      </p:sp>
      <p:sp>
        <p:nvSpPr>
          <p:cNvPr id="2" name="Right Triangle 1">
            <a:extLst>
              <a:ext uri="{FF2B5EF4-FFF2-40B4-BE49-F238E27FC236}">
                <a16:creationId xmlns:a16="http://schemas.microsoft.com/office/drawing/2014/main" id="{34440F11-24F6-B9F7-2694-48226B6F1FEF}"/>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68CF4BCF-90A8-C426-6F67-A5661DD074CF}"/>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61B577A0-34CF-EF9E-6813-B5E6F5601F2D}"/>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0142C799-EB00-7F4F-B54E-76C4F9D41A05}"/>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6C4BEE4A-673D-1B56-248B-4FCA1977DF93}"/>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74A39512-115E-9103-0755-92ED06113A8A}"/>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34429105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holding a pen and a paper&#10;&#10;Description automatically generated with low confidence">
            <a:extLst>
              <a:ext uri="{FF2B5EF4-FFF2-40B4-BE49-F238E27FC236}">
                <a16:creationId xmlns:a16="http://schemas.microsoft.com/office/drawing/2014/main" id="{AD466DE3-C51A-251C-D9BD-161F2D9BD5EB}"/>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vert="horz" lIns="91440" tIns="45720" rIns="91440" bIns="45720" rtlCol="0" anchor="t">
            <a:normAutofit lnSpcReduction="10000"/>
          </a:bodyPr>
          <a:lstStyle/>
          <a:p>
            <a:pPr algn="ctr">
              <a:spcBef>
                <a:spcPts val="600"/>
              </a:spcBef>
            </a:pPr>
            <a:r>
              <a:rPr lang="en-US" sz="2000" dirty="0">
                <a:solidFill>
                  <a:schemeClr val="accent3"/>
                </a:solidFill>
                <a:ea typeface="Calibri"/>
              </a:rPr>
              <a:t>Discuss it with Joseph so he can make an informed choice.</a:t>
            </a:r>
          </a:p>
          <a:p>
            <a:pPr>
              <a:spcBef>
                <a:spcPts val="600"/>
              </a:spcBef>
            </a:pPr>
            <a:endParaRPr lang="en-US" sz="2000" b="0" dirty="0"/>
          </a:p>
          <a:p>
            <a:pPr>
              <a:spcBef>
                <a:spcPts val="600"/>
              </a:spcBef>
            </a:pPr>
            <a:r>
              <a:rPr lang="en-US" sz="2000" b="0" dirty="0">
                <a:solidFill>
                  <a:srgbClr val="FFFFFF"/>
                </a:solidFill>
                <a:ea typeface="+mn-lt"/>
                <a:cs typeface="+mn-lt"/>
              </a:rPr>
              <a:t>Assess Joseph's willingness to use PrEP as prescribed. The best PrEP option is one the client will use consistently and correctly!</a:t>
            </a:r>
            <a:r>
              <a:rPr lang="en-US" sz="2000" b="0" dirty="0">
                <a:ea typeface="+mn-lt"/>
                <a:cs typeface="+mn-lt"/>
              </a:rPr>
              <a:t> </a:t>
            </a:r>
          </a:p>
          <a:p>
            <a:pPr>
              <a:spcBef>
                <a:spcPts val="600"/>
              </a:spcBef>
            </a:pPr>
            <a:endParaRPr lang="en-US" sz="2000" b="0" dirty="0">
              <a:ea typeface="Calibri"/>
              <a:cs typeface="Calibri"/>
            </a:endParaRPr>
          </a:p>
          <a:p>
            <a:pPr>
              <a:spcBef>
                <a:spcPts val="600"/>
              </a:spcBef>
            </a:pPr>
            <a:r>
              <a:rPr lang="en-US" sz="2000" b="0" dirty="0">
                <a:ea typeface="Calibri"/>
                <a:cs typeface="Calibri"/>
              </a:rPr>
              <a:t>Ensure Joseph does not have any contraindications for PrEP drugs or administration routes. For example, Joseph will not be able to use the vaginal ring as he is man</a:t>
            </a:r>
            <a:r>
              <a:rPr lang="en-US" sz="2000" dirty="0">
                <a:ea typeface="Calibri"/>
                <a:cs typeface="Calibri"/>
              </a:rPr>
              <a:t>. </a:t>
            </a:r>
          </a:p>
        </p:txBody>
      </p:sp>
      <p:sp>
        <p:nvSpPr>
          <p:cNvPr id="2" name="Right Triangle 1">
            <a:extLst>
              <a:ext uri="{FF2B5EF4-FFF2-40B4-BE49-F238E27FC236}">
                <a16:creationId xmlns:a16="http://schemas.microsoft.com/office/drawing/2014/main" id="{454F3C31-F5FE-6D34-C401-63A8B2978091}"/>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312FF6D-3DF7-3399-5EAA-3D69D85EFD16}"/>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C1D5A58A-E050-7E28-6DF1-FB676B91C800}"/>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09E8E89D-5677-E1D0-E979-28FE4A49B4A8}"/>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F5DB389-BFA9-541D-BBA2-036358E74480}"/>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61A342EC-4659-E588-B586-B09C31A376FF}"/>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1125957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Autofit/>
          </a:bodyPr>
          <a:lstStyle/>
          <a:p>
            <a:r>
              <a:rPr lang="en-US" dirty="0"/>
              <a:t>PrEP Eligibility Criteria Review</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416181295"/>
              </p:ext>
            </p:extLst>
          </p:nvPr>
        </p:nvGraphicFramePr>
        <p:xfrm>
          <a:off x="1964318" y="1549399"/>
          <a:ext cx="9144455" cy="3406420"/>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81284">
                <a:tc>
                  <a:txBody>
                    <a:bodyPr/>
                    <a:lstStyle/>
                    <a:p>
                      <a:pPr algn="l" rtl="0" fontAlgn="base"/>
                      <a:endParaRPr lang="en-US" sz="2000" b="0" i="0" dirty="0">
                        <a:solidFill>
                          <a:srgbClr val="4B545B"/>
                        </a:solidFill>
                        <a:effectLst/>
                      </a:endParaRPr>
                    </a:p>
                  </a:txBody>
                  <a:tcPr anchor="ctr">
                    <a:solidFill>
                      <a:schemeClr val="accent3"/>
                    </a:solidFill>
                  </a:tcPr>
                </a:tc>
                <a:tc>
                  <a:txBody>
                    <a:bodyPr/>
                    <a:lstStyle/>
                    <a:p>
                      <a:pPr algn="l" rtl="0" fontAlgn="base"/>
                      <a:r>
                        <a:rPr lang="en-US" sz="2000" b="0" i="0" dirty="0">
                          <a:solidFill>
                            <a:schemeClr val="bg1"/>
                          </a:solidFill>
                          <a:effectLst/>
                          <a:latin typeface="Calibri" panose="020F0502020204030204" pitchFamily="34" charset="0"/>
                        </a:rPr>
                        <a:t>HIV negative</a:t>
                      </a:r>
                      <a:endParaRPr lang="en-US" sz="2000" b="0" i="0" dirty="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a:solidFill>
                          <a:srgbClr val="4B545B"/>
                        </a:solidFill>
                        <a:effectLst/>
                      </a:endParaRPr>
                    </a:p>
                  </a:txBody>
                  <a:tcPr anchor="ctr">
                    <a:solidFill>
                      <a:schemeClr val="accent1"/>
                    </a:solidFill>
                  </a:tcPr>
                </a:tc>
                <a:tc>
                  <a:txBody>
                    <a:bodyPr/>
                    <a:lstStyle/>
                    <a:p>
                      <a:pPr algn="l" rtl="0" fontAlgn="base"/>
                      <a:r>
                        <a:rPr lang="en-US" sz="2000" b="0" i="0">
                          <a:solidFill>
                            <a:schemeClr val="bg1"/>
                          </a:solidFill>
                          <a:effectLst/>
                          <a:latin typeface="Calibri" panose="020F0502020204030204" pitchFamily="34" charset="0"/>
                        </a:rPr>
                        <a:t>No suspicion of AHI</a:t>
                      </a:r>
                      <a:endParaRPr lang="en-US" sz="2000" b="0" i="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sz="2000" b="0" i="0" baseline="30000">
                        <a:solidFill>
                          <a:srgbClr val="4B545B"/>
                        </a:solidFill>
                        <a:effectLst/>
                      </a:endParaRPr>
                    </a:p>
                  </a:txBody>
                  <a:tcPr anchor="ctr">
                    <a:solidFill>
                      <a:schemeClr val="accent5"/>
                    </a:solidFill>
                  </a:tcPr>
                </a:tc>
                <a:tc>
                  <a:txBody>
                    <a:bodyPr/>
                    <a:lstStyle/>
                    <a:p>
                      <a:pPr algn="l" rtl="0" fontAlgn="base"/>
                      <a:r>
                        <a:rPr lang="en-US" sz="2000" b="0" i="0">
                          <a:solidFill>
                            <a:schemeClr val="bg1"/>
                          </a:solidFill>
                          <a:effectLst/>
                          <a:latin typeface="Calibri" panose="020F0502020204030204" pitchFamily="34" charset="0"/>
                        </a:rPr>
                        <a:t>At substantial risk for HIV infection </a:t>
                      </a:r>
                      <a:r>
                        <a:rPr lang="en-US" sz="2000" b="0" i="1">
                          <a:solidFill>
                            <a:schemeClr val="bg1"/>
                          </a:solidFill>
                          <a:effectLst/>
                          <a:latin typeface="Calibri" panose="020F0502020204030204" pitchFamily="34" charset="0"/>
                        </a:rPr>
                        <a:t>or</a:t>
                      </a:r>
                      <a:r>
                        <a:rPr lang="en-US" sz="2000" b="0" i="0">
                          <a:solidFill>
                            <a:schemeClr val="bg1"/>
                          </a:solidFill>
                          <a:effectLst/>
                          <a:latin typeface="Calibri" panose="020F0502020204030204" pitchFamily="34" charset="0"/>
                        </a:rPr>
                        <a:t> requesting </a:t>
                      </a:r>
                      <a:r>
                        <a:rPr lang="en-US" sz="2000" b="0" i="0" err="1">
                          <a:solidFill>
                            <a:schemeClr val="bg1"/>
                          </a:solidFill>
                          <a:effectLst/>
                          <a:latin typeface="Calibri" panose="020F0502020204030204" pitchFamily="34" charset="0"/>
                        </a:rPr>
                        <a:t>PrEP</a:t>
                      </a:r>
                      <a:endParaRPr lang="en-US" sz="2000" b="0" i="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sz="2000" b="0" i="0" baseline="30000">
                        <a:solidFill>
                          <a:srgbClr val="4B545B"/>
                        </a:solidFill>
                        <a:effectLst/>
                      </a:endParaRPr>
                    </a:p>
                  </a:txBody>
                  <a:tcPr anchor="ctr">
                    <a:solidFill>
                      <a:schemeClr val="accent2"/>
                    </a:solidFill>
                  </a:tcPr>
                </a:tc>
                <a:tc>
                  <a:txBody>
                    <a:bodyPr/>
                    <a:lstStyle/>
                    <a:p>
                      <a:pPr algn="l" rtl="0" fontAlgn="base"/>
                      <a:r>
                        <a:rPr lang="en-US" sz="2000" b="0" i="0">
                          <a:solidFill>
                            <a:schemeClr val="bg1"/>
                          </a:solidFill>
                          <a:effectLst/>
                          <a:latin typeface="Calibri" panose="020F0502020204030204" pitchFamily="34" charset="0"/>
                        </a:rPr>
                        <a:t>Willingness to use </a:t>
                      </a:r>
                      <a:r>
                        <a:rPr lang="en-US" sz="2000" b="0" i="0" err="1">
                          <a:solidFill>
                            <a:schemeClr val="bg1"/>
                          </a:solidFill>
                          <a:effectLst/>
                          <a:latin typeface="Calibri" panose="020F0502020204030204" pitchFamily="34" charset="0"/>
                        </a:rPr>
                        <a:t>PrEP</a:t>
                      </a:r>
                      <a:r>
                        <a:rPr lang="en-US" sz="2000" b="0" i="0">
                          <a:solidFill>
                            <a:schemeClr val="bg1"/>
                          </a:solidFill>
                          <a:effectLst/>
                          <a:latin typeface="Calibri" panose="020F0502020204030204" pitchFamily="34" charset="0"/>
                        </a:rPr>
                        <a:t> as prescribed</a:t>
                      </a:r>
                      <a:endParaRPr lang="en-US" sz="2000" b="0" i="0">
                        <a:solidFill>
                          <a:schemeClr val="bg1"/>
                        </a:solidFill>
                        <a:effectLst/>
                      </a:endParaRP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sz="2000" b="0" i="0" baseline="30000">
                        <a:solidFill>
                          <a:srgbClr val="4B545B"/>
                        </a:solidFill>
                        <a:effectLst/>
                      </a:endParaRPr>
                    </a:p>
                  </a:txBody>
                  <a:tcPr anchor="ctr">
                    <a:solidFill>
                      <a:schemeClr val="accent6"/>
                    </a:solidFill>
                  </a:tcPr>
                </a:tc>
                <a:tc>
                  <a:txBody>
                    <a:bodyPr/>
                    <a:lstStyle/>
                    <a:p>
                      <a:pPr algn="l" rtl="0" fontAlgn="base"/>
                      <a:r>
                        <a:rPr lang="en-US" sz="2000" b="0" i="0" dirty="0">
                          <a:solidFill>
                            <a:schemeClr val="bg1"/>
                          </a:solidFill>
                          <a:effectLst/>
                          <a:latin typeface="Calibri" panose="020F0502020204030204" pitchFamily="34" charset="0"/>
                        </a:rPr>
                        <a:t>No contraindication to PrEP drug or administration route*</a:t>
                      </a:r>
                      <a:endParaRPr lang="en-US" sz="2000" b="0" i="0" dirty="0">
                        <a:solidFill>
                          <a:schemeClr val="bg1"/>
                        </a:solidFill>
                        <a:effectLst/>
                      </a:endParaRP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4" name="TextBox 3">
            <a:extLst>
              <a:ext uri="{FF2B5EF4-FFF2-40B4-BE49-F238E27FC236}">
                <a16:creationId xmlns:a16="http://schemas.microsoft.com/office/drawing/2014/main" id="{62CB3D02-1FB7-A5B9-892D-D4E2655A6315}"/>
              </a:ext>
            </a:extLst>
          </p:cNvPr>
          <p:cNvSpPr txBox="1"/>
          <p:nvPr/>
        </p:nvSpPr>
        <p:spPr>
          <a:xfrm>
            <a:off x="1964318" y="5173829"/>
            <a:ext cx="8037551" cy="369332"/>
          </a:xfrm>
          <a:prstGeom prst="rect">
            <a:avLst/>
          </a:prstGeom>
          <a:noFill/>
        </p:spPr>
        <p:txBody>
          <a:bodyPr wrap="square">
            <a:spAutoFit/>
          </a:bodyPr>
          <a:lstStyle/>
          <a:p>
            <a:r>
              <a:rPr lang="en-US" b="1" i="1" u="none" strike="noStrike" dirty="0">
                <a:solidFill>
                  <a:srgbClr val="00B5DE"/>
                </a:solidFill>
                <a:effectLst/>
                <a:latin typeface="Calibri" panose="020F0502020204030204" pitchFamily="34" charset="0"/>
              </a:rPr>
              <a:t>* See Modules 2-5 for more information on specific </a:t>
            </a:r>
            <a:r>
              <a:rPr lang="en-US" b="1" i="1" u="none" strike="noStrike" dirty="0" err="1">
                <a:solidFill>
                  <a:srgbClr val="00B5DE"/>
                </a:solidFill>
                <a:effectLst/>
                <a:latin typeface="Calibri" panose="020F0502020204030204" pitchFamily="34" charset="0"/>
              </a:rPr>
              <a:t>PrEP</a:t>
            </a:r>
            <a:r>
              <a:rPr lang="en-US" b="1" i="1" u="none" strike="noStrike" dirty="0">
                <a:solidFill>
                  <a:srgbClr val="00B5DE"/>
                </a:solidFill>
                <a:effectLst/>
                <a:latin typeface="Calibri" panose="020F0502020204030204" pitchFamily="34" charset="0"/>
              </a:rPr>
              <a:t> products​</a:t>
            </a:r>
            <a:endParaRPr lang="en-US" b="1" i="1" dirty="0">
              <a:solidFill>
                <a:srgbClr val="00B5DE"/>
              </a:solidFill>
            </a:endParaRPr>
          </a:p>
        </p:txBody>
      </p:sp>
      <p:pic>
        <p:nvPicPr>
          <p:cNvPr id="5" name="Graphic 4" descr="Checkmark with solid fill">
            <a:extLst>
              <a:ext uri="{FF2B5EF4-FFF2-40B4-BE49-F238E27FC236}">
                <a16:creationId xmlns:a16="http://schemas.microsoft.com/office/drawing/2014/main" id="{3C5F3F3F-C5A7-868A-C52C-06FDA5D7C2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8" y="1678130"/>
            <a:ext cx="387363" cy="387363"/>
          </a:xfrm>
          <a:prstGeom prst="rect">
            <a:avLst/>
          </a:prstGeom>
        </p:spPr>
      </p:pic>
      <p:pic>
        <p:nvPicPr>
          <p:cNvPr id="7" name="Graphic 6" descr="Checkmark with solid fill">
            <a:extLst>
              <a:ext uri="{FF2B5EF4-FFF2-40B4-BE49-F238E27FC236}">
                <a16:creationId xmlns:a16="http://schemas.microsoft.com/office/drawing/2014/main" id="{906319CE-D49D-285C-342A-EDD8C40E02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314725"/>
            <a:ext cx="387363" cy="387363"/>
          </a:xfrm>
          <a:prstGeom prst="rect">
            <a:avLst/>
          </a:prstGeom>
        </p:spPr>
      </p:pic>
      <p:pic>
        <p:nvPicPr>
          <p:cNvPr id="8" name="Graphic 7" descr="Checkmark with solid fill">
            <a:extLst>
              <a:ext uri="{FF2B5EF4-FFF2-40B4-BE49-F238E27FC236}">
                <a16:creationId xmlns:a16="http://schemas.microsoft.com/office/drawing/2014/main" id="{66C6167A-EC88-4165-9AFD-717FCDDC93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2991711"/>
            <a:ext cx="387363" cy="387363"/>
          </a:xfrm>
          <a:prstGeom prst="rect">
            <a:avLst/>
          </a:prstGeom>
        </p:spPr>
      </p:pic>
      <p:pic>
        <p:nvPicPr>
          <p:cNvPr id="9" name="Graphic 8" descr="Checkmark with solid fill">
            <a:extLst>
              <a:ext uri="{FF2B5EF4-FFF2-40B4-BE49-F238E27FC236}">
                <a16:creationId xmlns:a16="http://schemas.microsoft.com/office/drawing/2014/main" id="{FDC4CA85-15C6-BA62-77E4-0C2BBA1669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7" y="3728179"/>
            <a:ext cx="387363" cy="387363"/>
          </a:xfrm>
          <a:prstGeom prst="rect">
            <a:avLst/>
          </a:prstGeom>
        </p:spPr>
      </p:pic>
      <p:pic>
        <p:nvPicPr>
          <p:cNvPr id="10" name="Graphic 9" descr="Checkmark with solid fill">
            <a:extLst>
              <a:ext uri="{FF2B5EF4-FFF2-40B4-BE49-F238E27FC236}">
                <a16:creationId xmlns:a16="http://schemas.microsoft.com/office/drawing/2014/main" id="{C13E7EFC-38A7-1454-47EE-4131A44FC2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7946" y="4443987"/>
            <a:ext cx="387363" cy="387363"/>
          </a:xfrm>
          <a:prstGeom prst="rect">
            <a:avLst/>
          </a:prstGeom>
        </p:spPr>
      </p:pic>
    </p:spTree>
    <p:extLst>
      <p:ext uri="{BB962C8B-B14F-4D97-AF65-F5344CB8AC3E}">
        <p14:creationId xmlns:p14="http://schemas.microsoft.com/office/powerpoint/2010/main" val="18808200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dirty="0"/>
              <a:t>1.3 </a:t>
            </a:r>
            <a:r>
              <a:rPr lang="en-US" dirty="0" err="1"/>
              <a:t>PrEP</a:t>
            </a:r>
            <a:r>
              <a:rPr lang="en-US" dirty="0"/>
              <a:t> Options​</a:t>
            </a:r>
          </a:p>
        </p:txBody>
      </p:sp>
    </p:spTree>
    <p:extLst>
      <p:ext uri="{BB962C8B-B14F-4D97-AF65-F5344CB8AC3E}">
        <p14:creationId xmlns:p14="http://schemas.microsoft.com/office/powerpoint/2010/main" val="3143172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6343-1D6D-4C25-EA73-2B7543BFD202}"/>
              </a:ext>
            </a:extLst>
          </p:cNvPr>
          <p:cNvSpPr>
            <a:spLocks noGrp="1"/>
          </p:cNvSpPr>
          <p:nvPr>
            <p:ph type="title"/>
          </p:nvPr>
        </p:nvSpPr>
        <p:spPr>
          <a:xfrm rot="16200000">
            <a:off x="-2205885" y="2752254"/>
            <a:ext cx="6039517" cy="1027990"/>
          </a:xfrm>
        </p:spPr>
        <p:txBody>
          <a:bodyPr>
            <a:normAutofit/>
          </a:bodyPr>
          <a:lstStyle/>
          <a:p>
            <a:r>
              <a:rPr lang="en-US" sz="5400" dirty="0">
                <a:solidFill>
                  <a:schemeClr val="bg1"/>
                </a:solidFill>
              </a:rPr>
              <a:t>DISCUSSION</a:t>
            </a:r>
            <a:r>
              <a:rPr lang="en-US" sz="4400" dirty="0">
                <a:solidFill>
                  <a:schemeClr val="accent1"/>
                </a:solidFill>
              </a:rPr>
              <a:t>​</a:t>
            </a:r>
          </a:p>
        </p:txBody>
      </p:sp>
      <p:sp>
        <p:nvSpPr>
          <p:cNvPr id="3" name="Content Placeholder 2">
            <a:extLst>
              <a:ext uri="{FF2B5EF4-FFF2-40B4-BE49-F238E27FC236}">
                <a16:creationId xmlns:a16="http://schemas.microsoft.com/office/drawing/2014/main" id="{3AAD69AC-A324-1E88-CADD-D58697C94B24}"/>
              </a:ext>
            </a:extLst>
          </p:cNvPr>
          <p:cNvSpPr>
            <a:spLocks noGrp="1"/>
          </p:cNvSpPr>
          <p:nvPr>
            <p:ph sz="quarter" idx="11"/>
          </p:nvPr>
        </p:nvSpPr>
        <p:spPr>
          <a:xfrm>
            <a:off x="2000658" y="641343"/>
            <a:ext cx="4183831" cy="5217521"/>
          </a:xfrm>
        </p:spPr>
        <p:txBody>
          <a:bodyPr anchor="ctr">
            <a:noAutofit/>
          </a:bodyPr>
          <a:lstStyle/>
          <a:p>
            <a:pPr>
              <a:spcAft>
                <a:spcPts val="1200"/>
              </a:spcAft>
            </a:pPr>
            <a:r>
              <a:rPr lang="en-US" sz="2800" b="0" dirty="0"/>
              <a:t>What is </a:t>
            </a:r>
            <a:r>
              <a:rPr lang="en-US" sz="2800" u="sng" dirty="0"/>
              <a:t>YOUR EXPERIENCE</a:t>
            </a:r>
            <a:r>
              <a:rPr lang="en-US" sz="2800" dirty="0"/>
              <a:t> </a:t>
            </a:r>
            <a:r>
              <a:rPr lang="en-US" sz="2800" b="0" dirty="0"/>
              <a:t>as a provider of </a:t>
            </a:r>
            <a:r>
              <a:rPr lang="en-US" sz="2800" b="0" dirty="0" err="1"/>
              <a:t>PrEP</a:t>
            </a:r>
            <a:r>
              <a:rPr lang="en-US" sz="2800" b="0" dirty="0"/>
              <a:t>?​</a:t>
            </a:r>
          </a:p>
          <a:p>
            <a:pPr>
              <a:spcAft>
                <a:spcPts val="1200"/>
              </a:spcAft>
            </a:pPr>
            <a:r>
              <a:rPr lang="en-US" sz="2800" b="0" dirty="0"/>
              <a:t>What successes and challenges with </a:t>
            </a:r>
            <a:r>
              <a:rPr lang="en-US" sz="2800" b="0" dirty="0" err="1"/>
              <a:t>PrEP</a:t>
            </a:r>
            <a:r>
              <a:rPr lang="en-US" sz="2800" b="0" dirty="0"/>
              <a:t> can you share?​</a:t>
            </a:r>
          </a:p>
          <a:p>
            <a:pPr>
              <a:spcAft>
                <a:spcPts val="1200"/>
              </a:spcAft>
            </a:pPr>
            <a:r>
              <a:rPr lang="en-US" sz="2800" b="0" dirty="0"/>
              <a:t>What are you most excited to learn in this training?</a:t>
            </a:r>
            <a:r>
              <a:rPr lang="en-US" sz="2800" dirty="0"/>
              <a:t> ​</a:t>
            </a:r>
          </a:p>
        </p:txBody>
      </p:sp>
      <p:pic>
        <p:nvPicPr>
          <p:cNvPr id="5" name="Picture 4" descr="A picture containing person, clothing, human face, indoor&#10;&#10;Description automatically generated">
            <a:extLst>
              <a:ext uri="{FF2B5EF4-FFF2-40B4-BE49-F238E27FC236}">
                <a16:creationId xmlns:a16="http://schemas.microsoft.com/office/drawing/2014/main" id="{C137B14A-CE2F-42E6-75B2-45DDDD204F45}"/>
              </a:ext>
            </a:extLst>
          </p:cNvPr>
          <p:cNvPicPr>
            <a:picLocks noChangeAspect="1"/>
          </p:cNvPicPr>
          <p:nvPr/>
        </p:nvPicPr>
        <p:blipFill>
          <a:blip r:embed="rId3"/>
          <a:stretch>
            <a:fillRect/>
          </a:stretch>
        </p:blipFill>
        <p:spPr>
          <a:xfrm>
            <a:off x="8160880" y="641343"/>
            <a:ext cx="2964662" cy="1975959"/>
          </a:xfrm>
          <a:prstGeom prst="rect">
            <a:avLst/>
          </a:prstGeom>
        </p:spPr>
      </p:pic>
      <p:pic>
        <p:nvPicPr>
          <p:cNvPr id="7" name="Picture 6" descr="A person and person sitting at a table with boxes of medicine&#10;&#10;Description automatically generated with low confidence">
            <a:extLst>
              <a:ext uri="{FF2B5EF4-FFF2-40B4-BE49-F238E27FC236}">
                <a16:creationId xmlns:a16="http://schemas.microsoft.com/office/drawing/2014/main" id="{91E0CFF9-DDD0-133B-EA58-E2EACBC7E98E}"/>
              </a:ext>
            </a:extLst>
          </p:cNvPr>
          <p:cNvPicPr>
            <a:picLocks noChangeAspect="1"/>
          </p:cNvPicPr>
          <p:nvPr/>
        </p:nvPicPr>
        <p:blipFill>
          <a:blip r:embed="rId4"/>
          <a:stretch>
            <a:fillRect/>
          </a:stretch>
        </p:blipFill>
        <p:spPr>
          <a:xfrm>
            <a:off x="6462526" y="1027614"/>
            <a:ext cx="1589688" cy="1589688"/>
          </a:xfrm>
          <a:prstGeom prst="rect">
            <a:avLst/>
          </a:prstGeom>
        </p:spPr>
      </p:pic>
      <p:pic>
        <p:nvPicPr>
          <p:cNvPr id="10" name="Picture 9" descr="A picture containing clothing, person, human face, job&#10;&#10;Description automatically generated">
            <a:extLst>
              <a:ext uri="{FF2B5EF4-FFF2-40B4-BE49-F238E27FC236}">
                <a16:creationId xmlns:a16="http://schemas.microsoft.com/office/drawing/2014/main" id="{087320A0-4265-836C-001D-B6960FF98904}"/>
              </a:ext>
            </a:extLst>
          </p:cNvPr>
          <p:cNvPicPr>
            <a:picLocks noChangeAspect="1"/>
          </p:cNvPicPr>
          <p:nvPr/>
        </p:nvPicPr>
        <p:blipFill>
          <a:blip r:embed="rId5"/>
          <a:stretch>
            <a:fillRect/>
          </a:stretch>
        </p:blipFill>
        <p:spPr>
          <a:xfrm>
            <a:off x="6462526" y="2704608"/>
            <a:ext cx="2617293" cy="1749229"/>
          </a:xfrm>
          <a:prstGeom prst="rect">
            <a:avLst/>
          </a:prstGeom>
        </p:spPr>
      </p:pic>
      <p:pic>
        <p:nvPicPr>
          <p:cNvPr id="21" name="Picture 20" descr="A person sitting at a table holding up a card&#10;&#10;Description automatically generated with low confidence">
            <a:extLst>
              <a:ext uri="{FF2B5EF4-FFF2-40B4-BE49-F238E27FC236}">
                <a16:creationId xmlns:a16="http://schemas.microsoft.com/office/drawing/2014/main" id="{47A795D9-98C8-0A31-629E-17228FA763FD}"/>
              </a:ext>
            </a:extLst>
          </p:cNvPr>
          <p:cNvPicPr>
            <a:picLocks noChangeAspect="1"/>
          </p:cNvPicPr>
          <p:nvPr/>
        </p:nvPicPr>
        <p:blipFill>
          <a:blip r:embed="rId6"/>
          <a:stretch>
            <a:fillRect/>
          </a:stretch>
        </p:blipFill>
        <p:spPr>
          <a:xfrm>
            <a:off x="9169659" y="2704608"/>
            <a:ext cx="1956468" cy="2932867"/>
          </a:xfrm>
          <a:prstGeom prst="rect">
            <a:avLst/>
          </a:prstGeom>
        </p:spPr>
      </p:pic>
      <p:pic>
        <p:nvPicPr>
          <p:cNvPr id="23" name="Picture 22" descr="A picture containing clothing, person, indoor, human face&#10;&#10;Description automatically generated">
            <a:extLst>
              <a:ext uri="{FF2B5EF4-FFF2-40B4-BE49-F238E27FC236}">
                <a16:creationId xmlns:a16="http://schemas.microsoft.com/office/drawing/2014/main" id="{052BCA42-57FD-0F43-23E0-22A26F6304D1}"/>
              </a:ext>
            </a:extLst>
          </p:cNvPr>
          <p:cNvPicPr>
            <a:picLocks noChangeAspect="1"/>
          </p:cNvPicPr>
          <p:nvPr/>
        </p:nvPicPr>
        <p:blipFill>
          <a:blip r:embed="rId7"/>
          <a:stretch>
            <a:fillRect/>
          </a:stretch>
        </p:blipFill>
        <p:spPr>
          <a:xfrm>
            <a:off x="6462526" y="4541144"/>
            <a:ext cx="2617293" cy="1744862"/>
          </a:xfrm>
          <a:prstGeom prst="rect">
            <a:avLst/>
          </a:prstGeom>
        </p:spPr>
      </p:pic>
    </p:spTree>
    <p:extLst>
      <p:ext uri="{BB962C8B-B14F-4D97-AF65-F5344CB8AC3E}">
        <p14:creationId xmlns:p14="http://schemas.microsoft.com/office/powerpoint/2010/main" val="10433226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003800"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1003799" y="3429000"/>
            <a:ext cx="5248767" cy="183926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are the </a:t>
            </a:r>
          </a:p>
          <a:p>
            <a:r>
              <a:rPr lang="en-US" sz="4400" b="0" i="1" dirty="0">
                <a:latin typeface="+mn-lt"/>
              </a:rPr>
              <a:t>options for </a:t>
            </a:r>
            <a:r>
              <a:rPr lang="en-US" sz="4400" b="0" i="1" dirty="0" err="1">
                <a:latin typeface="+mn-lt"/>
              </a:rPr>
              <a:t>PrEP</a:t>
            </a:r>
            <a:r>
              <a:rPr lang="en-US" sz="4400" b="0" i="1" dirty="0">
                <a:latin typeface="+mn-lt"/>
              </a:rPr>
              <a: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9573699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73927" y="501990"/>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6" y="1802495"/>
            <a:ext cx="6155717" cy="3224687"/>
          </a:xfrm>
          <a:prstGeom prst="rect">
            <a:avLst/>
          </a:prstGeom>
        </p:spPr>
        <p:txBody>
          <a:bodyPr vert="horz" lIns="91440" tIns="45720" rIns="91440" bIns="45720" rtlCol="0" anchor="t">
            <a:normAutofit fontScale="925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lnSpc>
                <a:spcPct val="120000"/>
              </a:lnSpc>
              <a:spcBef>
                <a:spcPts val="600"/>
              </a:spcBef>
              <a:spcAft>
                <a:spcPts val="600"/>
              </a:spcAft>
            </a:pPr>
            <a:r>
              <a:rPr lang="en-US" sz="2600" b="0" dirty="0">
                <a:solidFill>
                  <a:schemeClr val="bg1"/>
                </a:solidFill>
                <a:latin typeface="+mn-lt"/>
              </a:rPr>
              <a:t>There are four options for PrEP:​</a:t>
            </a:r>
          </a:p>
          <a:p>
            <a:pPr marL="457200" indent="-457200" algn="l">
              <a:lnSpc>
                <a:spcPct val="120000"/>
              </a:lnSpc>
              <a:spcBef>
                <a:spcPts val="600"/>
              </a:spcBef>
              <a:spcAft>
                <a:spcPts val="600"/>
              </a:spcAft>
              <a:buFont typeface="+mj-lt"/>
              <a:buAutoNum type="arabicPeriod"/>
            </a:pPr>
            <a:r>
              <a:rPr lang="en-US" sz="2600" b="0" dirty="0">
                <a:solidFill>
                  <a:schemeClr val="bg1"/>
                </a:solidFill>
                <a:latin typeface="+mn-lt"/>
              </a:rPr>
              <a:t>Oral daily </a:t>
            </a:r>
            <a:r>
              <a:rPr lang="en-US" sz="2600" b="0" dirty="0" err="1">
                <a:solidFill>
                  <a:schemeClr val="bg1"/>
                </a:solidFill>
                <a:latin typeface="+mn-lt"/>
              </a:rPr>
              <a:t>PrEP</a:t>
            </a:r>
            <a:r>
              <a:rPr lang="en-US" sz="2600" b="0" dirty="0">
                <a:solidFill>
                  <a:schemeClr val="bg1"/>
                </a:solidFill>
                <a:latin typeface="+mn-lt"/>
              </a:rPr>
              <a:t>​</a:t>
            </a:r>
          </a:p>
          <a:p>
            <a:pPr marL="457200" indent="-457200" algn="l">
              <a:lnSpc>
                <a:spcPct val="120000"/>
              </a:lnSpc>
              <a:spcBef>
                <a:spcPts val="600"/>
              </a:spcBef>
              <a:spcAft>
                <a:spcPts val="600"/>
              </a:spcAft>
              <a:buFont typeface="+mj-lt"/>
              <a:buAutoNum type="arabicPeriod"/>
            </a:pPr>
            <a:r>
              <a:rPr lang="en-US" sz="2600" b="0" dirty="0">
                <a:solidFill>
                  <a:schemeClr val="bg1"/>
                </a:solidFill>
                <a:latin typeface="+mn-lt"/>
              </a:rPr>
              <a:t>Oral event-driven </a:t>
            </a:r>
            <a:r>
              <a:rPr lang="en-US" sz="2600" b="0" dirty="0" err="1">
                <a:solidFill>
                  <a:schemeClr val="bg1"/>
                </a:solidFill>
                <a:latin typeface="+mn-lt"/>
              </a:rPr>
              <a:t>PrEP</a:t>
            </a:r>
            <a:r>
              <a:rPr lang="en-US" sz="2600" b="0" dirty="0">
                <a:solidFill>
                  <a:schemeClr val="bg1"/>
                </a:solidFill>
                <a:latin typeface="+mn-lt"/>
              </a:rPr>
              <a:t> (ED-</a:t>
            </a:r>
            <a:r>
              <a:rPr lang="en-US" sz="2600" b="0" dirty="0" err="1">
                <a:solidFill>
                  <a:schemeClr val="bg1"/>
                </a:solidFill>
                <a:latin typeface="+mn-lt"/>
              </a:rPr>
              <a:t>PrEP</a:t>
            </a:r>
            <a:r>
              <a:rPr lang="en-US" sz="2600" b="0" dirty="0">
                <a:solidFill>
                  <a:schemeClr val="bg1"/>
                </a:solidFill>
                <a:latin typeface="+mn-lt"/>
              </a:rPr>
              <a:t>)​</a:t>
            </a:r>
          </a:p>
          <a:p>
            <a:pPr marL="457200" indent="-457200" algn="l">
              <a:lnSpc>
                <a:spcPct val="120000"/>
              </a:lnSpc>
              <a:spcBef>
                <a:spcPts val="600"/>
              </a:spcBef>
              <a:spcAft>
                <a:spcPts val="600"/>
              </a:spcAft>
              <a:buFont typeface="+mj-lt"/>
              <a:buAutoNum type="arabicPeriod"/>
            </a:pPr>
            <a:r>
              <a:rPr lang="en-US" sz="2600" b="0" dirty="0">
                <a:solidFill>
                  <a:schemeClr val="bg1"/>
                </a:solidFill>
                <a:latin typeface="+mn-lt"/>
              </a:rPr>
              <a:t>Injectable long-acting cabotegravir (CAB-LA)​</a:t>
            </a:r>
          </a:p>
          <a:p>
            <a:pPr marL="457200" indent="-457200" algn="l">
              <a:lnSpc>
                <a:spcPct val="120000"/>
              </a:lnSpc>
              <a:spcBef>
                <a:spcPts val="600"/>
              </a:spcBef>
              <a:spcAft>
                <a:spcPts val="600"/>
              </a:spcAft>
              <a:buFont typeface="+mj-lt"/>
              <a:buAutoNum type="arabicPeriod"/>
            </a:pPr>
            <a:r>
              <a:rPr lang="en-US" sz="2600" b="0" dirty="0">
                <a:solidFill>
                  <a:schemeClr val="bg1"/>
                </a:solidFill>
                <a:latin typeface="+mn-lt"/>
              </a:rPr>
              <a:t>Dapivirine vaginal ring (DVR)​</a:t>
            </a:r>
          </a:p>
          <a:p>
            <a:pPr algn="l">
              <a:lnSpc>
                <a:spcPct val="120000"/>
              </a:lnSpc>
              <a:spcBef>
                <a:spcPts val="0"/>
              </a:spcBef>
              <a:spcAft>
                <a:spcPts val="1200"/>
              </a:spcAft>
            </a:pPr>
            <a:endParaRPr lang="en-US" sz="2400" b="0" dirty="0">
              <a:solidFill>
                <a:schemeClr val="bg1"/>
              </a:solidFill>
              <a:latin typeface="+mn-lt"/>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pic>
        <p:nvPicPr>
          <p:cNvPr id="3" name="Picture 2">
            <a:extLst>
              <a:ext uri="{FF2B5EF4-FFF2-40B4-BE49-F238E27FC236}">
                <a16:creationId xmlns:a16="http://schemas.microsoft.com/office/drawing/2014/main" id="{02362C7C-30B7-34FC-5F29-28BCE2E963AF}"/>
              </a:ext>
            </a:extLst>
          </p:cNvPr>
          <p:cNvPicPr>
            <a:picLocks noChangeAspect="1"/>
          </p:cNvPicPr>
          <p:nvPr/>
        </p:nvPicPr>
        <p:blipFill>
          <a:blip r:embed="rId4"/>
          <a:stretch>
            <a:fillRect/>
          </a:stretch>
        </p:blipFill>
        <p:spPr>
          <a:xfrm>
            <a:off x="5901002" y="5111218"/>
            <a:ext cx="1028641" cy="1028641"/>
          </a:xfrm>
          <a:prstGeom prst="rect">
            <a:avLst/>
          </a:prstGeom>
        </p:spPr>
      </p:pic>
      <p:pic>
        <p:nvPicPr>
          <p:cNvPr id="4" name="Picture 3">
            <a:extLst>
              <a:ext uri="{FF2B5EF4-FFF2-40B4-BE49-F238E27FC236}">
                <a16:creationId xmlns:a16="http://schemas.microsoft.com/office/drawing/2014/main" id="{1FC5BEA0-1BBB-3199-9D25-270E673F6D53}"/>
              </a:ext>
            </a:extLst>
          </p:cNvPr>
          <p:cNvPicPr>
            <a:picLocks noChangeAspect="1"/>
          </p:cNvPicPr>
          <p:nvPr/>
        </p:nvPicPr>
        <p:blipFill>
          <a:blip r:embed="rId5"/>
          <a:stretch>
            <a:fillRect/>
          </a:stretch>
        </p:blipFill>
        <p:spPr>
          <a:xfrm rot="19921494">
            <a:off x="3048827" y="5246060"/>
            <a:ext cx="831142" cy="1028641"/>
          </a:xfrm>
          <a:prstGeom prst="rect">
            <a:avLst/>
          </a:prstGeom>
        </p:spPr>
      </p:pic>
      <p:sp>
        <p:nvSpPr>
          <p:cNvPr id="6" name="TextBox 5">
            <a:extLst>
              <a:ext uri="{FF2B5EF4-FFF2-40B4-BE49-F238E27FC236}">
                <a16:creationId xmlns:a16="http://schemas.microsoft.com/office/drawing/2014/main" id="{1B6187ED-4F24-4CE0-6D88-1132DE510655}"/>
              </a:ext>
            </a:extLst>
          </p:cNvPr>
          <p:cNvSpPr txBox="1"/>
          <p:nvPr/>
        </p:nvSpPr>
        <p:spPr>
          <a:xfrm>
            <a:off x="1477896" y="5575716"/>
            <a:ext cx="1326684"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Oral </a:t>
            </a:r>
            <a:r>
              <a:rPr lang="en-US" b="1" dirty="0" err="1">
                <a:solidFill>
                  <a:schemeClr val="bg1"/>
                </a:solidFill>
                <a:latin typeface="Century Gothic" panose="020B0502020202020204" pitchFamily="34" charset="0"/>
              </a:rPr>
              <a:t>PrEP</a:t>
            </a:r>
            <a:endParaRPr lang="en-US" b="1" dirty="0">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80A8D917-09A0-EF6E-A782-EB2A48406C0C}"/>
              </a:ext>
            </a:extLst>
          </p:cNvPr>
          <p:cNvSpPr txBox="1"/>
          <p:nvPr/>
        </p:nvSpPr>
        <p:spPr>
          <a:xfrm>
            <a:off x="4124216" y="5462021"/>
            <a:ext cx="1652463" cy="646331"/>
          </a:xfrm>
          <a:prstGeom prst="rect">
            <a:avLst/>
          </a:prstGeom>
          <a:noFill/>
        </p:spPr>
        <p:txBody>
          <a:bodyPr wrap="square" rtlCol="0">
            <a:spAutoFit/>
          </a:bodyPr>
          <a:lstStyle/>
          <a:p>
            <a:r>
              <a:rPr lang="en-US" b="1" dirty="0" err="1">
                <a:solidFill>
                  <a:schemeClr val="bg1"/>
                </a:solidFill>
                <a:latin typeface="Century Gothic" panose="020B0502020202020204" pitchFamily="34" charset="0"/>
              </a:rPr>
              <a:t>PrEP</a:t>
            </a:r>
            <a:r>
              <a:rPr lang="en-US" b="1" dirty="0">
                <a:solidFill>
                  <a:schemeClr val="bg1"/>
                </a:solidFill>
                <a:latin typeface="Century Gothic" panose="020B0502020202020204" pitchFamily="34" charset="0"/>
              </a:rPr>
              <a:t> Vaginal Ring</a:t>
            </a:r>
          </a:p>
        </p:txBody>
      </p:sp>
      <p:sp>
        <p:nvSpPr>
          <p:cNvPr id="8" name="TextBox 7">
            <a:extLst>
              <a:ext uri="{FF2B5EF4-FFF2-40B4-BE49-F238E27FC236}">
                <a16:creationId xmlns:a16="http://schemas.microsoft.com/office/drawing/2014/main" id="{3E9EB52B-BDEF-D388-3FBB-70C8EBF6268E}"/>
              </a:ext>
            </a:extLst>
          </p:cNvPr>
          <p:cNvSpPr txBox="1"/>
          <p:nvPr/>
        </p:nvSpPr>
        <p:spPr>
          <a:xfrm>
            <a:off x="7053966" y="5404085"/>
            <a:ext cx="1652463" cy="646331"/>
          </a:xfrm>
          <a:prstGeom prst="rect">
            <a:avLst/>
          </a:prstGeom>
          <a:noFill/>
        </p:spPr>
        <p:txBody>
          <a:bodyPr wrap="square" rtlCol="0">
            <a:spAutoFit/>
          </a:bodyPr>
          <a:lstStyle/>
          <a:p>
            <a:r>
              <a:rPr lang="en-US" b="1" dirty="0">
                <a:solidFill>
                  <a:schemeClr val="bg1"/>
                </a:solidFill>
                <a:latin typeface="Century Gothic" panose="020B0502020202020204" pitchFamily="34" charset="0"/>
              </a:rPr>
              <a:t>Injectable </a:t>
            </a:r>
            <a:r>
              <a:rPr lang="en-US" b="1" dirty="0" err="1">
                <a:solidFill>
                  <a:schemeClr val="bg1"/>
                </a:solidFill>
                <a:latin typeface="Century Gothic" panose="020B0502020202020204" pitchFamily="34" charset="0"/>
              </a:rPr>
              <a:t>PrEP</a:t>
            </a:r>
            <a:endParaRPr lang="en-US" b="1" dirty="0">
              <a:solidFill>
                <a:schemeClr val="bg1"/>
              </a:solidFill>
              <a:latin typeface="Century Gothic" panose="020B0502020202020204" pitchFamily="34" charset="0"/>
            </a:endParaRPr>
          </a:p>
        </p:txBody>
      </p:sp>
      <p:grpSp>
        <p:nvGrpSpPr>
          <p:cNvPr id="18" name="Graphic 6">
            <a:extLst>
              <a:ext uri="{FF2B5EF4-FFF2-40B4-BE49-F238E27FC236}">
                <a16:creationId xmlns:a16="http://schemas.microsoft.com/office/drawing/2014/main" id="{B257435D-25ED-DC86-B51C-9F9E71A52DCF}"/>
              </a:ext>
            </a:extLst>
          </p:cNvPr>
          <p:cNvGrpSpPr/>
          <p:nvPr/>
        </p:nvGrpSpPr>
        <p:grpSpPr>
          <a:xfrm rot="420000">
            <a:off x="637689" y="5154288"/>
            <a:ext cx="777772" cy="1104125"/>
            <a:chOff x="-6210426" y="-2259134"/>
            <a:chExt cx="3892063" cy="5464641"/>
          </a:xfrm>
        </p:grpSpPr>
        <p:sp>
          <p:nvSpPr>
            <p:cNvPr id="12" name="Freeform 5">
              <a:extLst>
                <a:ext uri="{FF2B5EF4-FFF2-40B4-BE49-F238E27FC236}">
                  <a16:creationId xmlns:a16="http://schemas.microsoft.com/office/drawing/2014/main" id="{45D172A2-1B0D-A90A-EFC9-AFCAAD5F43A3}"/>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a:p>
          </p:txBody>
        </p:sp>
        <p:grpSp>
          <p:nvGrpSpPr>
            <p:cNvPr id="13" name="Graphic 6">
              <a:extLst>
                <a:ext uri="{FF2B5EF4-FFF2-40B4-BE49-F238E27FC236}">
                  <a16:creationId xmlns:a16="http://schemas.microsoft.com/office/drawing/2014/main" id="{99557D86-6E06-DF18-3644-F9D5F82E570F}"/>
                </a:ext>
              </a:extLst>
            </p:cNvPr>
            <p:cNvGrpSpPr/>
            <p:nvPr/>
          </p:nvGrpSpPr>
          <p:grpSpPr>
            <a:xfrm>
              <a:off x="-5931968" y="-1980699"/>
              <a:ext cx="3335017" cy="4907770"/>
              <a:chOff x="-5931968" y="-1980699"/>
              <a:chExt cx="3335017" cy="4907770"/>
            </a:xfrm>
          </p:grpSpPr>
          <p:grpSp>
            <p:nvGrpSpPr>
              <p:cNvPr id="14" name="Graphic 6">
                <a:extLst>
                  <a:ext uri="{FF2B5EF4-FFF2-40B4-BE49-F238E27FC236}">
                    <a16:creationId xmlns:a16="http://schemas.microsoft.com/office/drawing/2014/main" id="{64A555E9-FCCE-7662-1B9D-550D74152D58}"/>
                  </a:ext>
                </a:extLst>
              </p:cNvPr>
              <p:cNvGrpSpPr/>
              <p:nvPr/>
            </p:nvGrpSpPr>
            <p:grpSpPr>
              <a:xfrm>
                <a:off x="-5931968" y="-1980699"/>
                <a:ext cx="3335017" cy="4907770"/>
                <a:chOff x="-5931968" y="-1980699"/>
                <a:chExt cx="3335017" cy="4907770"/>
              </a:xfrm>
              <a:solidFill>
                <a:srgbClr val="00B5DE"/>
              </a:solidFill>
            </p:grpSpPr>
            <p:sp>
              <p:nvSpPr>
                <p:cNvPr id="16" name="Freeform 9">
                  <a:extLst>
                    <a:ext uri="{FF2B5EF4-FFF2-40B4-BE49-F238E27FC236}">
                      <a16:creationId xmlns:a16="http://schemas.microsoft.com/office/drawing/2014/main" id="{E725D075-D4AC-E472-5E8A-2E4940B0092F}"/>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a:p>
              </p:txBody>
            </p:sp>
            <p:sp>
              <p:nvSpPr>
                <p:cNvPr id="17" name="Freeform 10">
                  <a:extLst>
                    <a:ext uri="{FF2B5EF4-FFF2-40B4-BE49-F238E27FC236}">
                      <a16:creationId xmlns:a16="http://schemas.microsoft.com/office/drawing/2014/main" id="{9617EB11-9EBF-11C4-6577-74C634DBD17A}"/>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a:p>
              </p:txBody>
            </p:sp>
          </p:grpSp>
          <p:sp>
            <p:nvSpPr>
              <p:cNvPr id="15" name="Freeform 8">
                <a:extLst>
                  <a:ext uri="{FF2B5EF4-FFF2-40B4-BE49-F238E27FC236}">
                    <a16:creationId xmlns:a16="http://schemas.microsoft.com/office/drawing/2014/main" id="{B37598BA-3B0C-2AFA-38C2-8FE38B662074}"/>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8278150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B692F-18D2-5615-B5E3-6A04EA7121C7}"/>
              </a:ext>
            </a:extLst>
          </p:cNvPr>
          <p:cNvSpPr>
            <a:spLocks noGrp="1"/>
          </p:cNvSpPr>
          <p:nvPr>
            <p:ph type="title"/>
          </p:nvPr>
        </p:nvSpPr>
        <p:spPr/>
        <p:txBody>
          <a:bodyPr/>
          <a:lstStyle/>
          <a:p>
            <a:r>
              <a:rPr lang="en-US" dirty="0"/>
              <a:t>Global Expansion of </a:t>
            </a:r>
            <a:r>
              <a:rPr lang="en-US" dirty="0" err="1"/>
              <a:t>PrEP</a:t>
            </a:r>
            <a:r>
              <a:rPr lang="en-US" dirty="0"/>
              <a:t> Options​</a:t>
            </a:r>
          </a:p>
        </p:txBody>
      </p:sp>
      <p:sp>
        <p:nvSpPr>
          <p:cNvPr id="3" name="Content Placeholder 2">
            <a:extLst>
              <a:ext uri="{FF2B5EF4-FFF2-40B4-BE49-F238E27FC236}">
                <a16:creationId xmlns:a16="http://schemas.microsoft.com/office/drawing/2014/main" id="{B933969E-D611-DDB8-B6D4-EBB581163421}"/>
              </a:ext>
            </a:extLst>
          </p:cNvPr>
          <p:cNvSpPr>
            <a:spLocks noGrp="1"/>
          </p:cNvSpPr>
          <p:nvPr>
            <p:ph sz="quarter" idx="11"/>
          </p:nvPr>
        </p:nvSpPr>
        <p:spPr>
          <a:xfrm>
            <a:off x="1963765" y="1493837"/>
            <a:ext cx="9145008" cy="4738688"/>
          </a:xfrm>
        </p:spPr>
        <p:txBody>
          <a:bodyPr>
            <a:normAutofit fontScale="92500" lnSpcReduction="10000"/>
          </a:bodyPr>
          <a:lstStyle/>
          <a:p>
            <a:pPr>
              <a:lnSpc>
                <a:spcPct val="110000"/>
              </a:lnSpc>
              <a:spcBef>
                <a:spcPts val="600"/>
              </a:spcBef>
            </a:pPr>
            <a:r>
              <a:rPr lang="en-US" sz="2200" b="0" dirty="0"/>
              <a:t>By mid 2023:​</a:t>
            </a:r>
          </a:p>
          <a:p>
            <a:pPr marL="342900" indent="-342900">
              <a:lnSpc>
                <a:spcPct val="110000"/>
              </a:lnSpc>
              <a:spcBef>
                <a:spcPts val="600"/>
              </a:spcBef>
              <a:buFont typeface="Arial" panose="020B0604020202020204" pitchFamily="34" charset="0"/>
              <a:buChar char="•"/>
            </a:pPr>
            <a:r>
              <a:rPr lang="en-US" sz="2200" b="0" dirty="0"/>
              <a:t>Estimated 4.9 million individuals have cumulatively initiated oral </a:t>
            </a:r>
            <a:r>
              <a:rPr lang="en-US" sz="2200" b="0" dirty="0" err="1"/>
              <a:t>PrEP</a:t>
            </a:r>
            <a:endParaRPr lang="en-US" sz="2200" b="0" dirty="0"/>
          </a:p>
          <a:p>
            <a:pPr marL="342900" indent="-342900">
              <a:lnSpc>
                <a:spcPct val="110000"/>
              </a:lnSpc>
              <a:spcBef>
                <a:spcPts val="600"/>
              </a:spcBef>
              <a:buFont typeface="Arial" panose="020B0604020202020204" pitchFamily="34" charset="0"/>
              <a:buChar char="•"/>
            </a:pPr>
            <a:r>
              <a:rPr lang="en-US" sz="2200" b="0" dirty="0"/>
              <a:t>Regulatory approvals exist for at least one </a:t>
            </a:r>
            <a:r>
              <a:rPr lang="en-US" sz="2200" b="0" dirty="0" err="1"/>
              <a:t>PrEP</a:t>
            </a:r>
            <a:r>
              <a:rPr lang="en-US" sz="2200" b="0" dirty="0"/>
              <a:t> product in 64 countries.​</a:t>
            </a:r>
          </a:p>
          <a:p>
            <a:pPr marL="1085850" lvl="1" indent="-342900">
              <a:lnSpc>
                <a:spcPct val="110000"/>
              </a:lnSpc>
              <a:spcBef>
                <a:spcPts val="600"/>
              </a:spcBef>
            </a:pPr>
            <a:r>
              <a:rPr lang="en-US" sz="2200" b="0" dirty="0"/>
              <a:t>7 countries have approved the DVR as </a:t>
            </a:r>
            <a:r>
              <a:rPr lang="en-US" sz="2200" b="0" dirty="0" err="1"/>
              <a:t>PrEP</a:t>
            </a:r>
            <a:r>
              <a:rPr lang="en-US" sz="2200" b="0" dirty="0"/>
              <a:t>​</a:t>
            </a:r>
          </a:p>
          <a:p>
            <a:pPr marL="1085850" lvl="1" indent="-342900">
              <a:lnSpc>
                <a:spcPct val="110000"/>
              </a:lnSpc>
              <a:spcBef>
                <a:spcPts val="600"/>
              </a:spcBef>
            </a:pPr>
            <a:r>
              <a:rPr lang="en-US" sz="2200" b="0" dirty="0"/>
              <a:t>9 countries have approved CAB-LA​ as </a:t>
            </a:r>
            <a:r>
              <a:rPr lang="en-US" sz="2200" b="0" dirty="0" err="1"/>
              <a:t>PrEP</a:t>
            </a:r>
            <a:endParaRPr lang="en-US" sz="2200" b="0" dirty="0"/>
          </a:p>
          <a:p>
            <a:pPr marL="342900" indent="-342900">
              <a:lnSpc>
                <a:spcPct val="110000"/>
              </a:lnSpc>
              <a:spcBef>
                <a:spcPts val="600"/>
              </a:spcBef>
              <a:buFont typeface="Arial" panose="020B0604020202020204" pitchFamily="34" charset="0"/>
              <a:buChar char="•"/>
            </a:pPr>
            <a:r>
              <a:rPr lang="en-US" sz="2200" b="0" dirty="0"/>
              <a:t>Global implementation projects: 203​</a:t>
            </a:r>
          </a:p>
          <a:p>
            <a:pPr marL="1085850" lvl="1" indent="-342900">
              <a:lnSpc>
                <a:spcPct val="110000"/>
              </a:lnSpc>
              <a:spcBef>
                <a:spcPts val="600"/>
              </a:spcBef>
            </a:pPr>
            <a:r>
              <a:rPr lang="en-US" sz="2200" b="0" dirty="0"/>
              <a:t>13 projects for DVR, all in Sub-Saharan Africa​</a:t>
            </a:r>
          </a:p>
          <a:p>
            <a:pPr marL="1085850" lvl="1" indent="-342900">
              <a:lnSpc>
                <a:spcPct val="110000"/>
              </a:lnSpc>
              <a:spcBef>
                <a:spcPts val="600"/>
              </a:spcBef>
            </a:pPr>
            <a:r>
              <a:rPr lang="en-US" sz="2200" b="0" dirty="0"/>
              <a:t>50 projects for CAB-LA​</a:t>
            </a:r>
          </a:p>
          <a:p>
            <a:pPr marL="1085850" lvl="1" indent="-342900">
              <a:spcAft>
                <a:spcPts val="1200"/>
              </a:spcAft>
            </a:pPr>
            <a:endParaRPr lang="en-US" sz="2000" b="0" dirty="0"/>
          </a:p>
          <a:p>
            <a:pPr marL="342900" indent="-342900">
              <a:spcAft>
                <a:spcPts val="1200"/>
              </a:spcAft>
            </a:pPr>
            <a:r>
              <a:rPr lang="en-US" sz="2200" dirty="0"/>
              <a:t>Latest global data are available from The Global </a:t>
            </a:r>
            <a:r>
              <a:rPr lang="en-US" sz="2200" dirty="0" err="1"/>
              <a:t>PrEP</a:t>
            </a:r>
            <a:r>
              <a:rPr lang="en-US" sz="2200" dirty="0"/>
              <a:t> Tracker: </a:t>
            </a:r>
            <a:r>
              <a:rPr lang="en-US" sz="2200" dirty="0">
                <a:hlinkClick r:id="rId3"/>
              </a:rPr>
              <a:t>data.prepwatch.org</a:t>
            </a:r>
            <a:r>
              <a:rPr lang="en-US" sz="2200" dirty="0"/>
              <a:t>​</a:t>
            </a:r>
          </a:p>
          <a:p>
            <a:pPr marL="342900" indent="-342900">
              <a:spcAft>
                <a:spcPts val="1200"/>
              </a:spcAft>
            </a:pPr>
            <a:r>
              <a:rPr lang="en-US" sz="1500" b="0" i="1" dirty="0"/>
              <a:t>Last updated: September 2023​</a:t>
            </a:r>
          </a:p>
        </p:txBody>
      </p:sp>
    </p:spTree>
    <p:extLst>
      <p:ext uri="{BB962C8B-B14F-4D97-AF65-F5344CB8AC3E}">
        <p14:creationId xmlns:p14="http://schemas.microsoft.com/office/powerpoint/2010/main" val="22773993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1FCD-A508-72BC-0E63-B7E8912F2917}"/>
              </a:ext>
            </a:extLst>
          </p:cNvPr>
          <p:cNvSpPr>
            <a:spLocks noGrp="1"/>
          </p:cNvSpPr>
          <p:nvPr>
            <p:ph type="title"/>
          </p:nvPr>
        </p:nvSpPr>
        <p:spPr/>
        <p:txBody>
          <a:bodyPr>
            <a:normAutofit/>
          </a:bodyPr>
          <a:lstStyle/>
          <a:p>
            <a:r>
              <a:rPr lang="en-US" dirty="0"/>
              <a:t>Global </a:t>
            </a:r>
            <a:r>
              <a:rPr lang="en-US" dirty="0" err="1"/>
              <a:t>PrEP</a:t>
            </a:r>
            <a:r>
              <a:rPr lang="en-US" dirty="0"/>
              <a:t> Policy Milestones​</a:t>
            </a:r>
          </a:p>
        </p:txBody>
      </p:sp>
      <p:graphicFrame>
        <p:nvGraphicFramePr>
          <p:cNvPr id="6" name="Table 6">
            <a:extLst>
              <a:ext uri="{FF2B5EF4-FFF2-40B4-BE49-F238E27FC236}">
                <a16:creationId xmlns:a16="http://schemas.microsoft.com/office/drawing/2014/main" id="{2D351132-D871-17CF-097D-E28E65CF8B1C}"/>
              </a:ext>
            </a:extLst>
          </p:cNvPr>
          <p:cNvGraphicFramePr>
            <a:graphicFrameLocks noGrp="1"/>
          </p:cNvGraphicFramePr>
          <p:nvPr>
            <p:extLst>
              <p:ext uri="{D42A27DB-BD31-4B8C-83A1-F6EECF244321}">
                <p14:modId xmlns:p14="http://schemas.microsoft.com/office/powerpoint/2010/main" val="3131677394"/>
              </p:ext>
            </p:extLst>
          </p:nvPr>
        </p:nvGraphicFramePr>
        <p:xfrm>
          <a:off x="2031999" y="1358898"/>
          <a:ext cx="8800123" cy="5109505"/>
        </p:xfrm>
        <a:graphic>
          <a:graphicData uri="http://schemas.openxmlformats.org/drawingml/2006/table">
            <a:tbl>
              <a:tblPr bandRow="1">
                <a:tableStyleId>{F5AB1C69-6EDB-4FF4-983F-18BD219EF322}</a:tableStyleId>
              </a:tblPr>
              <a:tblGrid>
                <a:gridCol w="1036981">
                  <a:extLst>
                    <a:ext uri="{9D8B030D-6E8A-4147-A177-3AD203B41FA5}">
                      <a16:colId xmlns:a16="http://schemas.microsoft.com/office/drawing/2014/main" val="2546167188"/>
                    </a:ext>
                  </a:extLst>
                </a:gridCol>
                <a:gridCol w="7763142">
                  <a:extLst>
                    <a:ext uri="{9D8B030D-6E8A-4147-A177-3AD203B41FA5}">
                      <a16:colId xmlns:a16="http://schemas.microsoft.com/office/drawing/2014/main" val="3015392399"/>
                    </a:ext>
                  </a:extLst>
                </a:gridCol>
              </a:tblGrid>
              <a:tr h="643949">
                <a:tc>
                  <a:txBody>
                    <a:bodyPr/>
                    <a:lstStyle/>
                    <a:p>
                      <a:pPr algn="ctr"/>
                      <a:r>
                        <a:rPr lang="en-US" sz="1800" b="1" kern="1200" dirty="0">
                          <a:solidFill>
                            <a:schemeClr val="dk1"/>
                          </a:solidFill>
                          <a:effectLst/>
                        </a:rPr>
                        <a:t>2012</a:t>
                      </a:r>
                      <a:endParaRPr lang="en-US" b="1" dirty="0"/>
                    </a:p>
                  </a:txBody>
                  <a:tcPr anchor="ctr"/>
                </a:tc>
                <a:tc>
                  <a:txBody>
                    <a:bodyPr/>
                    <a:lstStyle/>
                    <a:p>
                      <a:r>
                        <a:rPr lang="en-US" sz="1600" dirty="0"/>
                        <a:t>Food and Drug Administration (FDA) approves oral daily PrEP with tenofovir disoproxil fumarate (TDF) in the United States​</a:t>
                      </a:r>
                    </a:p>
                  </a:txBody>
                  <a:tcPr anchor="ctr"/>
                </a:tc>
                <a:extLst>
                  <a:ext uri="{0D108BD9-81ED-4DB2-BD59-A6C34878D82A}">
                    <a16:rowId xmlns:a16="http://schemas.microsoft.com/office/drawing/2014/main" val="968553899"/>
                  </a:ext>
                </a:extLst>
              </a:tr>
              <a:tr h="643949">
                <a:tc>
                  <a:txBody>
                    <a:bodyPr/>
                    <a:lstStyle/>
                    <a:p>
                      <a:pPr algn="ctr"/>
                      <a:r>
                        <a:rPr lang="en-US" b="1" dirty="0"/>
                        <a:t>2015</a:t>
                      </a:r>
                    </a:p>
                  </a:txBody>
                  <a:tcPr anchor="ctr"/>
                </a:tc>
                <a:tc>
                  <a:txBody>
                    <a:bodyPr/>
                    <a:lstStyle/>
                    <a:p>
                      <a:r>
                        <a:rPr lang="en-US" sz="1600" dirty="0"/>
                        <a:t>WHO recommends oral daily PrEP with TDF for people at substantial risk of HIV infection​</a:t>
                      </a:r>
                    </a:p>
                  </a:txBody>
                  <a:tcPr anchor="ctr"/>
                </a:tc>
                <a:extLst>
                  <a:ext uri="{0D108BD9-81ED-4DB2-BD59-A6C34878D82A}">
                    <a16:rowId xmlns:a16="http://schemas.microsoft.com/office/drawing/2014/main" val="3869288822"/>
                  </a:ext>
                </a:extLst>
              </a:tr>
              <a:tr h="643949">
                <a:tc>
                  <a:txBody>
                    <a:bodyPr/>
                    <a:lstStyle/>
                    <a:p>
                      <a:pPr algn="ctr"/>
                      <a:r>
                        <a:rPr lang="en-US" b="1" dirty="0"/>
                        <a:t>2019</a:t>
                      </a:r>
                    </a:p>
                  </a:txBody>
                  <a:tcPr anchor="ctr"/>
                </a:tc>
                <a:tc>
                  <a:txBody>
                    <a:bodyPr/>
                    <a:lstStyle/>
                    <a:p>
                      <a:r>
                        <a:rPr lang="en-US" sz="1600" dirty="0"/>
                        <a:t>FDA approves tenofovir alafenamide/emtricitabine (TAF/FTC) as oral daily PrEP in the United States, excluding individuals who may be exposed to HIV via receptive vaginal sex or injection drug use ​</a:t>
                      </a:r>
                    </a:p>
                  </a:txBody>
                  <a:tcPr anchor="ctr"/>
                </a:tc>
                <a:extLst>
                  <a:ext uri="{0D108BD9-81ED-4DB2-BD59-A6C34878D82A}">
                    <a16:rowId xmlns:a16="http://schemas.microsoft.com/office/drawing/2014/main" val="1392310036"/>
                  </a:ext>
                </a:extLst>
              </a:tr>
              <a:tr h="643949">
                <a:tc>
                  <a:txBody>
                    <a:bodyPr/>
                    <a:lstStyle/>
                    <a:p>
                      <a:pPr algn="ctr"/>
                      <a:r>
                        <a:rPr lang="en-US" b="1" dirty="0"/>
                        <a:t>2019</a:t>
                      </a:r>
                    </a:p>
                  </a:txBody>
                  <a:tcPr anchor="ctr"/>
                </a:tc>
                <a:tc>
                  <a:txBody>
                    <a:bodyPr/>
                    <a:lstStyle/>
                    <a:p>
                      <a:r>
                        <a:rPr lang="en-US" sz="1600" dirty="0"/>
                        <a:t>WHO recommends oral ED-PrEP (also known as ‘2-1-1’ PrEP) with TDF for cisgender MSM​</a:t>
                      </a:r>
                    </a:p>
                  </a:txBody>
                  <a:tcPr anchor="ctr"/>
                </a:tc>
                <a:extLst>
                  <a:ext uri="{0D108BD9-81ED-4DB2-BD59-A6C34878D82A}">
                    <a16:rowId xmlns:a16="http://schemas.microsoft.com/office/drawing/2014/main" val="973614865"/>
                  </a:ext>
                </a:extLst>
              </a:tr>
              <a:tr h="643949">
                <a:tc>
                  <a:txBody>
                    <a:bodyPr/>
                    <a:lstStyle/>
                    <a:p>
                      <a:pPr algn="ctr"/>
                      <a:r>
                        <a:rPr lang="en-US" b="1" dirty="0"/>
                        <a:t>2021</a:t>
                      </a:r>
                    </a:p>
                  </a:txBody>
                  <a:tcPr anchor="ctr"/>
                </a:tc>
                <a:tc>
                  <a:txBody>
                    <a:bodyPr/>
                    <a:lstStyle/>
                    <a:p>
                      <a:r>
                        <a:rPr lang="en-US" sz="1600" dirty="0"/>
                        <a:t>WHO recommends the DVR for women at substantial risk of HIV infection​</a:t>
                      </a:r>
                    </a:p>
                  </a:txBody>
                  <a:tcPr anchor="ctr"/>
                </a:tc>
                <a:extLst>
                  <a:ext uri="{0D108BD9-81ED-4DB2-BD59-A6C34878D82A}">
                    <a16:rowId xmlns:a16="http://schemas.microsoft.com/office/drawing/2014/main" val="3797461989"/>
                  </a:ext>
                </a:extLst>
              </a:tr>
              <a:tr h="643949">
                <a:tc>
                  <a:txBody>
                    <a:bodyPr/>
                    <a:lstStyle/>
                    <a:p>
                      <a:pPr algn="ctr"/>
                      <a:r>
                        <a:rPr lang="en-US" b="1" dirty="0"/>
                        <a:t>2022</a:t>
                      </a:r>
                    </a:p>
                  </a:txBody>
                  <a:tcPr anchor="ctr"/>
                </a:tc>
                <a:tc>
                  <a:txBody>
                    <a:bodyPr/>
                    <a:lstStyle/>
                    <a:p>
                      <a:r>
                        <a:rPr lang="en-US" sz="1600" dirty="0"/>
                        <a:t>WHO recommends CAB-LA for people at substantial risk of HIV infection​</a:t>
                      </a:r>
                    </a:p>
                  </a:txBody>
                  <a:tcPr anchor="ctr"/>
                </a:tc>
                <a:extLst>
                  <a:ext uri="{0D108BD9-81ED-4DB2-BD59-A6C34878D82A}">
                    <a16:rowId xmlns:a16="http://schemas.microsoft.com/office/drawing/2014/main" val="3646870589"/>
                  </a:ext>
                </a:extLst>
              </a:tr>
              <a:tr h="643949">
                <a:tc>
                  <a:txBody>
                    <a:bodyPr/>
                    <a:lstStyle/>
                    <a:p>
                      <a:pPr algn="ctr"/>
                      <a:r>
                        <a:rPr lang="en-US" b="1" dirty="0"/>
                        <a:t>2022</a:t>
                      </a:r>
                    </a:p>
                  </a:txBody>
                  <a:tcPr anchor="ctr"/>
                </a:tc>
                <a:tc>
                  <a:txBody>
                    <a:bodyPr/>
                    <a:lstStyle/>
                    <a:p>
                      <a:r>
                        <a:rPr lang="en-US" sz="1600" dirty="0"/>
                        <a:t>WHO expands recommendation for ED-PrEP to include:​</a:t>
                      </a:r>
                    </a:p>
                    <a:p>
                      <a:pPr marL="742950" lvl="1" indent="-285750">
                        <a:buFont typeface="Arial" panose="020B0604020202020204" pitchFamily="34" charset="0"/>
                        <a:buChar char="•"/>
                      </a:pPr>
                      <a:r>
                        <a:rPr lang="en-US" sz="1600" dirty="0"/>
                        <a:t>All cisgender men​</a:t>
                      </a:r>
                    </a:p>
                    <a:p>
                      <a:pPr marL="742950" lvl="1" indent="-285750">
                        <a:buFont typeface="Arial" panose="020B0604020202020204" pitchFamily="34" charset="0"/>
                        <a:buChar char="•"/>
                      </a:pPr>
                      <a:r>
                        <a:rPr lang="en-US" sz="1600" dirty="0"/>
                        <a:t>Transgender women and non-binary individuals assigned male sex at birth who are not taking gender-affirming hormones</a:t>
                      </a:r>
                    </a:p>
                  </a:txBody>
                  <a:tcPr anchor="ctr"/>
                </a:tc>
                <a:extLst>
                  <a:ext uri="{0D108BD9-81ED-4DB2-BD59-A6C34878D82A}">
                    <a16:rowId xmlns:a16="http://schemas.microsoft.com/office/drawing/2014/main" val="1326154403"/>
                  </a:ext>
                </a:extLst>
              </a:tr>
            </a:tbl>
          </a:graphicData>
        </a:graphic>
      </p:graphicFrame>
    </p:spTree>
    <p:extLst>
      <p:ext uri="{BB962C8B-B14F-4D97-AF65-F5344CB8AC3E}">
        <p14:creationId xmlns:p14="http://schemas.microsoft.com/office/powerpoint/2010/main" val="21829707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33532-8B1E-E49B-6525-332EA5E2AEC5}"/>
              </a:ext>
            </a:extLst>
          </p:cNvPr>
          <p:cNvSpPr>
            <a:spLocks noGrp="1"/>
          </p:cNvSpPr>
          <p:nvPr>
            <p:ph type="title"/>
          </p:nvPr>
        </p:nvSpPr>
        <p:spPr/>
        <p:txBody>
          <a:bodyPr/>
          <a:lstStyle/>
          <a:p>
            <a:r>
              <a:rPr lang="en-US" dirty="0"/>
              <a:t>WHO Recommendations for </a:t>
            </a:r>
            <a:r>
              <a:rPr lang="en-US" dirty="0" err="1"/>
              <a:t>PrEP</a:t>
            </a:r>
            <a:endParaRPr lang="en-US" dirty="0"/>
          </a:p>
        </p:txBody>
      </p:sp>
      <p:sp>
        <p:nvSpPr>
          <p:cNvPr id="3" name="Content Placeholder 2">
            <a:extLst>
              <a:ext uri="{FF2B5EF4-FFF2-40B4-BE49-F238E27FC236}">
                <a16:creationId xmlns:a16="http://schemas.microsoft.com/office/drawing/2014/main" id="{B14E4E55-63F2-F6FF-B620-B126068C06A0}"/>
              </a:ext>
            </a:extLst>
          </p:cNvPr>
          <p:cNvSpPr>
            <a:spLocks noGrp="1"/>
          </p:cNvSpPr>
          <p:nvPr>
            <p:ph sz="quarter" idx="11"/>
          </p:nvPr>
        </p:nvSpPr>
        <p:spPr>
          <a:xfrm>
            <a:off x="1963765" y="1358899"/>
            <a:ext cx="9145008" cy="4394201"/>
          </a:xfrm>
        </p:spPr>
        <p:txBody>
          <a:bodyPr>
            <a:noAutofit/>
          </a:bodyPr>
          <a:lstStyle/>
          <a:p>
            <a:pPr>
              <a:spcBef>
                <a:spcPts val="600"/>
              </a:spcBef>
            </a:pPr>
            <a:r>
              <a:rPr lang="en-US" sz="2000" dirty="0">
                <a:cs typeface="Calibri" panose="020F0502020204030204" pitchFamily="34" charset="0"/>
              </a:rPr>
              <a:t>Oral PrEP regimens containing TDF – daily or event-driven</a:t>
            </a:r>
          </a:p>
          <a:p>
            <a:pPr marL="285750" indent="-285750">
              <a:spcBef>
                <a:spcPts val="600"/>
              </a:spcBef>
              <a:buFont typeface="Arial" panose="020B0604020202020204" pitchFamily="34" charset="0"/>
              <a:buChar char="•"/>
            </a:pPr>
            <a:r>
              <a:rPr lang="en-US" sz="2000" b="0" dirty="0">
                <a:cs typeface="Calibri" panose="020F0502020204030204" pitchFamily="34" charset="0"/>
              </a:rPr>
              <a:t>TDF 300 mg/FTC 200 mg or TDF 300 mg/lamivudine (3TC) 300 mg or single-agent TDF 300 mg*</a:t>
            </a:r>
          </a:p>
          <a:p>
            <a:pPr marL="285750" indent="-285750">
              <a:spcBef>
                <a:spcPts val="600"/>
              </a:spcBef>
              <a:buFont typeface="Arial" panose="020B0604020202020204" pitchFamily="34" charset="0"/>
              <a:buChar char="•"/>
            </a:pPr>
            <a:r>
              <a:rPr lang="en-US" sz="2000" b="0" dirty="0">
                <a:cs typeface="Calibri" panose="020F0502020204030204" pitchFamily="34" charset="0"/>
              </a:rPr>
              <a:t>Event-driven schedule: 2 pills 2-24 hours before sex, then a pill each day until 2 days after last sexual exposure</a:t>
            </a:r>
          </a:p>
          <a:p>
            <a:pPr>
              <a:spcBef>
                <a:spcPts val="600"/>
              </a:spcBef>
            </a:pPr>
            <a:r>
              <a:rPr lang="en-US" sz="2000" dirty="0">
                <a:cs typeface="Calibri" panose="020F0502020204030204" pitchFamily="34" charset="0"/>
              </a:rPr>
              <a:t>DVR – monthly</a:t>
            </a:r>
          </a:p>
          <a:p>
            <a:pPr marL="285750" indent="-285750">
              <a:spcBef>
                <a:spcPts val="600"/>
              </a:spcBef>
              <a:buFont typeface="Arial" panose="020B0604020202020204" pitchFamily="34" charset="0"/>
              <a:buChar char="•"/>
            </a:pPr>
            <a:r>
              <a:rPr lang="en-US" sz="2000" b="0" dirty="0">
                <a:cs typeface="Calibri" panose="020F0502020204030204" pitchFamily="34" charset="0"/>
              </a:rPr>
              <a:t>Flexible silicone vaginal ring containing 25 mg of dapivirine</a:t>
            </a:r>
          </a:p>
          <a:p>
            <a:pPr>
              <a:spcBef>
                <a:spcPts val="600"/>
              </a:spcBef>
            </a:pPr>
            <a:r>
              <a:rPr lang="en-US" sz="2000" dirty="0">
                <a:cs typeface="Calibri" panose="020F0502020204030204" pitchFamily="34" charset="0"/>
              </a:rPr>
              <a:t>CAB-LA injections </a:t>
            </a:r>
          </a:p>
          <a:p>
            <a:pPr marL="342900" indent="-342900">
              <a:spcBef>
                <a:spcPts val="600"/>
              </a:spcBef>
              <a:buFont typeface="Arial" panose="020B0604020202020204" pitchFamily="34" charset="0"/>
              <a:buChar char="•"/>
            </a:pPr>
            <a:r>
              <a:rPr lang="en-US" sz="2000" b="0" dirty="0">
                <a:cs typeface="Calibri" panose="020F0502020204030204" pitchFamily="34" charset="0"/>
              </a:rPr>
              <a:t>Given as 600 mg intramuscular dose of cabotegravir in the buttocks</a:t>
            </a:r>
          </a:p>
          <a:p>
            <a:pPr marL="342900" indent="-342900">
              <a:spcBef>
                <a:spcPts val="600"/>
              </a:spcBef>
              <a:buFont typeface="Arial" panose="020B0604020202020204" pitchFamily="34" charset="0"/>
              <a:buChar char="•"/>
            </a:pPr>
            <a:r>
              <a:rPr lang="en-US" sz="2000" b="0" dirty="0">
                <a:cs typeface="Calibri" panose="020F0502020204030204" pitchFamily="34" charset="0"/>
              </a:rPr>
              <a:t>Four weeks apart for the first 2 injections, then every 8 weeks</a:t>
            </a:r>
          </a:p>
          <a:p>
            <a:pPr marL="285750" indent="-285750">
              <a:buFont typeface="Arial" panose="020B0604020202020204" pitchFamily="34" charset="0"/>
              <a:buChar char="•"/>
            </a:pPr>
            <a:endParaRPr lang="en-US" sz="2000" i="1" dirty="0">
              <a:solidFill>
                <a:srgbClr val="000000"/>
              </a:solidFill>
              <a:cs typeface="Calibri" panose="020F0502020204030204" pitchFamily="34" charset="0"/>
            </a:endParaRPr>
          </a:p>
        </p:txBody>
      </p:sp>
      <p:grpSp>
        <p:nvGrpSpPr>
          <p:cNvPr id="7" name="Graphic 4">
            <a:extLst>
              <a:ext uri="{FF2B5EF4-FFF2-40B4-BE49-F238E27FC236}">
                <a16:creationId xmlns:a16="http://schemas.microsoft.com/office/drawing/2014/main" id="{C9C0C691-6D06-2B0C-14A4-981EC57F7EFC}"/>
              </a:ext>
            </a:extLst>
          </p:cNvPr>
          <p:cNvGrpSpPr/>
          <p:nvPr/>
        </p:nvGrpSpPr>
        <p:grpSpPr>
          <a:xfrm>
            <a:off x="11524940" y="148609"/>
            <a:ext cx="417497" cy="415941"/>
            <a:chOff x="268746" y="843231"/>
            <a:chExt cx="3235960" cy="3223894"/>
          </a:xfrm>
          <a:solidFill>
            <a:schemeClr val="bg1"/>
          </a:solidFill>
        </p:grpSpPr>
        <p:sp>
          <p:nvSpPr>
            <p:cNvPr id="8" name="Freeform 12">
              <a:extLst>
                <a:ext uri="{FF2B5EF4-FFF2-40B4-BE49-F238E27FC236}">
                  <a16:creationId xmlns:a16="http://schemas.microsoft.com/office/drawing/2014/main" id="{38236D93-0BB6-3220-4DC7-B72BEE16E560}"/>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a:p>
          </p:txBody>
        </p:sp>
        <p:sp>
          <p:nvSpPr>
            <p:cNvPr id="9" name="Freeform 13">
              <a:extLst>
                <a:ext uri="{FF2B5EF4-FFF2-40B4-BE49-F238E27FC236}">
                  <a16:creationId xmlns:a16="http://schemas.microsoft.com/office/drawing/2014/main" id="{25986F33-3100-1354-89FC-6C0274369B4E}"/>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75E64BC6-1888-1003-44C0-F38DC6525D9A}"/>
              </a:ext>
            </a:extLst>
          </p:cNvPr>
          <p:cNvGrpSpPr/>
          <p:nvPr/>
        </p:nvGrpSpPr>
        <p:grpSpPr>
          <a:xfrm>
            <a:off x="1159427" y="4804167"/>
            <a:ext cx="722288" cy="722288"/>
            <a:chOff x="2278505" y="1896353"/>
            <a:chExt cx="722288" cy="722288"/>
          </a:xfrm>
        </p:grpSpPr>
        <p:sp>
          <p:nvSpPr>
            <p:cNvPr id="5" name="Oval 4">
              <a:extLst>
                <a:ext uri="{FF2B5EF4-FFF2-40B4-BE49-F238E27FC236}">
                  <a16:creationId xmlns:a16="http://schemas.microsoft.com/office/drawing/2014/main" id="{5B345AFF-5336-F1C4-35E0-7E795B92B761}"/>
                </a:ext>
              </a:extLst>
            </p:cNvPr>
            <p:cNvSpPr/>
            <p:nvPr/>
          </p:nvSpPr>
          <p:spPr>
            <a:xfrm>
              <a:off x="2278505" y="1896353"/>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raphic 4">
              <a:extLst>
                <a:ext uri="{FF2B5EF4-FFF2-40B4-BE49-F238E27FC236}">
                  <a16:creationId xmlns:a16="http://schemas.microsoft.com/office/drawing/2014/main" id="{DD0CAC92-80F7-B930-44A3-D8576E88D048}"/>
                </a:ext>
              </a:extLst>
            </p:cNvPr>
            <p:cNvGrpSpPr/>
            <p:nvPr/>
          </p:nvGrpSpPr>
          <p:grpSpPr>
            <a:xfrm>
              <a:off x="2451309" y="2049527"/>
              <a:ext cx="417497" cy="415941"/>
              <a:chOff x="268746" y="843231"/>
              <a:chExt cx="3235960" cy="3223894"/>
            </a:xfrm>
            <a:solidFill>
              <a:schemeClr val="bg1"/>
            </a:solidFill>
          </p:grpSpPr>
          <p:sp>
            <p:nvSpPr>
              <p:cNvPr id="10" name="Freeform 12">
                <a:extLst>
                  <a:ext uri="{FF2B5EF4-FFF2-40B4-BE49-F238E27FC236}">
                    <a16:creationId xmlns:a16="http://schemas.microsoft.com/office/drawing/2014/main" id="{05C472C8-774F-341B-CD58-A61F70A3D2BE}"/>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dirty="0"/>
              </a:p>
            </p:txBody>
          </p:sp>
          <p:sp>
            <p:nvSpPr>
              <p:cNvPr id="11" name="Freeform 13">
                <a:extLst>
                  <a:ext uri="{FF2B5EF4-FFF2-40B4-BE49-F238E27FC236}">
                    <a16:creationId xmlns:a16="http://schemas.microsoft.com/office/drawing/2014/main" id="{724B085A-F7BD-291D-D405-39618B84966C}"/>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dirty="0"/>
              </a:p>
            </p:txBody>
          </p:sp>
        </p:grpSp>
      </p:grpSp>
      <p:sp>
        <p:nvSpPr>
          <p:cNvPr id="13" name="TextBox 12">
            <a:extLst>
              <a:ext uri="{FF2B5EF4-FFF2-40B4-BE49-F238E27FC236}">
                <a16:creationId xmlns:a16="http://schemas.microsoft.com/office/drawing/2014/main" id="{610C9842-70DA-5A89-0FF2-E2D9C83F1206}"/>
              </a:ext>
            </a:extLst>
          </p:cNvPr>
          <p:cNvSpPr txBox="1"/>
          <p:nvPr/>
        </p:nvSpPr>
        <p:spPr>
          <a:xfrm>
            <a:off x="1963765" y="6406633"/>
            <a:ext cx="6096000" cy="369332"/>
          </a:xfrm>
          <a:prstGeom prst="rect">
            <a:avLst/>
          </a:prstGeom>
          <a:noFill/>
        </p:spPr>
        <p:txBody>
          <a:bodyPr wrap="square">
            <a:spAutoFit/>
          </a:bodyPr>
          <a:lstStyle>
            <a:defPPr>
              <a:defRPr lang="en-US"/>
            </a:defPPr>
            <a:lvl1pPr>
              <a:defRPr b="1" i="1" u="none" strike="noStrike">
                <a:solidFill>
                  <a:srgbClr val="00B5DE"/>
                </a:solidFill>
                <a:effectLst/>
                <a:latin typeface="Calibri" panose="020F0502020204030204" pitchFamily="34" charset="0"/>
              </a:defRPr>
            </a:lvl1pPr>
          </a:lstStyle>
          <a:p>
            <a:r>
              <a:rPr lang="en-US" dirty="0"/>
              <a:t>See Modules 2-5 for more information on each PrEP option</a:t>
            </a:r>
          </a:p>
        </p:txBody>
      </p:sp>
      <p:sp>
        <p:nvSpPr>
          <p:cNvPr id="15" name="TextBox 14">
            <a:extLst>
              <a:ext uri="{FF2B5EF4-FFF2-40B4-BE49-F238E27FC236}">
                <a16:creationId xmlns:a16="http://schemas.microsoft.com/office/drawing/2014/main" id="{39B7543D-AB58-52C2-D950-DC67D2064C9F}"/>
              </a:ext>
            </a:extLst>
          </p:cNvPr>
          <p:cNvSpPr txBox="1"/>
          <p:nvPr/>
        </p:nvSpPr>
        <p:spPr>
          <a:xfrm>
            <a:off x="1963765" y="5883273"/>
            <a:ext cx="6096000" cy="307777"/>
          </a:xfrm>
          <a:prstGeom prst="rect">
            <a:avLst/>
          </a:prstGeom>
          <a:noFill/>
        </p:spPr>
        <p:txBody>
          <a:bodyPr wrap="square">
            <a:spAutoFit/>
          </a:bodyPr>
          <a:lstStyle/>
          <a:p>
            <a:r>
              <a:rPr lang="en-US" sz="1400" b="0" dirty="0">
                <a:solidFill>
                  <a:srgbClr val="000000"/>
                </a:solidFill>
                <a:cs typeface="Calibri" panose="020F0502020204030204" pitchFamily="34" charset="0"/>
              </a:rPr>
              <a:t>*Less common and may not be suitable for all populations</a:t>
            </a:r>
            <a:endParaRPr lang="en-US" sz="1400" b="0" dirty="0">
              <a:cs typeface="Calibri" panose="020F0502020204030204" pitchFamily="34" charset="0"/>
            </a:endParaRPr>
          </a:p>
        </p:txBody>
      </p:sp>
    </p:spTree>
    <p:extLst>
      <p:ext uri="{BB962C8B-B14F-4D97-AF65-F5344CB8AC3E}">
        <p14:creationId xmlns:p14="http://schemas.microsoft.com/office/powerpoint/2010/main" val="35033074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35743" y="1059656"/>
            <a:ext cx="9145008" cy="4738688"/>
          </a:xfrm>
        </p:spPr>
        <p:txBody>
          <a:bodyPr anchor="ctr">
            <a:normAutofit/>
          </a:bodyPr>
          <a:lstStyle/>
          <a:p>
            <a:r>
              <a:rPr lang="en-US" sz="3600" b="0" dirty="0"/>
              <a:t>What PrEP options are recommended and available in your country?</a:t>
            </a:r>
          </a:p>
        </p:txBody>
      </p:sp>
      <p:sp>
        <p:nvSpPr>
          <p:cNvPr id="3" name="Title 1">
            <a:extLst>
              <a:ext uri="{FF2B5EF4-FFF2-40B4-BE49-F238E27FC236}">
                <a16:creationId xmlns:a16="http://schemas.microsoft.com/office/drawing/2014/main" id="{7F03988E-70B2-5851-546C-11693C5D1C46}"/>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dirty="0">
                <a:solidFill>
                  <a:schemeClr val="bg1"/>
                </a:solidFill>
              </a:rPr>
              <a:t>DISCUSSION</a:t>
            </a:r>
            <a:r>
              <a:rPr lang="en-US" sz="4400" dirty="0">
                <a:solidFill>
                  <a:schemeClr val="accent1"/>
                </a:solidFill>
              </a:rPr>
              <a:t>​</a:t>
            </a:r>
          </a:p>
        </p:txBody>
      </p:sp>
    </p:spTree>
    <p:extLst>
      <p:ext uri="{BB962C8B-B14F-4D97-AF65-F5344CB8AC3E}">
        <p14:creationId xmlns:p14="http://schemas.microsoft.com/office/powerpoint/2010/main" val="22757584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A8591-D83E-D946-DC73-E0EBDA3265C0}"/>
              </a:ext>
            </a:extLst>
          </p:cNvPr>
          <p:cNvSpPr>
            <a:spLocks noGrp="1"/>
          </p:cNvSpPr>
          <p:nvPr>
            <p:ph type="title"/>
          </p:nvPr>
        </p:nvSpPr>
        <p:spPr/>
        <p:txBody>
          <a:bodyPr/>
          <a:lstStyle/>
          <a:p>
            <a:r>
              <a:rPr lang="en-US" dirty="0"/>
              <a:t>National Guidelines Recommendations for </a:t>
            </a:r>
            <a:r>
              <a:rPr lang="en-US" dirty="0" err="1"/>
              <a:t>PrEP</a:t>
            </a:r>
            <a:r>
              <a:rPr lang="en-US" dirty="0"/>
              <a:t>​</a:t>
            </a:r>
          </a:p>
        </p:txBody>
      </p:sp>
      <p:sp>
        <p:nvSpPr>
          <p:cNvPr id="3" name="Content Placeholder 2">
            <a:extLst>
              <a:ext uri="{FF2B5EF4-FFF2-40B4-BE49-F238E27FC236}">
                <a16:creationId xmlns:a16="http://schemas.microsoft.com/office/drawing/2014/main" id="{2B3AD224-7EC7-29B1-AB4D-5B5E5B170E31}"/>
              </a:ext>
            </a:extLst>
          </p:cNvPr>
          <p:cNvSpPr>
            <a:spLocks noGrp="1"/>
          </p:cNvSpPr>
          <p:nvPr>
            <p:ph sz="quarter" idx="11"/>
          </p:nvPr>
        </p:nvSpPr>
        <p:spPr/>
        <p:txBody>
          <a:bodyPr>
            <a:normAutofit/>
          </a:bodyPr>
          <a:lstStyle/>
          <a:p>
            <a:pPr>
              <a:spcBef>
                <a:spcPts val="600"/>
              </a:spcBef>
            </a:pPr>
            <a:r>
              <a:rPr lang="en-US" sz="2000" b="0" dirty="0"/>
              <a:t>In </a:t>
            </a:r>
            <a:r>
              <a:rPr lang="en-US" sz="2000" b="0" dirty="0">
                <a:solidFill>
                  <a:srgbClr val="FF0000"/>
                </a:solidFill>
              </a:rPr>
              <a:t>[insert country name] </a:t>
            </a:r>
            <a:r>
              <a:rPr lang="en-US" sz="2000" b="0" dirty="0"/>
              <a:t>the available recommended PrEP options include: </a:t>
            </a:r>
          </a:p>
          <a:p>
            <a:pPr>
              <a:spcBef>
                <a:spcPts val="600"/>
              </a:spcBef>
            </a:pPr>
            <a:r>
              <a:rPr lang="en-US" sz="2000" b="0" dirty="0">
                <a:solidFill>
                  <a:srgbClr val="FF0000"/>
                </a:solidFill>
              </a:rPr>
              <a:t>[insert available option(s)]​</a:t>
            </a:r>
          </a:p>
        </p:txBody>
      </p:sp>
      <p:sp>
        <p:nvSpPr>
          <p:cNvPr id="10" name="Right Triangle 9">
            <a:extLst>
              <a:ext uri="{FF2B5EF4-FFF2-40B4-BE49-F238E27FC236}">
                <a16:creationId xmlns:a16="http://schemas.microsoft.com/office/drawing/2014/main" id="{CFBEE59B-C07C-E7A1-0A3A-56C74F11929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8CD759DE-38DC-5DE4-B7AD-D725EE3F4A4D}"/>
              </a:ext>
            </a:extLst>
          </p:cNvPr>
          <p:cNvGrpSpPr/>
          <p:nvPr/>
        </p:nvGrpSpPr>
        <p:grpSpPr>
          <a:xfrm>
            <a:off x="11642983" y="141554"/>
            <a:ext cx="415770" cy="366446"/>
            <a:chOff x="3735476" y="1417084"/>
            <a:chExt cx="4722880" cy="4162584"/>
          </a:xfrm>
          <a:noFill/>
        </p:grpSpPr>
        <p:sp>
          <p:nvSpPr>
            <p:cNvPr id="12" name="Freeform 11">
              <a:extLst>
                <a:ext uri="{FF2B5EF4-FFF2-40B4-BE49-F238E27FC236}">
                  <a16:creationId xmlns:a16="http://schemas.microsoft.com/office/drawing/2014/main" id="{0303190A-E426-CB89-4C83-5C5531DF0F52}"/>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3" name="Freeform 12">
              <a:extLst>
                <a:ext uri="{FF2B5EF4-FFF2-40B4-BE49-F238E27FC236}">
                  <a16:creationId xmlns:a16="http://schemas.microsoft.com/office/drawing/2014/main" id="{B7301CE2-E842-5390-78FD-5E55A5411ED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B8AD0A0E-ABC7-2B7F-BDE1-0DFB9FDFF9B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EA7BD82D-C1E5-8DB4-5A3B-DC7C505EA555}"/>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6972010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15E0A-1B7D-97CE-D505-750C6C3A2380}"/>
              </a:ext>
            </a:extLst>
          </p:cNvPr>
          <p:cNvSpPr>
            <a:spLocks noGrp="1"/>
          </p:cNvSpPr>
          <p:nvPr>
            <p:ph type="title"/>
          </p:nvPr>
        </p:nvSpPr>
        <p:spPr/>
        <p:txBody>
          <a:bodyPr/>
          <a:lstStyle/>
          <a:p>
            <a:r>
              <a:rPr lang="en-US" dirty="0"/>
              <a:t>PrEP Options Recommended by the WHO​</a:t>
            </a:r>
          </a:p>
        </p:txBody>
      </p:sp>
      <p:graphicFrame>
        <p:nvGraphicFramePr>
          <p:cNvPr id="4" name="Table 4">
            <a:extLst>
              <a:ext uri="{FF2B5EF4-FFF2-40B4-BE49-F238E27FC236}">
                <a16:creationId xmlns:a16="http://schemas.microsoft.com/office/drawing/2014/main" id="{4AC2D949-9D98-7EBA-9AFA-C8191F372B27}"/>
              </a:ext>
            </a:extLst>
          </p:cNvPr>
          <p:cNvGraphicFramePr>
            <a:graphicFrameLocks noGrp="1"/>
          </p:cNvGraphicFramePr>
          <p:nvPr>
            <p:extLst>
              <p:ext uri="{D42A27DB-BD31-4B8C-83A1-F6EECF244321}">
                <p14:modId xmlns:p14="http://schemas.microsoft.com/office/powerpoint/2010/main" val="2772119881"/>
              </p:ext>
            </p:extLst>
          </p:nvPr>
        </p:nvGraphicFramePr>
        <p:xfrm>
          <a:off x="1964316" y="1358898"/>
          <a:ext cx="9521100" cy="4584701"/>
        </p:xfrm>
        <a:graphic>
          <a:graphicData uri="http://schemas.openxmlformats.org/drawingml/2006/table">
            <a:tbl>
              <a:tblPr firstRow="1" bandRow="1">
                <a:tableStyleId>{5C22544A-7EE6-4342-B048-85BDC9FD1C3A}</a:tableStyleId>
              </a:tblPr>
              <a:tblGrid>
                <a:gridCol w="2380275">
                  <a:extLst>
                    <a:ext uri="{9D8B030D-6E8A-4147-A177-3AD203B41FA5}">
                      <a16:colId xmlns:a16="http://schemas.microsoft.com/office/drawing/2014/main" val="1843156904"/>
                    </a:ext>
                  </a:extLst>
                </a:gridCol>
                <a:gridCol w="2380275">
                  <a:extLst>
                    <a:ext uri="{9D8B030D-6E8A-4147-A177-3AD203B41FA5}">
                      <a16:colId xmlns:a16="http://schemas.microsoft.com/office/drawing/2014/main" val="1855782771"/>
                    </a:ext>
                  </a:extLst>
                </a:gridCol>
                <a:gridCol w="2380275">
                  <a:extLst>
                    <a:ext uri="{9D8B030D-6E8A-4147-A177-3AD203B41FA5}">
                      <a16:colId xmlns:a16="http://schemas.microsoft.com/office/drawing/2014/main" val="1314846702"/>
                    </a:ext>
                  </a:extLst>
                </a:gridCol>
                <a:gridCol w="2380275">
                  <a:extLst>
                    <a:ext uri="{9D8B030D-6E8A-4147-A177-3AD203B41FA5}">
                      <a16:colId xmlns:a16="http://schemas.microsoft.com/office/drawing/2014/main" val="1839278877"/>
                    </a:ext>
                  </a:extLst>
                </a:gridCol>
              </a:tblGrid>
              <a:tr h="4584701">
                <a:tc>
                  <a:txBody>
                    <a:bodyPr/>
                    <a:lstStyle/>
                    <a:p>
                      <a:pPr algn="ctr"/>
                      <a:endParaRPr lang="en-US" sz="2400" dirty="0">
                        <a:solidFill>
                          <a:schemeClr val="bg1"/>
                        </a:solidFill>
                      </a:endParaRPr>
                    </a:p>
                    <a:p>
                      <a:pPr algn="ctr"/>
                      <a:r>
                        <a:rPr lang="en-US" sz="2400" dirty="0">
                          <a:solidFill>
                            <a:schemeClr val="bg1"/>
                          </a:solidFill>
                        </a:rPr>
                        <a:t>Oral Daily </a:t>
                      </a:r>
                      <a:r>
                        <a:rPr lang="en-US" sz="2400" dirty="0" err="1">
                          <a:solidFill>
                            <a:schemeClr val="bg1"/>
                          </a:solidFill>
                        </a:rPr>
                        <a:t>PrEP</a:t>
                      </a:r>
                      <a:r>
                        <a:rPr lang="en-US" sz="2400" dirty="0">
                          <a:solidFill>
                            <a:schemeClr val="bg1"/>
                          </a:solidFill>
                        </a:rPr>
                        <a:t>​</a:t>
                      </a:r>
                    </a:p>
                  </a:txBody>
                  <a:tcPr>
                    <a:solidFill>
                      <a:schemeClr val="accent1"/>
                    </a:solidFill>
                  </a:tcPr>
                </a:tc>
                <a:tc>
                  <a:txBody>
                    <a:bodyPr/>
                    <a:lstStyle/>
                    <a:p>
                      <a:pPr algn="ctr"/>
                      <a:endParaRPr lang="en-US" sz="2000" dirty="0">
                        <a:solidFill>
                          <a:schemeClr val="bg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Oral ED-PrEP​</a:t>
                      </a:r>
                    </a:p>
                    <a:p>
                      <a:pPr algn="ctr"/>
                      <a:endParaRPr lang="en-US" sz="2000" dirty="0">
                        <a:solidFill>
                          <a:schemeClr val="bg1"/>
                        </a:solidFill>
                      </a:endParaRPr>
                    </a:p>
                  </a:txBody>
                  <a:tcPr>
                    <a:solidFill>
                      <a:schemeClr val="accent2"/>
                    </a:solidFill>
                  </a:tcPr>
                </a:tc>
                <a:tc>
                  <a:txBody>
                    <a:bodyPr/>
                    <a:lstStyle/>
                    <a:p>
                      <a:pPr algn="ctr"/>
                      <a:endParaRPr lang="en-US" sz="2000" dirty="0">
                        <a:solidFill>
                          <a:schemeClr val="bg1"/>
                        </a:solidFill>
                      </a:endParaRPr>
                    </a:p>
                    <a:p>
                      <a:pPr algn="ctr"/>
                      <a:r>
                        <a:rPr lang="en-US" sz="2400" dirty="0">
                          <a:solidFill>
                            <a:schemeClr val="bg1"/>
                          </a:solidFill>
                        </a:rPr>
                        <a:t>CAB-LA</a:t>
                      </a:r>
                    </a:p>
                  </a:txBody>
                  <a:tcPr>
                    <a:solidFill>
                      <a:schemeClr val="accent3"/>
                    </a:solidFill>
                  </a:tcPr>
                </a:tc>
                <a:tc>
                  <a:txBody>
                    <a:bodyPr/>
                    <a:lstStyle/>
                    <a:p>
                      <a:pPr algn="ctr"/>
                      <a:endParaRPr lang="en-US" sz="2400" dirty="0">
                        <a:solidFill>
                          <a:schemeClr val="bg1"/>
                        </a:solidFill>
                      </a:endParaRPr>
                    </a:p>
                    <a:p>
                      <a:pPr algn="ctr"/>
                      <a:r>
                        <a:rPr lang="en-US" sz="2400" dirty="0">
                          <a:solidFill>
                            <a:schemeClr val="bg1"/>
                          </a:solidFill>
                        </a:rPr>
                        <a:t>DVR</a:t>
                      </a:r>
                    </a:p>
                  </a:txBody>
                  <a:tcPr>
                    <a:solidFill>
                      <a:schemeClr val="accent5"/>
                    </a:solidFill>
                  </a:tcPr>
                </a:tc>
                <a:extLst>
                  <a:ext uri="{0D108BD9-81ED-4DB2-BD59-A6C34878D82A}">
                    <a16:rowId xmlns:a16="http://schemas.microsoft.com/office/drawing/2014/main" val="1714108019"/>
                  </a:ext>
                </a:extLst>
              </a:tr>
            </a:tbl>
          </a:graphicData>
        </a:graphic>
      </p:graphicFrame>
      <p:pic>
        <p:nvPicPr>
          <p:cNvPr id="27" name="Picture 26">
            <a:extLst>
              <a:ext uri="{FF2B5EF4-FFF2-40B4-BE49-F238E27FC236}">
                <a16:creationId xmlns:a16="http://schemas.microsoft.com/office/drawing/2014/main" id="{2D646820-16A4-D583-726E-CD757EA5EDE3}"/>
              </a:ext>
            </a:extLst>
          </p:cNvPr>
          <p:cNvPicPr>
            <a:picLocks noChangeAspect="1"/>
          </p:cNvPicPr>
          <p:nvPr/>
        </p:nvPicPr>
        <p:blipFill>
          <a:blip r:embed="rId2"/>
          <a:stretch>
            <a:fillRect/>
          </a:stretch>
        </p:blipFill>
        <p:spPr>
          <a:xfrm>
            <a:off x="7098726" y="3169895"/>
            <a:ext cx="1587500" cy="1587500"/>
          </a:xfrm>
          <a:prstGeom prst="rect">
            <a:avLst/>
          </a:prstGeom>
        </p:spPr>
      </p:pic>
      <p:pic>
        <p:nvPicPr>
          <p:cNvPr id="28" name="Picture 27">
            <a:extLst>
              <a:ext uri="{FF2B5EF4-FFF2-40B4-BE49-F238E27FC236}">
                <a16:creationId xmlns:a16="http://schemas.microsoft.com/office/drawing/2014/main" id="{31FC4F06-AC67-9FA0-940E-9F6EC56B110F}"/>
              </a:ext>
            </a:extLst>
          </p:cNvPr>
          <p:cNvPicPr>
            <a:picLocks noChangeAspect="1"/>
          </p:cNvPicPr>
          <p:nvPr/>
        </p:nvPicPr>
        <p:blipFill>
          <a:blip r:embed="rId3"/>
          <a:stretch>
            <a:fillRect/>
          </a:stretch>
        </p:blipFill>
        <p:spPr>
          <a:xfrm>
            <a:off x="9692695" y="3108436"/>
            <a:ext cx="1282700" cy="1587500"/>
          </a:xfrm>
          <a:prstGeom prst="rect">
            <a:avLst/>
          </a:prstGeom>
        </p:spPr>
      </p:pic>
      <p:grpSp>
        <p:nvGrpSpPr>
          <p:cNvPr id="8" name="Graphic 6">
            <a:extLst>
              <a:ext uri="{FF2B5EF4-FFF2-40B4-BE49-F238E27FC236}">
                <a16:creationId xmlns:a16="http://schemas.microsoft.com/office/drawing/2014/main" id="{3243D301-F87F-61AB-9577-B0614B2259A2}"/>
              </a:ext>
            </a:extLst>
          </p:cNvPr>
          <p:cNvGrpSpPr/>
          <p:nvPr/>
        </p:nvGrpSpPr>
        <p:grpSpPr>
          <a:xfrm>
            <a:off x="2465633" y="2773243"/>
            <a:ext cx="1369393" cy="1922693"/>
            <a:chOff x="-6210426" y="-2259134"/>
            <a:chExt cx="3892063" cy="5464641"/>
          </a:xfrm>
        </p:grpSpPr>
        <p:sp>
          <p:nvSpPr>
            <p:cNvPr id="9" name="Freeform 8">
              <a:extLst>
                <a:ext uri="{FF2B5EF4-FFF2-40B4-BE49-F238E27FC236}">
                  <a16:creationId xmlns:a16="http://schemas.microsoft.com/office/drawing/2014/main" id="{47AFD705-89C5-0F59-6E65-4EFDCCFC780F}"/>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a:p>
          </p:txBody>
        </p:sp>
        <p:grpSp>
          <p:nvGrpSpPr>
            <p:cNvPr id="10" name="Graphic 6">
              <a:extLst>
                <a:ext uri="{FF2B5EF4-FFF2-40B4-BE49-F238E27FC236}">
                  <a16:creationId xmlns:a16="http://schemas.microsoft.com/office/drawing/2014/main" id="{0C15E9DD-4582-670A-0834-B829FD0F342B}"/>
                </a:ext>
              </a:extLst>
            </p:cNvPr>
            <p:cNvGrpSpPr/>
            <p:nvPr/>
          </p:nvGrpSpPr>
          <p:grpSpPr>
            <a:xfrm>
              <a:off x="-5931968" y="-1980699"/>
              <a:ext cx="3335017" cy="4907771"/>
              <a:chOff x="-5931968" y="-1980699"/>
              <a:chExt cx="3335017" cy="4907771"/>
            </a:xfrm>
          </p:grpSpPr>
          <p:grpSp>
            <p:nvGrpSpPr>
              <p:cNvPr id="11" name="Graphic 6">
                <a:extLst>
                  <a:ext uri="{FF2B5EF4-FFF2-40B4-BE49-F238E27FC236}">
                    <a16:creationId xmlns:a16="http://schemas.microsoft.com/office/drawing/2014/main" id="{7D1A9AE3-CD39-BCD8-EFD1-78E6FCB8B2F9}"/>
                  </a:ext>
                </a:extLst>
              </p:cNvPr>
              <p:cNvGrpSpPr/>
              <p:nvPr/>
            </p:nvGrpSpPr>
            <p:grpSpPr>
              <a:xfrm>
                <a:off x="-5931968" y="-1980699"/>
                <a:ext cx="3335017" cy="4907771"/>
                <a:chOff x="-5931968" y="-1980699"/>
                <a:chExt cx="3335017" cy="4907771"/>
              </a:xfrm>
              <a:solidFill>
                <a:srgbClr val="00B5DE"/>
              </a:solidFill>
            </p:grpSpPr>
            <p:sp>
              <p:nvSpPr>
                <p:cNvPr id="12" name="Freeform 11">
                  <a:extLst>
                    <a:ext uri="{FF2B5EF4-FFF2-40B4-BE49-F238E27FC236}">
                      <a16:creationId xmlns:a16="http://schemas.microsoft.com/office/drawing/2014/main" id="{BFB5FB0C-1ACB-23C4-EAAF-DB0DEE8B9835}"/>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7B3931D-06F6-D285-7482-D8F257205FF6}"/>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a:p>
              </p:txBody>
            </p:sp>
          </p:grpSp>
          <p:sp>
            <p:nvSpPr>
              <p:cNvPr id="14" name="Freeform 13">
                <a:extLst>
                  <a:ext uri="{FF2B5EF4-FFF2-40B4-BE49-F238E27FC236}">
                    <a16:creationId xmlns:a16="http://schemas.microsoft.com/office/drawing/2014/main" id="{4DF59F3D-83E0-2B04-3FCE-224EA525EED4}"/>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grpSp>
        <p:nvGrpSpPr>
          <p:cNvPr id="24" name="Graphic 22">
            <a:extLst>
              <a:ext uri="{FF2B5EF4-FFF2-40B4-BE49-F238E27FC236}">
                <a16:creationId xmlns:a16="http://schemas.microsoft.com/office/drawing/2014/main" id="{42060EF4-34FE-33AD-ED16-CAC3AF9C32CA}"/>
              </a:ext>
            </a:extLst>
          </p:cNvPr>
          <p:cNvGrpSpPr/>
          <p:nvPr/>
        </p:nvGrpSpPr>
        <p:grpSpPr>
          <a:xfrm>
            <a:off x="4764432" y="2912162"/>
            <a:ext cx="1622996" cy="1845233"/>
            <a:chOff x="2784776" y="-622825"/>
            <a:chExt cx="4617005" cy="5249211"/>
          </a:xfrm>
        </p:grpSpPr>
        <p:grpSp>
          <p:nvGrpSpPr>
            <p:cNvPr id="25" name="Graphic 22">
              <a:extLst>
                <a:ext uri="{FF2B5EF4-FFF2-40B4-BE49-F238E27FC236}">
                  <a16:creationId xmlns:a16="http://schemas.microsoft.com/office/drawing/2014/main" id="{EA36A9D2-9ED6-617C-0693-D680C1602F7C}"/>
                </a:ext>
              </a:extLst>
            </p:cNvPr>
            <p:cNvGrpSpPr/>
            <p:nvPr/>
          </p:nvGrpSpPr>
          <p:grpSpPr>
            <a:xfrm>
              <a:off x="2784776" y="-622825"/>
              <a:ext cx="3123858" cy="4191928"/>
              <a:chOff x="2784776" y="-622825"/>
              <a:chExt cx="3123858" cy="4191928"/>
            </a:xfrm>
          </p:grpSpPr>
          <p:sp>
            <p:nvSpPr>
              <p:cNvPr id="26" name="Freeform 25">
                <a:extLst>
                  <a:ext uri="{FF2B5EF4-FFF2-40B4-BE49-F238E27FC236}">
                    <a16:creationId xmlns:a16="http://schemas.microsoft.com/office/drawing/2014/main" id="{625CD7C7-DFF1-D47D-0A9F-BCAA0F26FA2D}"/>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a:p>
            </p:txBody>
          </p:sp>
          <p:grpSp>
            <p:nvGrpSpPr>
              <p:cNvPr id="29" name="Graphic 22">
                <a:extLst>
                  <a:ext uri="{FF2B5EF4-FFF2-40B4-BE49-F238E27FC236}">
                    <a16:creationId xmlns:a16="http://schemas.microsoft.com/office/drawing/2014/main" id="{C82CF651-F1E3-1644-04B3-AFF9D963EC20}"/>
                  </a:ext>
                </a:extLst>
              </p:cNvPr>
              <p:cNvGrpSpPr/>
              <p:nvPr/>
            </p:nvGrpSpPr>
            <p:grpSpPr>
              <a:xfrm>
                <a:off x="3000900" y="-406727"/>
                <a:ext cx="2691466" cy="3759732"/>
                <a:chOff x="3000900" y="-406727"/>
                <a:chExt cx="2691466" cy="3759732"/>
              </a:xfrm>
            </p:grpSpPr>
            <p:grpSp>
              <p:nvGrpSpPr>
                <p:cNvPr id="30" name="Graphic 22">
                  <a:extLst>
                    <a:ext uri="{FF2B5EF4-FFF2-40B4-BE49-F238E27FC236}">
                      <a16:creationId xmlns:a16="http://schemas.microsoft.com/office/drawing/2014/main" id="{0485D392-A4BF-8008-FB57-BEC8BBACB2A9}"/>
                    </a:ext>
                  </a:extLst>
                </p:cNvPr>
                <p:cNvGrpSpPr/>
                <p:nvPr/>
              </p:nvGrpSpPr>
              <p:grpSpPr>
                <a:xfrm>
                  <a:off x="3000900" y="-406727"/>
                  <a:ext cx="2691466" cy="3759732"/>
                  <a:chOff x="3000900" y="-406727"/>
                  <a:chExt cx="2691466" cy="3759732"/>
                </a:xfrm>
                <a:solidFill>
                  <a:srgbClr val="00B5DE"/>
                </a:solidFill>
              </p:grpSpPr>
              <p:sp>
                <p:nvSpPr>
                  <p:cNvPr id="31" name="Freeform 30">
                    <a:extLst>
                      <a:ext uri="{FF2B5EF4-FFF2-40B4-BE49-F238E27FC236}">
                        <a16:creationId xmlns:a16="http://schemas.microsoft.com/office/drawing/2014/main" id="{82C10128-7F30-0A44-8109-893616C63DA1}"/>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B79EFE9-E6B5-C658-6E73-0734DC98667F}"/>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a:p>
                </p:txBody>
              </p:sp>
            </p:grpSp>
            <p:sp>
              <p:nvSpPr>
                <p:cNvPr id="33" name="Freeform 32">
                  <a:extLst>
                    <a:ext uri="{FF2B5EF4-FFF2-40B4-BE49-F238E27FC236}">
                      <a16:creationId xmlns:a16="http://schemas.microsoft.com/office/drawing/2014/main" id="{C038558E-5D56-795D-3B59-5776480ABFEA}"/>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a:p>
              </p:txBody>
            </p:sp>
          </p:grpSp>
        </p:grpSp>
        <p:grpSp>
          <p:nvGrpSpPr>
            <p:cNvPr id="34" name="Graphic 22">
              <a:extLst>
                <a:ext uri="{FF2B5EF4-FFF2-40B4-BE49-F238E27FC236}">
                  <a16:creationId xmlns:a16="http://schemas.microsoft.com/office/drawing/2014/main" id="{1895BA84-2087-336A-8B8F-A5EFB2B2B2B7}"/>
                </a:ext>
              </a:extLst>
            </p:cNvPr>
            <p:cNvGrpSpPr/>
            <p:nvPr/>
          </p:nvGrpSpPr>
          <p:grpSpPr>
            <a:xfrm>
              <a:off x="3562072" y="988479"/>
              <a:ext cx="3839709" cy="3637906"/>
              <a:chOff x="3562072" y="988479"/>
              <a:chExt cx="3839709" cy="3637906"/>
            </a:xfrm>
          </p:grpSpPr>
          <p:sp>
            <p:nvSpPr>
              <p:cNvPr id="35" name="Freeform 34">
                <a:extLst>
                  <a:ext uri="{FF2B5EF4-FFF2-40B4-BE49-F238E27FC236}">
                    <a16:creationId xmlns:a16="http://schemas.microsoft.com/office/drawing/2014/main" id="{A18D172B-C242-B40C-1D81-7E95A3CAE841}"/>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a:p>
            </p:txBody>
          </p:sp>
          <p:grpSp>
            <p:nvGrpSpPr>
              <p:cNvPr id="36" name="Graphic 22">
                <a:extLst>
                  <a:ext uri="{FF2B5EF4-FFF2-40B4-BE49-F238E27FC236}">
                    <a16:creationId xmlns:a16="http://schemas.microsoft.com/office/drawing/2014/main" id="{E4469FA7-996F-6A02-4BDE-8B8A0D386ADA}"/>
                  </a:ext>
                </a:extLst>
              </p:cNvPr>
              <p:cNvGrpSpPr/>
              <p:nvPr/>
            </p:nvGrpSpPr>
            <p:grpSpPr>
              <a:xfrm>
                <a:off x="3778339" y="1204708"/>
                <a:ext cx="3406747" cy="3205384"/>
                <a:chOff x="3778339" y="1204708"/>
                <a:chExt cx="3406747" cy="3205384"/>
              </a:xfrm>
            </p:grpSpPr>
            <p:grpSp>
              <p:nvGrpSpPr>
                <p:cNvPr id="37" name="Graphic 22">
                  <a:extLst>
                    <a:ext uri="{FF2B5EF4-FFF2-40B4-BE49-F238E27FC236}">
                      <a16:creationId xmlns:a16="http://schemas.microsoft.com/office/drawing/2014/main" id="{887AAFF9-ECBF-99C7-4A40-1FD2C35ED0C7}"/>
                    </a:ext>
                  </a:extLst>
                </p:cNvPr>
                <p:cNvGrpSpPr/>
                <p:nvPr/>
              </p:nvGrpSpPr>
              <p:grpSpPr>
                <a:xfrm>
                  <a:off x="3778339" y="1204708"/>
                  <a:ext cx="3406747" cy="3205384"/>
                  <a:chOff x="3778339" y="1204708"/>
                  <a:chExt cx="3406747" cy="3205384"/>
                </a:xfrm>
                <a:solidFill>
                  <a:srgbClr val="00B5DE"/>
                </a:solidFill>
              </p:grpSpPr>
              <p:sp>
                <p:nvSpPr>
                  <p:cNvPr id="38" name="Freeform 37">
                    <a:extLst>
                      <a:ext uri="{FF2B5EF4-FFF2-40B4-BE49-F238E27FC236}">
                        <a16:creationId xmlns:a16="http://schemas.microsoft.com/office/drawing/2014/main" id="{BE47F685-D779-3866-3591-4ABD1E056C67}"/>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F5A0600-F172-0091-E90D-418805B80886}"/>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a:p>
                </p:txBody>
              </p:sp>
            </p:grpSp>
            <p:sp>
              <p:nvSpPr>
                <p:cNvPr id="40" name="Freeform 39">
                  <a:extLst>
                    <a:ext uri="{FF2B5EF4-FFF2-40B4-BE49-F238E27FC236}">
                      <a16:creationId xmlns:a16="http://schemas.microsoft.com/office/drawing/2014/main" id="{6705B9AD-3492-93B4-7A58-B6B7B39481CD}"/>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6560377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06268-7777-5E59-917B-88CBF326F6E3}"/>
              </a:ext>
            </a:extLst>
          </p:cNvPr>
          <p:cNvSpPr>
            <a:spLocks noGrp="1"/>
          </p:cNvSpPr>
          <p:nvPr>
            <p:ph type="title" idx="4294967295"/>
          </p:nvPr>
        </p:nvSpPr>
        <p:spPr>
          <a:xfrm>
            <a:off x="3046414" y="520699"/>
            <a:ext cx="6081683" cy="1498931"/>
          </a:xfrm>
        </p:spPr>
        <p:txBody>
          <a:bodyPr>
            <a:normAutofit/>
          </a:bodyPr>
          <a:lstStyle/>
          <a:p>
            <a:r>
              <a:rPr lang="en-US" sz="5400" dirty="0">
                <a:solidFill>
                  <a:schemeClr val="bg1"/>
                </a:solidFill>
              </a:rPr>
              <a:t>Oral Daily </a:t>
            </a:r>
            <a:r>
              <a:rPr lang="en-US" sz="5400" dirty="0" err="1">
                <a:solidFill>
                  <a:schemeClr val="bg1"/>
                </a:solidFill>
              </a:rPr>
              <a:t>PrEP</a:t>
            </a:r>
            <a:r>
              <a:rPr lang="en-US" sz="5400" dirty="0">
                <a:solidFill>
                  <a:schemeClr val="bg1"/>
                </a:solidFill>
              </a:rPr>
              <a:t>​</a:t>
            </a:r>
          </a:p>
        </p:txBody>
      </p:sp>
      <p:sp>
        <p:nvSpPr>
          <p:cNvPr id="3" name="Content Placeholder 2">
            <a:extLst>
              <a:ext uri="{FF2B5EF4-FFF2-40B4-BE49-F238E27FC236}">
                <a16:creationId xmlns:a16="http://schemas.microsoft.com/office/drawing/2014/main" id="{F831579B-3BA7-368C-D593-2968CE58E2ED}"/>
              </a:ext>
            </a:extLst>
          </p:cNvPr>
          <p:cNvSpPr>
            <a:spLocks noGrp="1"/>
          </p:cNvSpPr>
          <p:nvPr>
            <p:ph sz="quarter" idx="4294967295"/>
          </p:nvPr>
        </p:nvSpPr>
        <p:spPr>
          <a:xfrm>
            <a:off x="3046414" y="2166009"/>
            <a:ext cx="7250111" cy="3848711"/>
          </a:xfrm>
          <a:solidFill>
            <a:schemeClr val="bg1"/>
          </a:solidFill>
        </p:spPr>
        <p:txBody>
          <a:bodyPr tIns="182880" anchor="t">
            <a:normAutofit/>
          </a:bodyPr>
          <a:lstStyle/>
          <a:p>
            <a:pPr>
              <a:spcBef>
                <a:spcPts val="600"/>
              </a:spcBef>
            </a:pPr>
            <a:r>
              <a:rPr lang="en-US" sz="2000" dirty="0">
                <a:solidFill>
                  <a:schemeClr val="tx2"/>
                </a:solidFill>
              </a:rPr>
              <a:t>Key information</a:t>
            </a:r>
          </a:p>
          <a:p>
            <a:pPr marL="342900" indent="-342900">
              <a:spcBef>
                <a:spcPts val="600"/>
              </a:spcBef>
              <a:buFont typeface="Arial" panose="020B0604020202020204" pitchFamily="34" charset="0"/>
              <a:buChar char="•"/>
            </a:pPr>
            <a:r>
              <a:rPr lang="en-US" sz="2000" dirty="0">
                <a:solidFill>
                  <a:schemeClr val="tx2"/>
                </a:solidFill>
              </a:rPr>
              <a:t>One pill daily​</a:t>
            </a:r>
          </a:p>
          <a:p>
            <a:pPr marL="342900" indent="-342900">
              <a:spcBef>
                <a:spcPts val="600"/>
              </a:spcBef>
              <a:buFont typeface="Arial" panose="020B0604020202020204" pitchFamily="34" charset="0"/>
              <a:buChar char="•"/>
            </a:pPr>
            <a:r>
              <a:rPr lang="en-US" sz="2000" dirty="0">
                <a:solidFill>
                  <a:schemeClr val="tx2"/>
                </a:solidFill>
              </a:rPr>
              <a:t>Short-acting​</a:t>
            </a:r>
          </a:p>
          <a:p>
            <a:pPr marL="342900" indent="-342900">
              <a:spcBef>
                <a:spcPts val="600"/>
              </a:spcBef>
              <a:buFont typeface="Arial" panose="020B0604020202020204" pitchFamily="34" charset="0"/>
              <a:buChar char="•"/>
            </a:pPr>
            <a:r>
              <a:rPr lang="en-US" sz="2000" dirty="0">
                <a:solidFill>
                  <a:schemeClr val="tx2"/>
                </a:solidFill>
              </a:rPr>
              <a:t>For everyone at substantial risk ​</a:t>
            </a:r>
          </a:p>
          <a:p>
            <a:pPr marL="342900" indent="-342900">
              <a:spcBef>
                <a:spcPts val="600"/>
              </a:spcBef>
              <a:buFont typeface="Arial" panose="020B0604020202020204" pitchFamily="34" charset="0"/>
              <a:buChar char="•"/>
            </a:pPr>
            <a:r>
              <a:rPr lang="en-US" sz="2000" dirty="0">
                <a:solidFill>
                  <a:schemeClr val="tx2"/>
                </a:solidFill>
              </a:rPr>
              <a:t>&gt;95% efficacy ​</a:t>
            </a:r>
          </a:p>
          <a:p>
            <a:pPr marL="342900" indent="-342900">
              <a:spcBef>
                <a:spcPts val="600"/>
              </a:spcBef>
              <a:buFont typeface="Arial" panose="020B0604020202020204" pitchFamily="34" charset="0"/>
              <a:buChar char="•"/>
            </a:pPr>
            <a:r>
              <a:rPr lang="en-US" sz="2000" dirty="0">
                <a:solidFill>
                  <a:schemeClr val="tx2"/>
                </a:solidFill>
              </a:rPr>
              <a:t>Side effects are minor and include short-term gastrointestinal symptoms​</a:t>
            </a:r>
          </a:p>
          <a:p>
            <a:pPr marL="342900" indent="-342900">
              <a:spcBef>
                <a:spcPts val="600"/>
              </a:spcBef>
              <a:buFont typeface="Arial" panose="020B0604020202020204" pitchFamily="34" charset="0"/>
              <a:buChar char="•"/>
            </a:pPr>
            <a:r>
              <a:rPr lang="en-US" sz="2000" dirty="0">
                <a:solidFill>
                  <a:schemeClr val="tx2"/>
                </a:solidFill>
              </a:rPr>
              <a:t>Follow-up every 3 months for HIV testing​</a:t>
            </a:r>
          </a:p>
        </p:txBody>
      </p:sp>
      <p:grpSp>
        <p:nvGrpSpPr>
          <p:cNvPr id="5" name="Graphic 6">
            <a:extLst>
              <a:ext uri="{FF2B5EF4-FFF2-40B4-BE49-F238E27FC236}">
                <a16:creationId xmlns:a16="http://schemas.microsoft.com/office/drawing/2014/main" id="{6D8BF597-6E97-68C2-7AF7-328B68A2BEFF}"/>
              </a:ext>
            </a:extLst>
          </p:cNvPr>
          <p:cNvGrpSpPr/>
          <p:nvPr/>
        </p:nvGrpSpPr>
        <p:grpSpPr>
          <a:xfrm rot="1279336">
            <a:off x="963950" y="664769"/>
            <a:ext cx="1077129" cy="1512340"/>
            <a:chOff x="-6210426" y="-2259134"/>
            <a:chExt cx="3892063" cy="5464641"/>
          </a:xfrm>
        </p:grpSpPr>
        <p:sp>
          <p:nvSpPr>
            <p:cNvPr id="6" name="Freeform 5">
              <a:extLst>
                <a:ext uri="{FF2B5EF4-FFF2-40B4-BE49-F238E27FC236}">
                  <a16:creationId xmlns:a16="http://schemas.microsoft.com/office/drawing/2014/main" id="{55175447-005F-6D2B-9C6E-90CD8ABD9341}"/>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a:p>
          </p:txBody>
        </p:sp>
        <p:grpSp>
          <p:nvGrpSpPr>
            <p:cNvPr id="7" name="Graphic 6">
              <a:extLst>
                <a:ext uri="{FF2B5EF4-FFF2-40B4-BE49-F238E27FC236}">
                  <a16:creationId xmlns:a16="http://schemas.microsoft.com/office/drawing/2014/main" id="{ED1ECBB5-0FED-C7F8-9D0A-42697C3C236F}"/>
                </a:ext>
              </a:extLst>
            </p:cNvPr>
            <p:cNvGrpSpPr/>
            <p:nvPr/>
          </p:nvGrpSpPr>
          <p:grpSpPr>
            <a:xfrm>
              <a:off x="-5931968" y="-1980699"/>
              <a:ext cx="3335017" cy="4907771"/>
              <a:chOff x="-5931968" y="-1980699"/>
              <a:chExt cx="3335017" cy="4907771"/>
            </a:xfrm>
          </p:grpSpPr>
          <p:grpSp>
            <p:nvGrpSpPr>
              <p:cNvPr id="8" name="Graphic 6">
                <a:extLst>
                  <a:ext uri="{FF2B5EF4-FFF2-40B4-BE49-F238E27FC236}">
                    <a16:creationId xmlns:a16="http://schemas.microsoft.com/office/drawing/2014/main" id="{FA0E8286-08D1-48EA-5F14-5A2431EFA12E}"/>
                  </a:ext>
                </a:extLst>
              </p:cNvPr>
              <p:cNvGrpSpPr/>
              <p:nvPr/>
            </p:nvGrpSpPr>
            <p:grpSpPr>
              <a:xfrm>
                <a:off x="-5931968" y="-1980699"/>
                <a:ext cx="3335017" cy="4907771"/>
                <a:chOff x="-5931968" y="-1980699"/>
                <a:chExt cx="3335017" cy="4907771"/>
              </a:xfrm>
              <a:solidFill>
                <a:srgbClr val="00B5DE"/>
              </a:solidFill>
            </p:grpSpPr>
            <p:sp>
              <p:nvSpPr>
                <p:cNvPr id="10" name="Freeform 9">
                  <a:extLst>
                    <a:ext uri="{FF2B5EF4-FFF2-40B4-BE49-F238E27FC236}">
                      <a16:creationId xmlns:a16="http://schemas.microsoft.com/office/drawing/2014/main" id="{0257EF3C-73CE-E5B2-357D-5F710D59EE66}"/>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FF6041B-F645-3711-66EF-CF1A1A3AC047}"/>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a:p>
              </p:txBody>
            </p:sp>
          </p:grpSp>
          <p:sp>
            <p:nvSpPr>
              <p:cNvPr id="9" name="Freeform 8">
                <a:extLst>
                  <a:ext uri="{FF2B5EF4-FFF2-40B4-BE49-F238E27FC236}">
                    <a16:creationId xmlns:a16="http://schemas.microsoft.com/office/drawing/2014/main" id="{4920170B-63BF-D5F3-9BA1-6F879AEDFAA7}"/>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6638672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06268-7777-5E59-917B-88CBF326F6E3}"/>
              </a:ext>
            </a:extLst>
          </p:cNvPr>
          <p:cNvSpPr>
            <a:spLocks noGrp="1"/>
          </p:cNvSpPr>
          <p:nvPr>
            <p:ph type="title" idx="4294967295"/>
          </p:nvPr>
        </p:nvSpPr>
        <p:spPr>
          <a:xfrm>
            <a:off x="3046414" y="520699"/>
            <a:ext cx="6081683" cy="1498931"/>
          </a:xfrm>
        </p:spPr>
        <p:txBody>
          <a:bodyPr>
            <a:normAutofit/>
          </a:bodyPr>
          <a:lstStyle/>
          <a:p>
            <a:r>
              <a:rPr lang="en-US" sz="5400" dirty="0">
                <a:solidFill>
                  <a:schemeClr val="bg1"/>
                </a:solidFill>
              </a:rPr>
              <a:t>Oral ED-PrEP​</a:t>
            </a:r>
          </a:p>
        </p:txBody>
      </p:sp>
      <p:sp>
        <p:nvSpPr>
          <p:cNvPr id="3" name="Content Placeholder 2">
            <a:extLst>
              <a:ext uri="{FF2B5EF4-FFF2-40B4-BE49-F238E27FC236}">
                <a16:creationId xmlns:a16="http://schemas.microsoft.com/office/drawing/2014/main" id="{F831579B-3BA7-368C-D593-2968CE58E2ED}"/>
              </a:ext>
            </a:extLst>
          </p:cNvPr>
          <p:cNvSpPr>
            <a:spLocks noGrp="1"/>
          </p:cNvSpPr>
          <p:nvPr>
            <p:ph sz="quarter" idx="4294967295"/>
          </p:nvPr>
        </p:nvSpPr>
        <p:spPr>
          <a:xfrm>
            <a:off x="2701447" y="1952124"/>
            <a:ext cx="7623654" cy="4555990"/>
          </a:xfrm>
          <a:solidFill>
            <a:schemeClr val="bg1"/>
          </a:solidFill>
        </p:spPr>
        <p:txBody>
          <a:bodyPr tIns="182880" anchor="t">
            <a:noAutofit/>
          </a:bodyPr>
          <a:lstStyle/>
          <a:p>
            <a:r>
              <a:rPr lang="en-US" sz="2000" dirty="0">
                <a:solidFill>
                  <a:schemeClr val="tx2"/>
                </a:solidFill>
              </a:rPr>
              <a:t>Key information</a:t>
            </a:r>
          </a:p>
          <a:p>
            <a:pPr marL="342900" indent="-342900">
              <a:buFont typeface="Arial" panose="020B0604020202020204" pitchFamily="34" charset="0"/>
              <a:buChar char="•"/>
            </a:pPr>
            <a:r>
              <a:rPr lang="en-US" sz="2000" dirty="0">
                <a:solidFill>
                  <a:schemeClr val="tx2"/>
                </a:solidFill>
              </a:rPr>
              <a:t>As needed pre- and post- sexual exposure</a:t>
            </a:r>
            <a:endParaRPr lang="en-US" sz="2000" b="0" dirty="0">
              <a:solidFill>
                <a:schemeClr val="tx2"/>
              </a:solidFill>
            </a:endParaRPr>
          </a:p>
          <a:p>
            <a:pPr marL="1085850" lvl="1" indent="-342900"/>
            <a:r>
              <a:rPr lang="en-US" b="0" dirty="0">
                <a:solidFill>
                  <a:schemeClr val="tx2"/>
                </a:solidFill>
              </a:rPr>
              <a:t>Pre: 2 pills 2-24 hours before sex​</a:t>
            </a:r>
          </a:p>
          <a:p>
            <a:pPr marL="1085850" lvl="1" indent="-342900"/>
            <a:r>
              <a:rPr lang="en-US" b="0" dirty="0">
                <a:solidFill>
                  <a:schemeClr val="tx2"/>
                </a:solidFill>
              </a:rPr>
              <a:t>Post: 1 pill daily until 2 days after last sexual exposure​</a:t>
            </a:r>
          </a:p>
          <a:p>
            <a:pPr marL="342900" indent="-342900">
              <a:buFont typeface="Arial" panose="020B0604020202020204" pitchFamily="34" charset="0"/>
              <a:buChar char="•"/>
            </a:pPr>
            <a:r>
              <a:rPr lang="en-US" sz="2000" dirty="0">
                <a:solidFill>
                  <a:schemeClr val="tx2"/>
                </a:solidFill>
              </a:rPr>
              <a:t>Short-acting​</a:t>
            </a:r>
          </a:p>
          <a:p>
            <a:pPr marL="342900" indent="-342900">
              <a:buFont typeface="Arial" panose="020B0604020202020204" pitchFamily="34" charset="0"/>
              <a:buChar char="•"/>
            </a:pPr>
            <a:r>
              <a:rPr lang="en-US" sz="2000" dirty="0">
                <a:solidFill>
                  <a:schemeClr val="tx2"/>
                </a:solidFill>
              </a:rPr>
              <a:t>For men (male sex at birth) and sexual exposure only​</a:t>
            </a:r>
          </a:p>
          <a:p>
            <a:pPr marL="1085850" lvl="1" indent="-342900"/>
            <a:r>
              <a:rPr lang="en-US" b="0" dirty="0">
                <a:solidFill>
                  <a:schemeClr val="tx2"/>
                </a:solidFill>
              </a:rPr>
              <a:t>Unless taking estradiol-based hormones, such as for gender-affirming hormone therapy​ (GAHT)</a:t>
            </a:r>
          </a:p>
          <a:p>
            <a:pPr marL="342900" indent="-342900">
              <a:buFont typeface="Arial" panose="020B0604020202020204" pitchFamily="34" charset="0"/>
              <a:buChar char="•"/>
            </a:pPr>
            <a:r>
              <a:rPr lang="en-US" sz="2000" dirty="0">
                <a:solidFill>
                  <a:schemeClr val="tx2"/>
                </a:solidFill>
              </a:rPr>
              <a:t>&gt;95% efficacy ​</a:t>
            </a:r>
          </a:p>
          <a:p>
            <a:pPr marL="342900" indent="-342900">
              <a:buFont typeface="Arial" panose="020B0604020202020204" pitchFamily="34" charset="0"/>
              <a:buChar char="•"/>
            </a:pPr>
            <a:r>
              <a:rPr lang="en-US" sz="2000" dirty="0">
                <a:solidFill>
                  <a:schemeClr val="tx2"/>
                </a:solidFill>
              </a:rPr>
              <a:t>Side effects are minor and include short-term gastrointestinal symptoms​</a:t>
            </a:r>
          </a:p>
          <a:p>
            <a:pPr marL="342900" indent="-342900">
              <a:buFont typeface="Arial" panose="020B0604020202020204" pitchFamily="34" charset="0"/>
              <a:buChar char="•"/>
            </a:pPr>
            <a:r>
              <a:rPr lang="en-US" sz="2000" dirty="0">
                <a:solidFill>
                  <a:schemeClr val="tx2"/>
                </a:solidFill>
              </a:rPr>
              <a:t>Follow-up every 3 months for HIV testing​</a:t>
            </a:r>
          </a:p>
        </p:txBody>
      </p:sp>
      <p:grpSp>
        <p:nvGrpSpPr>
          <p:cNvPr id="9" name="Graphic 22">
            <a:extLst>
              <a:ext uri="{FF2B5EF4-FFF2-40B4-BE49-F238E27FC236}">
                <a16:creationId xmlns:a16="http://schemas.microsoft.com/office/drawing/2014/main" id="{C0282DB5-EBE7-865D-E6B0-672C24ED6E39}"/>
              </a:ext>
            </a:extLst>
          </p:cNvPr>
          <p:cNvGrpSpPr/>
          <p:nvPr/>
        </p:nvGrpSpPr>
        <p:grpSpPr>
          <a:xfrm>
            <a:off x="929020" y="381330"/>
            <a:ext cx="1440986" cy="1638300"/>
            <a:chOff x="2784776" y="-622825"/>
            <a:chExt cx="4617005" cy="5249211"/>
          </a:xfrm>
        </p:grpSpPr>
        <p:grpSp>
          <p:nvGrpSpPr>
            <p:cNvPr id="10" name="Graphic 22">
              <a:extLst>
                <a:ext uri="{FF2B5EF4-FFF2-40B4-BE49-F238E27FC236}">
                  <a16:creationId xmlns:a16="http://schemas.microsoft.com/office/drawing/2014/main" id="{272E8C15-438D-3FEF-B740-03CB5C36FCBA}"/>
                </a:ext>
              </a:extLst>
            </p:cNvPr>
            <p:cNvGrpSpPr/>
            <p:nvPr/>
          </p:nvGrpSpPr>
          <p:grpSpPr>
            <a:xfrm>
              <a:off x="2784776" y="-622825"/>
              <a:ext cx="3123858" cy="4191928"/>
              <a:chOff x="2784776" y="-622825"/>
              <a:chExt cx="3123858" cy="4191928"/>
            </a:xfrm>
          </p:grpSpPr>
          <p:sp>
            <p:nvSpPr>
              <p:cNvPr id="18" name="Freeform 17">
                <a:extLst>
                  <a:ext uri="{FF2B5EF4-FFF2-40B4-BE49-F238E27FC236}">
                    <a16:creationId xmlns:a16="http://schemas.microsoft.com/office/drawing/2014/main" id="{88B6F9CA-903E-6C51-4718-7814E6087C5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a:p>
            </p:txBody>
          </p:sp>
          <p:grpSp>
            <p:nvGrpSpPr>
              <p:cNvPr id="19" name="Graphic 22">
                <a:extLst>
                  <a:ext uri="{FF2B5EF4-FFF2-40B4-BE49-F238E27FC236}">
                    <a16:creationId xmlns:a16="http://schemas.microsoft.com/office/drawing/2014/main" id="{F9FFF099-22E2-51BC-88FE-4EC7B45D9F96}"/>
                  </a:ext>
                </a:extLst>
              </p:cNvPr>
              <p:cNvGrpSpPr/>
              <p:nvPr/>
            </p:nvGrpSpPr>
            <p:grpSpPr>
              <a:xfrm>
                <a:off x="3000900" y="-406727"/>
                <a:ext cx="2691466" cy="3759732"/>
                <a:chOff x="3000900" y="-406727"/>
                <a:chExt cx="2691466" cy="3759732"/>
              </a:xfrm>
            </p:grpSpPr>
            <p:grpSp>
              <p:nvGrpSpPr>
                <p:cNvPr id="20" name="Graphic 22">
                  <a:extLst>
                    <a:ext uri="{FF2B5EF4-FFF2-40B4-BE49-F238E27FC236}">
                      <a16:creationId xmlns:a16="http://schemas.microsoft.com/office/drawing/2014/main" id="{EB4C44BD-4D64-B626-552D-0C0C8DCFBA9E}"/>
                    </a:ext>
                  </a:extLst>
                </p:cNvPr>
                <p:cNvGrpSpPr/>
                <p:nvPr/>
              </p:nvGrpSpPr>
              <p:grpSpPr>
                <a:xfrm>
                  <a:off x="3000900" y="-406727"/>
                  <a:ext cx="2691466" cy="3759732"/>
                  <a:chOff x="3000900" y="-406727"/>
                  <a:chExt cx="2691466" cy="3759732"/>
                </a:xfrm>
                <a:solidFill>
                  <a:srgbClr val="00B5DE"/>
                </a:solidFill>
              </p:grpSpPr>
              <p:sp>
                <p:nvSpPr>
                  <p:cNvPr id="22" name="Freeform 21">
                    <a:extLst>
                      <a:ext uri="{FF2B5EF4-FFF2-40B4-BE49-F238E27FC236}">
                        <a16:creationId xmlns:a16="http://schemas.microsoft.com/office/drawing/2014/main" id="{4483FB9C-A239-6C00-340F-7A354478AF81}"/>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93BC635-4F54-4885-A7F0-0C9A9D2608BB}"/>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2CB05F49-1B81-96AD-5480-1D8825DD8D23}"/>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a:p>
              </p:txBody>
            </p:sp>
          </p:grpSp>
        </p:grpSp>
        <p:grpSp>
          <p:nvGrpSpPr>
            <p:cNvPr id="11" name="Graphic 22">
              <a:extLst>
                <a:ext uri="{FF2B5EF4-FFF2-40B4-BE49-F238E27FC236}">
                  <a16:creationId xmlns:a16="http://schemas.microsoft.com/office/drawing/2014/main" id="{DC9CDDFD-D6AA-4B39-D2FB-3DE8397B74F4}"/>
                </a:ext>
              </a:extLst>
            </p:cNvPr>
            <p:cNvGrpSpPr/>
            <p:nvPr/>
          </p:nvGrpSpPr>
          <p:grpSpPr>
            <a:xfrm>
              <a:off x="3562072" y="988479"/>
              <a:ext cx="3839709" cy="3637906"/>
              <a:chOff x="3562072" y="988479"/>
              <a:chExt cx="3839709" cy="3637906"/>
            </a:xfrm>
          </p:grpSpPr>
          <p:sp>
            <p:nvSpPr>
              <p:cNvPr id="12" name="Freeform 11">
                <a:extLst>
                  <a:ext uri="{FF2B5EF4-FFF2-40B4-BE49-F238E27FC236}">
                    <a16:creationId xmlns:a16="http://schemas.microsoft.com/office/drawing/2014/main" id="{42DECF0C-F596-B83B-A179-325C5157C9ED}"/>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a:p>
            </p:txBody>
          </p:sp>
          <p:grpSp>
            <p:nvGrpSpPr>
              <p:cNvPr id="13" name="Graphic 22">
                <a:extLst>
                  <a:ext uri="{FF2B5EF4-FFF2-40B4-BE49-F238E27FC236}">
                    <a16:creationId xmlns:a16="http://schemas.microsoft.com/office/drawing/2014/main" id="{C999C14C-C926-ABC0-D9C9-C62FE4139D62}"/>
                  </a:ext>
                </a:extLst>
              </p:cNvPr>
              <p:cNvGrpSpPr/>
              <p:nvPr/>
            </p:nvGrpSpPr>
            <p:grpSpPr>
              <a:xfrm>
                <a:off x="3778339" y="1204708"/>
                <a:ext cx="3406747" cy="3205384"/>
                <a:chOff x="3778339" y="1204708"/>
                <a:chExt cx="3406747" cy="3205384"/>
              </a:xfrm>
            </p:grpSpPr>
            <p:grpSp>
              <p:nvGrpSpPr>
                <p:cNvPr id="14" name="Graphic 22">
                  <a:extLst>
                    <a:ext uri="{FF2B5EF4-FFF2-40B4-BE49-F238E27FC236}">
                      <a16:creationId xmlns:a16="http://schemas.microsoft.com/office/drawing/2014/main" id="{77205012-44D0-BD4E-A410-E7C14448F560}"/>
                    </a:ext>
                  </a:extLst>
                </p:cNvPr>
                <p:cNvGrpSpPr/>
                <p:nvPr/>
              </p:nvGrpSpPr>
              <p:grpSpPr>
                <a:xfrm>
                  <a:off x="3778339" y="1204708"/>
                  <a:ext cx="3406747" cy="3205384"/>
                  <a:chOff x="3778339" y="1204708"/>
                  <a:chExt cx="3406747" cy="3205384"/>
                </a:xfrm>
                <a:solidFill>
                  <a:srgbClr val="00B5DE"/>
                </a:solidFill>
              </p:grpSpPr>
              <p:sp>
                <p:nvSpPr>
                  <p:cNvPr id="16" name="Freeform 15">
                    <a:extLst>
                      <a:ext uri="{FF2B5EF4-FFF2-40B4-BE49-F238E27FC236}">
                        <a16:creationId xmlns:a16="http://schemas.microsoft.com/office/drawing/2014/main" id="{6D312ACE-D658-EDD5-C651-48B31A228FF6}"/>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FEA5310-7096-D758-DB81-E7F8BA11B65D}"/>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a:p>
                </p:txBody>
              </p:sp>
            </p:grpSp>
            <p:sp>
              <p:nvSpPr>
                <p:cNvPr id="15" name="Freeform 14">
                  <a:extLst>
                    <a:ext uri="{FF2B5EF4-FFF2-40B4-BE49-F238E27FC236}">
                      <a16:creationId xmlns:a16="http://schemas.microsoft.com/office/drawing/2014/main" id="{484116F7-7C5E-57A2-A610-7C3E072B33B4}"/>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741815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lstStyle/>
          <a:p>
            <a:r>
              <a:rPr lang="en-US" dirty="0"/>
              <a:t>Module 1: PrEP Basics​</a:t>
            </a:r>
          </a:p>
        </p:txBody>
      </p:sp>
    </p:spTree>
    <p:extLst>
      <p:ext uri="{BB962C8B-B14F-4D97-AF65-F5344CB8AC3E}">
        <p14:creationId xmlns:p14="http://schemas.microsoft.com/office/powerpoint/2010/main" val="31653157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3C73EF-F376-34D1-02E6-3269196B7EEF}"/>
              </a:ext>
            </a:extLst>
          </p:cNvPr>
          <p:cNvPicPr>
            <a:picLocks noChangeAspect="1"/>
          </p:cNvPicPr>
          <p:nvPr/>
        </p:nvPicPr>
        <p:blipFill>
          <a:blip r:embed="rId2"/>
          <a:stretch>
            <a:fillRect/>
          </a:stretch>
        </p:blipFill>
        <p:spPr>
          <a:xfrm>
            <a:off x="731706" y="381330"/>
            <a:ext cx="1638300" cy="1638300"/>
          </a:xfrm>
          <a:prstGeom prst="rect">
            <a:avLst/>
          </a:prstGeom>
        </p:spPr>
      </p:pic>
      <p:sp>
        <p:nvSpPr>
          <p:cNvPr id="2" name="Title 1">
            <a:extLst>
              <a:ext uri="{FF2B5EF4-FFF2-40B4-BE49-F238E27FC236}">
                <a16:creationId xmlns:a16="http://schemas.microsoft.com/office/drawing/2014/main" id="{34306268-7777-5E59-917B-88CBF326F6E3}"/>
              </a:ext>
            </a:extLst>
          </p:cNvPr>
          <p:cNvSpPr>
            <a:spLocks noGrp="1"/>
          </p:cNvSpPr>
          <p:nvPr>
            <p:ph type="title" idx="4294967295"/>
          </p:nvPr>
        </p:nvSpPr>
        <p:spPr>
          <a:xfrm>
            <a:off x="3046414" y="520699"/>
            <a:ext cx="7268018" cy="1498931"/>
          </a:xfrm>
        </p:spPr>
        <p:txBody>
          <a:bodyPr>
            <a:normAutofit/>
          </a:bodyPr>
          <a:lstStyle/>
          <a:p>
            <a:r>
              <a:rPr lang="en-US" sz="5400" dirty="0">
                <a:solidFill>
                  <a:schemeClr val="bg1"/>
                </a:solidFill>
              </a:rPr>
              <a:t>CAB-LA</a:t>
            </a:r>
          </a:p>
        </p:txBody>
      </p:sp>
      <p:sp>
        <p:nvSpPr>
          <p:cNvPr id="3" name="Content Placeholder 2">
            <a:extLst>
              <a:ext uri="{FF2B5EF4-FFF2-40B4-BE49-F238E27FC236}">
                <a16:creationId xmlns:a16="http://schemas.microsoft.com/office/drawing/2014/main" id="{F831579B-3BA7-368C-D593-2968CE58E2ED}"/>
              </a:ext>
            </a:extLst>
          </p:cNvPr>
          <p:cNvSpPr>
            <a:spLocks noGrp="1"/>
          </p:cNvSpPr>
          <p:nvPr>
            <p:ph sz="quarter" idx="4294967295"/>
          </p:nvPr>
        </p:nvSpPr>
        <p:spPr>
          <a:xfrm>
            <a:off x="3046413" y="2180090"/>
            <a:ext cx="7268018" cy="3773035"/>
          </a:xfrm>
          <a:solidFill>
            <a:schemeClr val="bg1"/>
          </a:solidFill>
        </p:spPr>
        <p:txBody>
          <a:bodyPr tIns="182880" anchor="t">
            <a:normAutofit/>
          </a:bodyPr>
          <a:lstStyle/>
          <a:p>
            <a:pPr>
              <a:lnSpc>
                <a:spcPct val="110000"/>
              </a:lnSpc>
            </a:pPr>
            <a:r>
              <a:rPr lang="en-US" sz="2000" dirty="0">
                <a:solidFill>
                  <a:schemeClr val="tx2"/>
                </a:solidFill>
              </a:rPr>
              <a:t>Key information:</a:t>
            </a:r>
          </a:p>
          <a:p>
            <a:pPr marL="342900" indent="-342900">
              <a:lnSpc>
                <a:spcPct val="110000"/>
              </a:lnSpc>
              <a:buFont typeface="Arial" panose="020B0604020202020204" pitchFamily="34" charset="0"/>
              <a:buChar char="•"/>
            </a:pPr>
            <a:r>
              <a:rPr lang="en-US" sz="2000" dirty="0">
                <a:solidFill>
                  <a:schemeClr val="tx2"/>
                </a:solidFill>
              </a:rPr>
              <a:t>Injection into the buttock by a provider every 8 weeks​</a:t>
            </a:r>
          </a:p>
          <a:p>
            <a:pPr marL="1085850" lvl="1" indent="-342900">
              <a:lnSpc>
                <a:spcPct val="110000"/>
              </a:lnSpc>
            </a:pPr>
            <a:r>
              <a:rPr lang="en-US" b="0" dirty="0">
                <a:solidFill>
                  <a:schemeClr val="tx2"/>
                </a:solidFill>
              </a:rPr>
              <a:t>Except first two injections, which are 4 weeks apart</a:t>
            </a:r>
          </a:p>
          <a:p>
            <a:pPr marL="342900" indent="-342900">
              <a:lnSpc>
                <a:spcPct val="110000"/>
              </a:lnSpc>
              <a:buFont typeface="Arial" panose="020B0604020202020204" pitchFamily="34" charset="0"/>
              <a:buChar char="•"/>
            </a:pPr>
            <a:r>
              <a:rPr lang="en-US" sz="2000" dirty="0">
                <a:solidFill>
                  <a:schemeClr val="tx2"/>
                </a:solidFill>
              </a:rPr>
              <a:t>Long-acting​</a:t>
            </a:r>
          </a:p>
          <a:p>
            <a:pPr marL="342900" indent="-342900">
              <a:lnSpc>
                <a:spcPct val="110000"/>
              </a:lnSpc>
              <a:buFont typeface="Arial" panose="020B0604020202020204" pitchFamily="34" charset="0"/>
              <a:buChar char="•"/>
            </a:pPr>
            <a:r>
              <a:rPr lang="en-US" sz="2000" dirty="0">
                <a:solidFill>
                  <a:schemeClr val="tx2"/>
                </a:solidFill>
              </a:rPr>
              <a:t>For everyone at substantial risk ​</a:t>
            </a:r>
          </a:p>
          <a:p>
            <a:pPr marL="342900" indent="-342900">
              <a:lnSpc>
                <a:spcPct val="110000"/>
              </a:lnSpc>
              <a:buFont typeface="Arial" panose="020B0604020202020204" pitchFamily="34" charset="0"/>
              <a:buChar char="•"/>
            </a:pPr>
            <a:r>
              <a:rPr lang="en-US" sz="2000" dirty="0">
                <a:solidFill>
                  <a:schemeClr val="tx2"/>
                </a:solidFill>
              </a:rPr>
              <a:t>&gt;95% efficacy ​</a:t>
            </a:r>
          </a:p>
          <a:p>
            <a:pPr marL="342900" indent="-342900">
              <a:lnSpc>
                <a:spcPct val="110000"/>
              </a:lnSpc>
              <a:buFont typeface="Arial" panose="020B0604020202020204" pitchFamily="34" charset="0"/>
              <a:buChar char="•"/>
            </a:pPr>
            <a:r>
              <a:rPr lang="en-US" sz="2000" dirty="0">
                <a:solidFill>
                  <a:schemeClr val="tx2"/>
                </a:solidFill>
              </a:rPr>
              <a:t>Common side effects: injection site reactions​</a:t>
            </a:r>
          </a:p>
          <a:p>
            <a:pPr marL="342900" indent="-342900">
              <a:lnSpc>
                <a:spcPct val="110000"/>
              </a:lnSpc>
              <a:buFont typeface="Arial" panose="020B0604020202020204" pitchFamily="34" charset="0"/>
              <a:buChar char="•"/>
            </a:pPr>
            <a:r>
              <a:rPr lang="en-US" sz="2000" dirty="0">
                <a:solidFill>
                  <a:schemeClr val="tx2"/>
                </a:solidFill>
              </a:rPr>
              <a:t>Follow-up every 8 weeks after first two injections </a:t>
            </a:r>
          </a:p>
        </p:txBody>
      </p:sp>
    </p:spTree>
    <p:extLst>
      <p:ext uri="{BB962C8B-B14F-4D97-AF65-F5344CB8AC3E}">
        <p14:creationId xmlns:p14="http://schemas.microsoft.com/office/powerpoint/2010/main" val="28889369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06268-7777-5E59-917B-88CBF326F6E3}"/>
              </a:ext>
            </a:extLst>
          </p:cNvPr>
          <p:cNvSpPr>
            <a:spLocks noGrp="1"/>
          </p:cNvSpPr>
          <p:nvPr>
            <p:ph type="title" idx="4294967295"/>
          </p:nvPr>
        </p:nvSpPr>
        <p:spPr>
          <a:xfrm>
            <a:off x="3046414" y="520699"/>
            <a:ext cx="8934892" cy="1498931"/>
          </a:xfrm>
        </p:spPr>
        <p:txBody>
          <a:bodyPr>
            <a:normAutofit/>
          </a:bodyPr>
          <a:lstStyle/>
          <a:p>
            <a:r>
              <a:rPr lang="en-US" sz="5400" dirty="0">
                <a:solidFill>
                  <a:schemeClr val="bg1"/>
                </a:solidFill>
              </a:rPr>
              <a:t>DVR</a:t>
            </a:r>
          </a:p>
        </p:txBody>
      </p:sp>
      <p:sp>
        <p:nvSpPr>
          <p:cNvPr id="3" name="Content Placeholder 2">
            <a:extLst>
              <a:ext uri="{FF2B5EF4-FFF2-40B4-BE49-F238E27FC236}">
                <a16:creationId xmlns:a16="http://schemas.microsoft.com/office/drawing/2014/main" id="{F831579B-3BA7-368C-D593-2968CE58E2ED}"/>
              </a:ext>
            </a:extLst>
          </p:cNvPr>
          <p:cNvSpPr>
            <a:spLocks noGrp="1"/>
          </p:cNvSpPr>
          <p:nvPr>
            <p:ph sz="quarter" idx="4294967295"/>
          </p:nvPr>
        </p:nvSpPr>
        <p:spPr>
          <a:xfrm>
            <a:off x="3046413" y="2180090"/>
            <a:ext cx="7202487" cy="4069897"/>
          </a:xfrm>
          <a:solidFill>
            <a:schemeClr val="bg1"/>
          </a:solidFill>
        </p:spPr>
        <p:txBody>
          <a:bodyPr tIns="182880" anchor="t">
            <a:normAutofit/>
          </a:bodyPr>
          <a:lstStyle/>
          <a:p>
            <a:pPr>
              <a:lnSpc>
                <a:spcPct val="110000"/>
              </a:lnSpc>
              <a:spcAft>
                <a:spcPts val="1200"/>
              </a:spcAft>
            </a:pPr>
            <a:r>
              <a:rPr lang="en-US" sz="2000" dirty="0">
                <a:solidFill>
                  <a:schemeClr val="tx2"/>
                </a:solidFill>
              </a:rPr>
              <a:t>Key information:</a:t>
            </a:r>
          </a:p>
          <a:p>
            <a:pPr marL="342900" indent="-342900">
              <a:lnSpc>
                <a:spcPct val="110000"/>
              </a:lnSpc>
              <a:spcAft>
                <a:spcPts val="1200"/>
              </a:spcAft>
              <a:buFont typeface="Arial" panose="020B0604020202020204" pitchFamily="34" charset="0"/>
              <a:buChar char="•"/>
            </a:pPr>
            <a:r>
              <a:rPr lang="en-US" sz="2000" dirty="0">
                <a:solidFill>
                  <a:schemeClr val="tx2"/>
                </a:solidFill>
              </a:rPr>
              <a:t>Self-insert </a:t>
            </a:r>
            <a:r>
              <a:rPr lang="en-GB" sz="2000" dirty="0">
                <a:solidFill>
                  <a:schemeClr val="tx2"/>
                </a:solidFill>
              </a:rPr>
              <a:t>flexible silicone ring </a:t>
            </a:r>
            <a:r>
              <a:rPr lang="en-US" sz="2000" dirty="0">
                <a:solidFill>
                  <a:schemeClr val="tx2"/>
                </a:solidFill>
              </a:rPr>
              <a:t>vaginally every 28 days</a:t>
            </a:r>
          </a:p>
          <a:p>
            <a:pPr marL="342900" indent="-342900">
              <a:lnSpc>
                <a:spcPct val="110000"/>
              </a:lnSpc>
              <a:spcAft>
                <a:spcPts val="1200"/>
              </a:spcAft>
              <a:buFont typeface="Arial" panose="020B0604020202020204" pitchFamily="34" charset="0"/>
              <a:buChar char="•"/>
            </a:pPr>
            <a:r>
              <a:rPr lang="en-US" sz="2000" dirty="0">
                <a:solidFill>
                  <a:schemeClr val="tx2"/>
                </a:solidFill>
              </a:rPr>
              <a:t>Long-acting</a:t>
            </a:r>
          </a:p>
          <a:p>
            <a:pPr marL="342900" indent="-342900">
              <a:lnSpc>
                <a:spcPct val="110000"/>
              </a:lnSpc>
              <a:spcAft>
                <a:spcPts val="1200"/>
              </a:spcAft>
              <a:buFont typeface="Arial" panose="020B0604020202020204" pitchFamily="34" charset="0"/>
              <a:buChar char="•"/>
            </a:pPr>
            <a:r>
              <a:rPr lang="en-US" sz="2000" dirty="0">
                <a:solidFill>
                  <a:schemeClr val="tx2"/>
                </a:solidFill>
              </a:rPr>
              <a:t>For women (female sex at birth) and receptive vaginal exposure only</a:t>
            </a:r>
          </a:p>
          <a:p>
            <a:pPr marL="342900" indent="-342900">
              <a:lnSpc>
                <a:spcPct val="110000"/>
              </a:lnSpc>
              <a:spcAft>
                <a:spcPts val="1200"/>
              </a:spcAft>
              <a:buFont typeface="Arial" panose="020B0604020202020204" pitchFamily="34" charset="0"/>
              <a:buChar char="•"/>
            </a:pPr>
            <a:r>
              <a:rPr lang="en-US" sz="2000" dirty="0">
                <a:solidFill>
                  <a:schemeClr val="tx2"/>
                </a:solidFill>
              </a:rPr>
              <a:t>30-50% efficacy </a:t>
            </a:r>
          </a:p>
          <a:p>
            <a:pPr marL="342900" indent="-342900">
              <a:lnSpc>
                <a:spcPct val="110000"/>
              </a:lnSpc>
              <a:spcAft>
                <a:spcPts val="1200"/>
              </a:spcAft>
              <a:buFont typeface="Arial" panose="020B0604020202020204" pitchFamily="34" charset="0"/>
              <a:buChar char="•"/>
            </a:pPr>
            <a:r>
              <a:rPr lang="en-US" sz="2000" dirty="0">
                <a:solidFill>
                  <a:schemeClr val="tx2"/>
                </a:solidFill>
              </a:rPr>
              <a:t>Common side effects: urinary tract and vaginal irritation</a:t>
            </a:r>
          </a:p>
          <a:p>
            <a:pPr marL="342900" indent="-342900">
              <a:lnSpc>
                <a:spcPct val="110000"/>
              </a:lnSpc>
              <a:spcAft>
                <a:spcPts val="1200"/>
              </a:spcAft>
              <a:buFont typeface="Arial" panose="020B0604020202020204" pitchFamily="34" charset="0"/>
              <a:buChar char="•"/>
            </a:pPr>
            <a:r>
              <a:rPr lang="en-US" sz="2000" dirty="0">
                <a:solidFill>
                  <a:schemeClr val="tx2"/>
                </a:solidFill>
              </a:rPr>
              <a:t>Follow-up every 3 months for HIV testing​</a:t>
            </a:r>
          </a:p>
        </p:txBody>
      </p:sp>
      <p:pic>
        <p:nvPicPr>
          <p:cNvPr id="5" name="Picture 4">
            <a:extLst>
              <a:ext uri="{FF2B5EF4-FFF2-40B4-BE49-F238E27FC236}">
                <a16:creationId xmlns:a16="http://schemas.microsoft.com/office/drawing/2014/main" id="{560C84AF-7212-944D-3AB9-CEBD36C8DE5D}"/>
              </a:ext>
            </a:extLst>
          </p:cNvPr>
          <p:cNvPicPr>
            <a:picLocks noChangeAspect="1"/>
          </p:cNvPicPr>
          <p:nvPr/>
        </p:nvPicPr>
        <p:blipFill>
          <a:blip r:embed="rId2"/>
          <a:stretch>
            <a:fillRect/>
          </a:stretch>
        </p:blipFill>
        <p:spPr>
          <a:xfrm>
            <a:off x="865043" y="381330"/>
            <a:ext cx="1371626" cy="1697558"/>
          </a:xfrm>
          <a:prstGeom prst="rect">
            <a:avLst/>
          </a:prstGeom>
        </p:spPr>
      </p:pic>
    </p:spTree>
    <p:extLst>
      <p:ext uri="{BB962C8B-B14F-4D97-AF65-F5344CB8AC3E}">
        <p14:creationId xmlns:p14="http://schemas.microsoft.com/office/powerpoint/2010/main" val="27039741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3"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171825"/>
            <a:ext cx="5851412" cy="273208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b="0" i="1" dirty="0">
                <a:latin typeface="+mn-lt"/>
              </a:rPr>
              <a:t>What are key​</a:t>
            </a:r>
          </a:p>
          <a:p>
            <a:r>
              <a:rPr lang="en-US" b="0" i="1" dirty="0">
                <a:latin typeface="+mn-lt"/>
              </a:rPr>
              <a:t>similarities and differences ​</a:t>
            </a:r>
          </a:p>
          <a:p>
            <a:r>
              <a:rPr lang="en-US" b="0" i="1" dirty="0">
                <a:latin typeface="+mn-lt"/>
              </a:rPr>
              <a:t>between </a:t>
            </a:r>
            <a:r>
              <a:rPr lang="en-US" b="0" i="1" dirty="0" err="1">
                <a:latin typeface="+mn-lt"/>
              </a:rPr>
              <a:t>PrEP</a:t>
            </a:r>
            <a:r>
              <a:rPr lang="en-US" b="0" i="1" dirty="0">
                <a:latin typeface="+mn-lt"/>
              </a:rPr>
              <a:t> options?​</a:t>
            </a:r>
          </a:p>
          <a:p>
            <a:endParaRPr lang="en-US" b="0" i="1" dirty="0">
              <a:latin typeface="+mn-lt"/>
            </a:endParaRP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0716426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07252"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122524"/>
            <a:ext cx="5576244"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Short-acting vs. long-acting​</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Eligibility based on sex at birth and exposure risk​</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Efficacy​</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Administration routes and frequency​</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Side-effects and follow-up​</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11957691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C2F5-2E88-127B-3FE0-A10CFE371E6A}"/>
              </a:ext>
            </a:extLst>
          </p:cNvPr>
          <p:cNvSpPr>
            <a:spLocks noGrp="1"/>
          </p:cNvSpPr>
          <p:nvPr>
            <p:ph type="title"/>
          </p:nvPr>
        </p:nvSpPr>
        <p:spPr/>
        <p:txBody>
          <a:bodyPr/>
          <a:lstStyle/>
          <a:p>
            <a:r>
              <a:rPr lang="en-US" dirty="0" err="1"/>
              <a:t>PrEP</a:t>
            </a:r>
            <a:r>
              <a:rPr lang="en-US" dirty="0"/>
              <a:t> Options​</a:t>
            </a:r>
          </a:p>
        </p:txBody>
      </p:sp>
      <p:graphicFrame>
        <p:nvGraphicFramePr>
          <p:cNvPr id="4" name="Table 4">
            <a:extLst>
              <a:ext uri="{FF2B5EF4-FFF2-40B4-BE49-F238E27FC236}">
                <a16:creationId xmlns:a16="http://schemas.microsoft.com/office/drawing/2014/main" id="{C2C8F482-EB45-155B-5F8F-CE0432BEBDAF}"/>
              </a:ext>
            </a:extLst>
          </p:cNvPr>
          <p:cNvGraphicFramePr>
            <a:graphicFrameLocks noGrp="1"/>
          </p:cNvGraphicFramePr>
          <p:nvPr>
            <p:extLst>
              <p:ext uri="{D42A27DB-BD31-4B8C-83A1-F6EECF244321}">
                <p14:modId xmlns:p14="http://schemas.microsoft.com/office/powerpoint/2010/main" val="1713059887"/>
              </p:ext>
            </p:extLst>
          </p:nvPr>
        </p:nvGraphicFramePr>
        <p:xfrm>
          <a:off x="3773347" y="1613541"/>
          <a:ext cx="6307396" cy="3953882"/>
        </p:xfrm>
        <a:graphic>
          <a:graphicData uri="http://schemas.openxmlformats.org/drawingml/2006/table">
            <a:tbl>
              <a:tblPr bandRow="1">
                <a:tableStyleId>{5C22544A-7EE6-4342-B048-85BDC9FD1C3A}</a:tableStyleId>
              </a:tblPr>
              <a:tblGrid>
                <a:gridCol w="3153698">
                  <a:extLst>
                    <a:ext uri="{9D8B030D-6E8A-4147-A177-3AD203B41FA5}">
                      <a16:colId xmlns:a16="http://schemas.microsoft.com/office/drawing/2014/main" val="2218853438"/>
                    </a:ext>
                  </a:extLst>
                </a:gridCol>
                <a:gridCol w="3153698">
                  <a:extLst>
                    <a:ext uri="{9D8B030D-6E8A-4147-A177-3AD203B41FA5}">
                      <a16:colId xmlns:a16="http://schemas.microsoft.com/office/drawing/2014/main" val="43651305"/>
                    </a:ext>
                  </a:extLst>
                </a:gridCol>
              </a:tblGrid>
              <a:tr h="197694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Oral Daily PrEP​</a:t>
                      </a:r>
                    </a:p>
                    <a:p>
                      <a:pPr algn="ctr"/>
                      <a:endParaRPr lang="en-US" sz="2000" b="1" dirty="0">
                        <a:solidFill>
                          <a:schemeClr val="bg1"/>
                        </a:solidFill>
                      </a:endParaRPr>
                    </a:p>
                  </a:txBody>
                  <a:tcP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CAB-LA</a:t>
                      </a:r>
                    </a:p>
                  </a:txBody>
                  <a:tcPr>
                    <a:solidFill>
                      <a:schemeClr val="accent3"/>
                    </a:solidFill>
                  </a:tcPr>
                </a:tc>
                <a:extLst>
                  <a:ext uri="{0D108BD9-81ED-4DB2-BD59-A6C34878D82A}">
                    <a16:rowId xmlns:a16="http://schemas.microsoft.com/office/drawing/2014/main" val="4003922558"/>
                  </a:ext>
                </a:extLst>
              </a:tr>
              <a:tr h="197694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Oral ED-PrEP​</a:t>
                      </a:r>
                    </a:p>
                    <a:p>
                      <a:pPr algn="ctr"/>
                      <a:endParaRPr lang="en-US" sz="2000" b="1" dirty="0">
                        <a:solidFill>
                          <a:schemeClr val="bg1"/>
                        </a:solidFill>
                      </a:endParaRPr>
                    </a:p>
                  </a:txBody>
                  <a:tcPr>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i="0" kern="1200" dirty="0">
                          <a:solidFill>
                            <a:schemeClr val="bg1"/>
                          </a:solidFill>
                          <a:effectLst/>
                          <a:latin typeface="+mn-lt"/>
                          <a:ea typeface="+mn-ea"/>
                          <a:cs typeface="+mn-cs"/>
                        </a:rPr>
                        <a:t>DVR</a:t>
                      </a:r>
                      <a:endParaRPr lang="en-US" sz="1800" b="1" dirty="0">
                        <a:solidFill>
                          <a:schemeClr val="bg1"/>
                        </a:solidFill>
                      </a:endParaRPr>
                    </a:p>
                  </a:txBody>
                  <a:tcPr>
                    <a:solidFill>
                      <a:schemeClr val="accent5"/>
                    </a:solidFill>
                  </a:tcPr>
                </a:tc>
                <a:extLst>
                  <a:ext uri="{0D108BD9-81ED-4DB2-BD59-A6C34878D82A}">
                    <a16:rowId xmlns:a16="http://schemas.microsoft.com/office/drawing/2014/main" val="1308079503"/>
                  </a:ext>
                </a:extLst>
              </a:tr>
            </a:tbl>
          </a:graphicData>
        </a:graphic>
      </p:graphicFrame>
      <p:sp>
        <p:nvSpPr>
          <p:cNvPr id="8" name="TextBox 7">
            <a:extLst>
              <a:ext uri="{FF2B5EF4-FFF2-40B4-BE49-F238E27FC236}">
                <a16:creationId xmlns:a16="http://schemas.microsoft.com/office/drawing/2014/main" id="{97583E7D-74EF-C593-E6D0-AC2F641AAFE8}"/>
              </a:ext>
            </a:extLst>
          </p:cNvPr>
          <p:cNvSpPr txBox="1"/>
          <p:nvPr/>
        </p:nvSpPr>
        <p:spPr>
          <a:xfrm>
            <a:off x="1741989" y="2159206"/>
            <a:ext cx="1857737" cy="1015663"/>
          </a:xfrm>
          <a:prstGeom prst="rect">
            <a:avLst/>
          </a:prstGeom>
          <a:noFill/>
        </p:spPr>
        <p:txBody>
          <a:bodyPr wrap="square">
            <a:spAutoFit/>
          </a:bodyPr>
          <a:lstStyle/>
          <a:p>
            <a:pPr algn="ctr"/>
            <a:r>
              <a:rPr lang="en-US" sz="2000" b="1" i="0" u="none" strike="noStrike" dirty="0">
                <a:effectLst/>
                <a:latin typeface="Calibri" panose="020F0502020204030204" pitchFamily="34" charset="0"/>
              </a:rPr>
              <a:t>For everyone at substantial risk</a:t>
            </a:r>
            <a:r>
              <a:rPr lang="en-US" sz="2000" b="0" i="0" dirty="0">
                <a:effectLst/>
                <a:latin typeface="Calibri" panose="020F0502020204030204" pitchFamily="34" charset="0"/>
              </a:rPr>
              <a:t>​</a:t>
            </a:r>
            <a:endParaRPr lang="en-US" sz="2000" dirty="0"/>
          </a:p>
        </p:txBody>
      </p:sp>
      <p:sp>
        <p:nvSpPr>
          <p:cNvPr id="9" name="TextBox 8">
            <a:extLst>
              <a:ext uri="{FF2B5EF4-FFF2-40B4-BE49-F238E27FC236}">
                <a16:creationId xmlns:a16="http://schemas.microsoft.com/office/drawing/2014/main" id="{B2DE7A0C-7219-9A28-2918-3E304AB39E9D}"/>
              </a:ext>
            </a:extLst>
          </p:cNvPr>
          <p:cNvSpPr txBox="1"/>
          <p:nvPr/>
        </p:nvSpPr>
        <p:spPr>
          <a:xfrm>
            <a:off x="1741989" y="4114020"/>
            <a:ext cx="1857737" cy="1015663"/>
          </a:xfrm>
          <a:prstGeom prst="rect">
            <a:avLst/>
          </a:prstGeom>
          <a:noFill/>
        </p:spPr>
        <p:txBody>
          <a:bodyPr wrap="square">
            <a:spAutoFit/>
          </a:bodyPr>
          <a:lstStyle/>
          <a:p>
            <a:pPr algn="ctr"/>
            <a:r>
              <a:rPr lang="en-US" sz="2000" b="1" i="0" u="none" strike="noStrike" dirty="0">
                <a:effectLst/>
                <a:latin typeface="Calibri" panose="020F0502020204030204" pitchFamily="34" charset="0"/>
              </a:rPr>
              <a:t>For some groups at substantial risk​</a:t>
            </a:r>
            <a:endParaRPr lang="en-US" sz="2000" dirty="0"/>
          </a:p>
        </p:txBody>
      </p:sp>
      <p:sp>
        <p:nvSpPr>
          <p:cNvPr id="10" name="TextBox 9">
            <a:extLst>
              <a:ext uri="{FF2B5EF4-FFF2-40B4-BE49-F238E27FC236}">
                <a16:creationId xmlns:a16="http://schemas.microsoft.com/office/drawing/2014/main" id="{FE5AF939-F075-FAA8-AB1F-6DDFB894A8A3}"/>
              </a:ext>
            </a:extLst>
          </p:cNvPr>
          <p:cNvSpPr txBox="1"/>
          <p:nvPr/>
        </p:nvSpPr>
        <p:spPr>
          <a:xfrm>
            <a:off x="4325073" y="1066511"/>
            <a:ext cx="1857737" cy="400110"/>
          </a:xfrm>
          <a:prstGeom prst="rect">
            <a:avLst/>
          </a:prstGeom>
          <a:noFill/>
        </p:spPr>
        <p:txBody>
          <a:bodyPr wrap="square">
            <a:spAutoFit/>
          </a:bodyPr>
          <a:lstStyle/>
          <a:p>
            <a:pPr algn="ctr"/>
            <a:r>
              <a:rPr lang="en-US" sz="2000" b="1" i="0" u="none" strike="noStrike" dirty="0">
                <a:effectLst/>
                <a:latin typeface="Calibri" panose="020F0502020204030204" pitchFamily="34" charset="0"/>
              </a:rPr>
              <a:t>Short-acting​</a:t>
            </a:r>
            <a:endParaRPr lang="en-US" sz="2000" dirty="0"/>
          </a:p>
        </p:txBody>
      </p:sp>
      <p:sp>
        <p:nvSpPr>
          <p:cNvPr id="11" name="TextBox 10">
            <a:extLst>
              <a:ext uri="{FF2B5EF4-FFF2-40B4-BE49-F238E27FC236}">
                <a16:creationId xmlns:a16="http://schemas.microsoft.com/office/drawing/2014/main" id="{7B20DEF6-5F3B-EDF2-8969-5E7748FCEB99}"/>
              </a:ext>
            </a:extLst>
          </p:cNvPr>
          <p:cNvSpPr txBox="1"/>
          <p:nvPr/>
        </p:nvSpPr>
        <p:spPr>
          <a:xfrm>
            <a:off x="7498465" y="1063874"/>
            <a:ext cx="1857737" cy="400110"/>
          </a:xfrm>
          <a:prstGeom prst="rect">
            <a:avLst/>
          </a:prstGeom>
          <a:noFill/>
        </p:spPr>
        <p:txBody>
          <a:bodyPr wrap="square">
            <a:spAutoFit/>
          </a:bodyPr>
          <a:lstStyle/>
          <a:p>
            <a:pPr algn="ctr"/>
            <a:r>
              <a:rPr lang="en-US" sz="2000" b="1" i="0" u="none" strike="noStrike" dirty="0">
                <a:effectLst/>
                <a:latin typeface="Calibri" panose="020F0502020204030204" pitchFamily="34" charset="0"/>
              </a:rPr>
              <a:t>Long-acting​</a:t>
            </a:r>
            <a:endParaRPr lang="en-US" sz="2000" dirty="0"/>
          </a:p>
        </p:txBody>
      </p:sp>
      <p:pic>
        <p:nvPicPr>
          <p:cNvPr id="3" name="Picture 2">
            <a:extLst>
              <a:ext uri="{FF2B5EF4-FFF2-40B4-BE49-F238E27FC236}">
                <a16:creationId xmlns:a16="http://schemas.microsoft.com/office/drawing/2014/main" id="{110B35F5-7EFD-5474-7E00-15E568DB7E1D}"/>
              </a:ext>
            </a:extLst>
          </p:cNvPr>
          <p:cNvPicPr>
            <a:picLocks noChangeAspect="1"/>
          </p:cNvPicPr>
          <p:nvPr/>
        </p:nvPicPr>
        <p:blipFill>
          <a:blip r:embed="rId2"/>
          <a:stretch>
            <a:fillRect/>
          </a:stretch>
        </p:blipFill>
        <p:spPr>
          <a:xfrm>
            <a:off x="8038840" y="2407430"/>
            <a:ext cx="1021570" cy="1021570"/>
          </a:xfrm>
          <a:prstGeom prst="rect">
            <a:avLst/>
          </a:prstGeom>
        </p:spPr>
      </p:pic>
      <p:pic>
        <p:nvPicPr>
          <p:cNvPr id="5" name="Picture 4">
            <a:extLst>
              <a:ext uri="{FF2B5EF4-FFF2-40B4-BE49-F238E27FC236}">
                <a16:creationId xmlns:a16="http://schemas.microsoft.com/office/drawing/2014/main" id="{8C4FF2C5-2335-54CF-84DF-41E6736A186A}"/>
              </a:ext>
            </a:extLst>
          </p:cNvPr>
          <p:cNvPicPr>
            <a:picLocks noChangeAspect="1"/>
          </p:cNvPicPr>
          <p:nvPr/>
        </p:nvPicPr>
        <p:blipFill>
          <a:blip r:embed="rId3"/>
          <a:stretch>
            <a:fillRect/>
          </a:stretch>
        </p:blipFill>
        <p:spPr>
          <a:xfrm>
            <a:off x="8131194" y="4359356"/>
            <a:ext cx="825428" cy="1021570"/>
          </a:xfrm>
          <a:prstGeom prst="rect">
            <a:avLst/>
          </a:prstGeom>
        </p:spPr>
      </p:pic>
      <p:grpSp>
        <p:nvGrpSpPr>
          <p:cNvPr id="12" name="Graphic 22">
            <a:extLst>
              <a:ext uri="{FF2B5EF4-FFF2-40B4-BE49-F238E27FC236}">
                <a16:creationId xmlns:a16="http://schemas.microsoft.com/office/drawing/2014/main" id="{C75963DC-C35F-FA8D-D72D-B5E4D8430D44}"/>
              </a:ext>
            </a:extLst>
          </p:cNvPr>
          <p:cNvGrpSpPr/>
          <p:nvPr/>
        </p:nvGrpSpPr>
        <p:grpSpPr>
          <a:xfrm>
            <a:off x="4896110" y="4299234"/>
            <a:ext cx="1004294" cy="1141813"/>
            <a:chOff x="2784776" y="-622825"/>
            <a:chExt cx="4617005" cy="5249210"/>
          </a:xfrm>
        </p:grpSpPr>
        <p:grpSp>
          <p:nvGrpSpPr>
            <p:cNvPr id="13" name="Graphic 22">
              <a:extLst>
                <a:ext uri="{FF2B5EF4-FFF2-40B4-BE49-F238E27FC236}">
                  <a16:creationId xmlns:a16="http://schemas.microsoft.com/office/drawing/2014/main" id="{EF2B9130-736F-C40C-D374-8255A9DC3CD9}"/>
                </a:ext>
              </a:extLst>
            </p:cNvPr>
            <p:cNvGrpSpPr/>
            <p:nvPr/>
          </p:nvGrpSpPr>
          <p:grpSpPr>
            <a:xfrm>
              <a:off x="2784776" y="-622825"/>
              <a:ext cx="3123858" cy="4191928"/>
              <a:chOff x="2784776" y="-622825"/>
              <a:chExt cx="3123858" cy="4191928"/>
            </a:xfrm>
          </p:grpSpPr>
          <p:sp>
            <p:nvSpPr>
              <p:cNvPr id="21" name="Freeform 20">
                <a:extLst>
                  <a:ext uri="{FF2B5EF4-FFF2-40B4-BE49-F238E27FC236}">
                    <a16:creationId xmlns:a16="http://schemas.microsoft.com/office/drawing/2014/main" id="{B9DBD013-F10A-1AF6-1BE2-318EDE2D8612}"/>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a:p>
            </p:txBody>
          </p:sp>
          <p:grpSp>
            <p:nvGrpSpPr>
              <p:cNvPr id="22" name="Graphic 22">
                <a:extLst>
                  <a:ext uri="{FF2B5EF4-FFF2-40B4-BE49-F238E27FC236}">
                    <a16:creationId xmlns:a16="http://schemas.microsoft.com/office/drawing/2014/main" id="{D1AF95A5-8B64-F5EF-E387-11C83D2FE704}"/>
                  </a:ext>
                </a:extLst>
              </p:cNvPr>
              <p:cNvGrpSpPr/>
              <p:nvPr/>
            </p:nvGrpSpPr>
            <p:grpSpPr>
              <a:xfrm>
                <a:off x="3000900" y="-406727"/>
                <a:ext cx="2691466" cy="3759732"/>
                <a:chOff x="3000900" y="-406727"/>
                <a:chExt cx="2691466" cy="3759732"/>
              </a:xfrm>
            </p:grpSpPr>
            <p:grpSp>
              <p:nvGrpSpPr>
                <p:cNvPr id="23" name="Graphic 22">
                  <a:extLst>
                    <a:ext uri="{FF2B5EF4-FFF2-40B4-BE49-F238E27FC236}">
                      <a16:creationId xmlns:a16="http://schemas.microsoft.com/office/drawing/2014/main" id="{342E3C5C-562D-A63C-E570-06EE986E916F}"/>
                    </a:ext>
                  </a:extLst>
                </p:cNvPr>
                <p:cNvGrpSpPr/>
                <p:nvPr/>
              </p:nvGrpSpPr>
              <p:grpSpPr>
                <a:xfrm>
                  <a:off x="3000900" y="-406727"/>
                  <a:ext cx="2691466" cy="3759732"/>
                  <a:chOff x="3000900" y="-406727"/>
                  <a:chExt cx="2691466" cy="3759732"/>
                </a:xfrm>
                <a:solidFill>
                  <a:srgbClr val="00B5DE"/>
                </a:solidFill>
              </p:grpSpPr>
              <p:sp>
                <p:nvSpPr>
                  <p:cNvPr id="25" name="Freeform 24">
                    <a:extLst>
                      <a:ext uri="{FF2B5EF4-FFF2-40B4-BE49-F238E27FC236}">
                        <a16:creationId xmlns:a16="http://schemas.microsoft.com/office/drawing/2014/main" id="{C75ECB00-3CA0-1E6B-2BB6-D0DF44692126}"/>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8542396-1837-D078-AF4B-E377180FD43E}"/>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a:p>
                </p:txBody>
              </p:sp>
            </p:grpSp>
            <p:sp>
              <p:nvSpPr>
                <p:cNvPr id="24" name="Freeform 23">
                  <a:extLst>
                    <a:ext uri="{FF2B5EF4-FFF2-40B4-BE49-F238E27FC236}">
                      <a16:creationId xmlns:a16="http://schemas.microsoft.com/office/drawing/2014/main" id="{C72509B6-D4D1-15A2-A747-CDCCD38788A0}"/>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a:p>
              </p:txBody>
            </p:sp>
          </p:grpSp>
        </p:grpSp>
        <p:grpSp>
          <p:nvGrpSpPr>
            <p:cNvPr id="14" name="Graphic 22">
              <a:extLst>
                <a:ext uri="{FF2B5EF4-FFF2-40B4-BE49-F238E27FC236}">
                  <a16:creationId xmlns:a16="http://schemas.microsoft.com/office/drawing/2014/main" id="{7D8F0B02-BAF8-102D-F826-6DB49694D1D8}"/>
                </a:ext>
              </a:extLst>
            </p:cNvPr>
            <p:cNvGrpSpPr/>
            <p:nvPr/>
          </p:nvGrpSpPr>
          <p:grpSpPr>
            <a:xfrm>
              <a:off x="3562072" y="988479"/>
              <a:ext cx="3839709" cy="3637906"/>
              <a:chOff x="3562072" y="988479"/>
              <a:chExt cx="3839709" cy="3637906"/>
            </a:xfrm>
          </p:grpSpPr>
          <p:sp>
            <p:nvSpPr>
              <p:cNvPr id="15" name="Freeform 14">
                <a:extLst>
                  <a:ext uri="{FF2B5EF4-FFF2-40B4-BE49-F238E27FC236}">
                    <a16:creationId xmlns:a16="http://schemas.microsoft.com/office/drawing/2014/main" id="{728617FA-47DF-545F-C83B-0CEAEF6F92F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a:p>
            </p:txBody>
          </p:sp>
          <p:grpSp>
            <p:nvGrpSpPr>
              <p:cNvPr id="16" name="Graphic 22">
                <a:extLst>
                  <a:ext uri="{FF2B5EF4-FFF2-40B4-BE49-F238E27FC236}">
                    <a16:creationId xmlns:a16="http://schemas.microsoft.com/office/drawing/2014/main" id="{38BCCC6B-0528-D79B-4E07-9BA2C5770224}"/>
                  </a:ext>
                </a:extLst>
              </p:cNvPr>
              <p:cNvGrpSpPr/>
              <p:nvPr/>
            </p:nvGrpSpPr>
            <p:grpSpPr>
              <a:xfrm>
                <a:off x="3778339" y="1204708"/>
                <a:ext cx="3406746" cy="3205384"/>
                <a:chOff x="3778339" y="1204708"/>
                <a:chExt cx="3406746" cy="3205384"/>
              </a:xfrm>
            </p:grpSpPr>
            <p:grpSp>
              <p:nvGrpSpPr>
                <p:cNvPr id="17" name="Graphic 22">
                  <a:extLst>
                    <a:ext uri="{FF2B5EF4-FFF2-40B4-BE49-F238E27FC236}">
                      <a16:creationId xmlns:a16="http://schemas.microsoft.com/office/drawing/2014/main" id="{B5911F7F-370C-8D6B-4261-7A09E33DE011}"/>
                    </a:ext>
                  </a:extLst>
                </p:cNvPr>
                <p:cNvGrpSpPr/>
                <p:nvPr/>
              </p:nvGrpSpPr>
              <p:grpSpPr>
                <a:xfrm>
                  <a:off x="3778339" y="1204708"/>
                  <a:ext cx="3406746" cy="3205384"/>
                  <a:chOff x="3778339" y="1204708"/>
                  <a:chExt cx="3406746" cy="3205384"/>
                </a:xfrm>
                <a:solidFill>
                  <a:srgbClr val="00B5DE"/>
                </a:solidFill>
              </p:grpSpPr>
              <p:sp>
                <p:nvSpPr>
                  <p:cNvPr id="19" name="Freeform 18">
                    <a:extLst>
                      <a:ext uri="{FF2B5EF4-FFF2-40B4-BE49-F238E27FC236}">
                        <a16:creationId xmlns:a16="http://schemas.microsoft.com/office/drawing/2014/main" id="{6C9C88C2-BD6E-C76E-B04B-5CEDBE6ACC9E}"/>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397075F-AB7D-B758-4279-CC5E4193AD4E}"/>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a:p>
                </p:txBody>
              </p:sp>
            </p:grpSp>
            <p:sp>
              <p:nvSpPr>
                <p:cNvPr id="18" name="Freeform 17">
                  <a:extLst>
                    <a:ext uri="{FF2B5EF4-FFF2-40B4-BE49-F238E27FC236}">
                      <a16:creationId xmlns:a16="http://schemas.microsoft.com/office/drawing/2014/main" id="{2CB5BCA4-2434-5B16-BC0A-C009E3EDFC04}"/>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a:p>
              </p:txBody>
            </p:sp>
          </p:grpSp>
        </p:grpSp>
      </p:grpSp>
      <p:grpSp>
        <p:nvGrpSpPr>
          <p:cNvPr id="27" name="Graphic 6">
            <a:extLst>
              <a:ext uri="{FF2B5EF4-FFF2-40B4-BE49-F238E27FC236}">
                <a16:creationId xmlns:a16="http://schemas.microsoft.com/office/drawing/2014/main" id="{BA76FB91-0047-78B6-C1BF-1380AE79686B}"/>
              </a:ext>
            </a:extLst>
          </p:cNvPr>
          <p:cNvGrpSpPr/>
          <p:nvPr/>
        </p:nvGrpSpPr>
        <p:grpSpPr>
          <a:xfrm rot="1279336">
            <a:off x="5007712" y="2099695"/>
            <a:ext cx="826197" cy="1160019"/>
            <a:chOff x="-6210426" y="-2259134"/>
            <a:chExt cx="3892063" cy="5464641"/>
          </a:xfrm>
        </p:grpSpPr>
        <p:sp>
          <p:nvSpPr>
            <p:cNvPr id="28" name="Freeform 27">
              <a:extLst>
                <a:ext uri="{FF2B5EF4-FFF2-40B4-BE49-F238E27FC236}">
                  <a16:creationId xmlns:a16="http://schemas.microsoft.com/office/drawing/2014/main" id="{44FB1D0F-3C6A-C6DA-6E68-21F53E585B22}"/>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a:p>
          </p:txBody>
        </p:sp>
        <p:grpSp>
          <p:nvGrpSpPr>
            <p:cNvPr id="29" name="Graphic 6">
              <a:extLst>
                <a:ext uri="{FF2B5EF4-FFF2-40B4-BE49-F238E27FC236}">
                  <a16:creationId xmlns:a16="http://schemas.microsoft.com/office/drawing/2014/main" id="{00031AE3-90B4-8AF3-F409-E5F501D3F6A5}"/>
                </a:ext>
              </a:extLst>
            </p:cNvPr>
            <p:cNvGrpSpPr/>
            <p:nvPr/>
          </p:nvGrpSpPr>
          <p:grpSpPr>
            <a:xfrm>
              <a:off x="-5931968" y="-1980699"/>
              <a:ext cx="3335017" cy="4907771"/>
              <a:chOff x="-5931968" y="-1980699"/>
              <a:chExt cx="3335017" cy="4907771"/>
            </a:xfrm>
          </p:grpSpPr>
          <p:grpSp>
            <p:nvGrpSpPr>
              <p:cNvPr id="30" name="Graphic 6">
                <a:extLst>
                  <a:ext uri="{FF2B5EF4-FFF2-40B4-BE49-F238E27FC236}">
                    <a16:creationId xmlns:a16="http://schemas.microsoft.com/office/drawing/2014/main" id="{74E4C735-8D45-7F0F-6ED2-2D9711FCE087}"/>
                  </a:ext>
                </a:extLst>
              </p:cNvPr>
              <p:cNvGrpSpPr/>
              <p:nvPr/>
            </p:nvGrpSpPr>
            <p:grpSpPr>
              <a:xfrm>
                <a:off x="-5931968" y="-1980699"/>
                <a:ext cx="3335017" cy="4907771"/>
                <a:chOff x="-5931968" y="-1980699"/>
                <a:chExt cx="3335017" cy="4907771"/>
              </a:xfrm>
              <a:solidFill>
                <a:srgbClr val="00B5DE"/>
              </a:solidFill>
            </p:grpSpPr>
            <p:sp>
              <p:nvSpPr>
                <p:cNvPr id="32" name="Freeform 31">
                  <a:extLst>
                    <a:ext uri="{FF2B5EF4-FFF2-40B4-BE49-F238E27FC236}">
                      <a16:creationId xmlns:a16="http://schemas.microsoft.com/office/drawing/2014/main" id="{28FABD41-E48D-E897-05BF-9C95DA520F74}"/>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83A8B72-87C0-2E04-665A-2EED6FBD5861}"/>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a:p>
              </p:txBody>
            </p:sp>
          </p:grpSp>
          <p:sp>
            <p:nvSpPr>
              <p:cNvPr id="31" name="Freeform 30">
                <a:extLst>
                  <a:ext uri="{FF2B5EF4-FFF2-40B4-BE49-F238E27FC236}">
                    <a16:creationId xmlns:a16="http://schemas.microsoft.com/office/drawing/2014/main" id="{4D289018-5AA4-B3C8-316F-9ABD52062052}"/>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5964721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FC2F-D2E2-084F-6E31-BDC6A6B464EB}"/>
              </a:ext>
            </a:extLst>
          </p:cNvPr>
          <p:cNvSpPr>
            <a:spLocks noGrp="1"/>
          </p:cNvSpPr>
          <p:nvPr>
            <p:ph type="title"/>
          </p:nvPr>
        </p:nvSpPr>
        <p:spPr/>
        <p:txBody>
          <a:bodyPr/>
          <a:lstStyle/>
          <a:p>
            <a:r>
              <a:rPr lang="en-US" dirty="0"/>
              <a:t>Eligibility​</a:t>
            </a:r>
          </a:p>
        </p:txBody>
      </p:sp>
      <p:graphicFrame>
        <p:nvGraphicFramePr>
          <p:cNvPr id="6" name="Table 6">
            <a:extLst>
              <a:ext uri="{FF2B5EF4-FFF2-40B4-BE49-F238E27FC236}">
                <a16:creationId xmlns:a16="http://schemas.microsoft.com/office/drawing/2014/main" id="{5C904FB9-0888-6D85-637B-21DD1E0A40EA}"/>
              </a:ext>
            </a:extLst>
          </p:cNvPr>
          <p:cNvGraphicFramePr>
            <a:graphicFrameLocks noGrp="1"/>
          </p:cNvGraphicFramePr>
          <p:nvPr>
            <p:ph sz="quarter" idx="11"/>
            <p:extLst>
              <p:ext uri="{D42A27DB-BD31-4B8C-83A1-F6EECF244321}">
                <p14:modId xmlns:p14="http://schemas.microsoft.com/office/powerpoint/2010/main" val="4246089454"/>
              </p:ext>
            </p:extLst>
          </p:nvPr>
        </p:nvGraphicFramePr>
        <p:xfrm>
          <a:off x="1964317" y="1118858"/>
          <a:ext cx="5996314" cy="4573464"/>
        </p:xfrm>
        <a:graphic>
          <a:graphicData uri="http://schemas.openxmlformats.org/drawingml/2006/table">
            <a:tbl>
              <a:tblPr firstRow="1" bandRow="1">
                <a:tableStyleId>{5C22544A-7EE6-4342-B048-85BDC9FD1C3A}</a:tableStyleId>
              </a:tblPr>
              <a:tblGrid>
                <a:gridCol w="2998157">
                  <a:extLst>
                    <a:ext uri="{9D8B030D-6E8A-4147-A177-3AD203B41FA5}">
                      <a16:colId xmlns:a16="http://schemas.microsoft.com/office/drawing/2014/main" val="2194355697"/>
                    </a:ext>
                  </a:extLst>
                </a:gridCol>
                <a:gridCol w="2998157">
                  <a:extLst>
                    <a:ext uri="{9D8B030D-6E8A-4147-A177-3AD203B41FA5}">
                      <a16:colId xmlns:a16="http://schemas.microsoft.com/office/drawing/2014/main" val="3089564115"/>
                    </a:ext>
                  </a:extLst>
                </a:gridCol>
              </a:tblGrid>
              <a:tr h="681367">
                <a:tc gridSpan="2">
                  <a:txBody>
                    <a:bodyPr/>
                    <a:lstStyle/>
                    <a:p>
                      <a:pPr algn="ctr"/>
                      <a:r>
                        <a:rPr lang="en-US" sz="2000" dirty="0"/>
                        <a:t>Sexual exposure​</a:t>
                      </a:r>
                    </a:p>
                  </a:txBody>
                  <a:tcPr anchor="ctr">
                    <a:solidFill>
                      <a:srgbClr val="022169"/>
                    </a:solidFill>
                  </a:tcPr>
                </a:tc>
                <a:tc hMerge="1">
                  <a:txBody>
                    <a:bodyPr/>
                    <a:lstStyle/>
                    <a:p>
                      <a:endParaRPr lang="en-US"/>
                    </a:p>
                  </a:txBody>
                  <a:tcPr/>
                </a:tc>
                <a:extLst>
                  <a:ext uri="{0D108BD9-81ED-4DB2-BD59-A6C34878D82A}">
                    <a16:rowId xmlns:a16="http://schemas.microsoft.com/office/drawing/2014/main" val="1787710335"/>
                  </a:ext>
                </a:extLst>
              </a:tr>
              <a:tr h="3892097">
                <a:tc>
                  <a:txBody>
                    <a:bodyPr/>
                    <a:lstStyle/>
                    <a:p>
                      <a:pPr algn="ctr"/>
                      <a:endParaRPr lang="en-US" b="1" dirty="0"/>
                    </a:p>
                    <a:p>
                      <a:pPr algn="ctr"/>
                      <a:r>
                        <a:rPr lang="en-US" b="1" dirty="0"/>
                        <a:t>Female sex at birth</a:t>
                      </a:r>
                    </a:p>
                  </a:txBody>
                  <a:tcPr>
                    <a:solidFill>
                      <a:schemeClr val="bg1">
                        <a:lumMod val="95000"/>
                      </a:schemeClr>
                    </a:solidFill>
                  </a:tcPr>
                </a:tc>
                <a:tc>
                  <a:txBody>
                    <a:bodyPr/>
                    <a:lstStyle/>
                    <a:p>
                      <a:pPr algn="ctr"/>
                      <a:endParaRPr lang="en-US" b="1" dirty="0"/>
                    </a:p>
                    <a:p>
                      <a:pPr algn="ctr"/>
                      <a:r>
                        <a:rPr lang="en-US" b="1" dirty="0"/>
                        <a:t>Male sex at birth​</a:t>
                      </a:r>
                    </a:p>
                  </a:txBody>
                  <a:tcPr>
                    <a:solidFill>
                      <a:schemeClr val="bg1">
                        <a:lumMod val="95000"/>
                      </a:schemeClr>
                    </a:solidFill>
                  </a:tcPr>
                </a:tc>
                <a:extLst>
                  <a:ext uri="{0D108BD9-81ED-4DB2-BD59-A6C34878D82A}">
                    <a16:rowId xmlns:a16="http://schemas.microsoft.com/office/drawing/2014/main" val="2177420795"/>
                  </a:ext>
                </a:extLst>
              </a:tr>
            </a:tbl>
          </a:graphicData>
        </a:graphic>
      </p:graphicFrame>
      <p:graphicFrame>
        <p:nvGraphicFramePr>
          <p:cNvPr id="7" name="Table 7">
            <a:extLst>
              <a:ext uri="{FF2B5EF4-FFF2-40B4-BE49-F238E27FC236}">
                <a16:creationId xmlns:a16="http://schemas.microsoft.com/office/drawing/2014/main" id="{55468B90-4BC4-447F-DABF-579C6637DD50}"/>
              </a:ext>
            </a:extLst>
          </p:cNvPr>
          <p:cNvGraphicFramePr>
            <a:graphicFrameLocks noGrp="1"/>
          </p:cNvGraphicFramePr>
          <p:nvPr>
            <p:ph sz="quarter" idx="12"/>
            <p:extLst>
              <p:ext uri="{D42A27DB-BD31-4B8C-83A1-F6EECF244321}">
                <p14:modId xmlns:p14="http://schemas.microsoft.com/office/powerpoint/2010/main" val="2958350235"/>
              </p:ext>
            </p:extLst>
          </p:nvPr>
        </p:nvGraphicFramePr>
        <p:xfrm>
          <a:off x="8177896" y="1118858"/>
          <a:ext cx="3097665" cy="4486417"/>
        </p:xfrm>
        <a:graphic>
          <a:graphicData uri="http://schemas.openxmlformats.org/drawingml/2006/table">
            <a:tbl>
              <a:tblPr firstRow="1" bandRow="1">
                <a:tableStyleId>{5C22544A-7EE6-4342-B048-85BDC9FD1C3A}</a:tableStyleId>
              </a:tblPr>
              <a:tblGrid>
                <a:gridCol w="3097665">
                  <a:extLst>
                    <a:ext uri="{9D8B030D-6E8A-4147-A177-3AD203B41FA5}">
                      <a16:colId xmlns:a16="http://schemas.microsoft.com/office/drawing/2014/main" val="2047601042"/>
                    </a:ext>
                  </a:extLst>
                </a:gridCol>
              </a:tblGrid>
              <a:tr h="498132">
                <a:tc>
                  <a:txBody>
                    <a:bodyPr/>
                    <a:lstStyle/>
                    <a:p>
                      <a:pPr algn="ctr"/>
                      <a:r>
                        <a:rPr lang="en-US" sz="2000" dirty="0"/>
                        <a:t>Injection drug use exposure</a:t>
                      </a:r>
                      <a:r>
                        <a:rPr lang="en-US" dirty="0"/>
                        <a:t>​</a:t>
                      </a:r>
                    </a:p>
                  </a:txBody>
                  <a:tcPr anchor="ctr">
                    <a:solidFill>
                      <a:srgbClr val="022169"/>
                    </a:solidFill>
                  </a:tcPr>
                </a:tc>
                <a:extLst>
                  <a:ext uri="{0D108BD9-81ED-4DB2-BD59-A6C34878D82A}">
                    <a16:rowId xmlns:a16="http://schemas.microsoft.com/office/drawing/2014/main" val="3200179251"/>
                  </a:ext>
                </a:extLst>
              </a:tr>
              <a:tr h="3785377">
                <a:tc>
                  <a:txBody>
                    <a:bodyPr/>
                    <a:lstStyle/>
                    <a:p>
                      <a:pPr algn="ctr"/>
                      <a:endParaRPr lang="en-US" dirty="0"/>
                    </a:p>
                    <a:p>
                      <a:pPr algn="ctr"/>
                      <a:r>
                        <a:rPr lang="en-US" b="1" dirty="0"/>
                        <a:t>Female or male sex at birth​</a:t>
                      </a:r>
                    </a:p>
                  </a:txBody>
                  <a:tcPr>
                    <a:solidFill>
                      <a:schemeClr val="bg1">
                        <a:lumMod val="95000"/>
                      </a:schemeClr>
                    </a:solidFill>
                  </a:tcPr>
                </a:tc>
                <a:extLst>
                  <a:ext uri="{0D108BD9-81ED-4DB2-BD59-A6C34878D82A}">
                    <a16:rowId xmlns:a16="http://schemas.microsoft.com/office/drawing/2014/main" val="3792939277"/>
                  </a:ext>
                </a:extLst>
              </a:tr>
            </a:tbl>
          </a:graphicData>
        </a:graphic>
      </p:graphicFrame>
      <p:sp>
        <p:nvSpPr>
          <p:cNvPr id="8" name="Rectangle 7">
            <a:extLst>
              <a:ext uri="{FF2B5EF4-FFF2-40B4-BE49-F238E27FC236}">
                <a16:creationId xmlns:a16="http://schemas.microsoft.com/office/drawing/2014/main" id="{1F02D148-BA2A-B3C6-20F1-5F91ED1234CE}"/>
              </a:ext>
            </a:extLst>
          </p:cNvPr>
          <p:cNvSpPr/>
          <p:nvPr/>
        </p:nvSpPr>
        <p:spPr>
          <a:xfrm>
            <a:off x="2817966" y="2585032"/>
            <a:ext cx="1329734" cy="6236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575F04C-4BA0-04F5-D64D-4B92C61562B2}"/>
              </a:ext>
            </a:extLst>
          </p:cNvPr>
          <p:cNvSpPr txBox="1"/>
          <p:nvPr/>
        </p:nvSpPr>
        <p:spPr>
          <a:xfrm>
            <a:off x="2858834" y="3224723"/>
            <a:ext cx="1288865" cy="307777"/>
          </a:xfrm>
          <a:prstGeom prst="rect">
            <a:avLst/>
          </a:prstGeom>
          <a:noFill/>
        </p:spPr>
        <p:txBody>
          <a:bodyPr wrap="square">
            <a:spAutoFit/>
          </a:bodyPr>
          <a:lstStyle/>
          <a:p>
            <a:pPr algn="ctr"/>
            <a:r>
              <a:rPr lang="en-US" sz="1400" dirty="0"/>
              <a:t>Oral Daily </a:t>
            </a:r>
            <a:r>
              <a:rPr lang="en-US" sz="1400" dirty="0" err="1"/>
              <a:t>PrEP</a:t>
            </a:r>
            <a:r>
              <a:rPr lang="en-US" sz="1400" dirty="0"/>
              <a:t>​</a:t>
            </a:r>
          </a:p>
        </p:txBody>
      </p:sp>
      <p:sp>
        <p:nvSpPr>
          <p:cNvPr id="13" name="Rectangle 12">
            <a:extLst>
              <a:ext uri="{FF2B5EF4-FFF2-40B4-BE49-F238E27FC236}">
                <a16:creationId xmlns:a16="http://schemas.microsoft.com/office/drawing/2014/main" id="{2FD80309-95C6-883C-CE64-411DD378497A}"/>
              </a:ext>
            </a:extLst>
          </p:cNvPr>
          <p:cNvSpPr/>
          <p:nvPr/>
        </p:nvSpPr>
        <p:spPr>
          <a:xfrm>
            <a:off x="2809291" y="3595740"/>
            <a:ext cx="1329734" cy="60450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5C88057-BBCC-A59B-961C-8E25CE25FD03}"/>
              </a:ext>
            </a:extLst>
          </p:cNvPr>
          <p:cNvSpPr txBox="1"/>
          <p:nvPr/>
        </p:nvSpPr>
        <p:spPr>
          <a:xfrm>
            <a:off x="2809291" y="4230087"/>
            <a:ext cx="1329073" cy="307777"/>
          </a:xfrm>
          <a:prstGeom prst="rect">
            <a:avLst/>
          </a:prstGeom>
          <a:noFill/>
        </p:spPr>
        <p:txBody>
          <a:bodyPr wrap="square">
            <a:spAutoFit/>
          </a:bodyPr>
          <a:lstStyle/>
          <a:p>
            <a:pPr algn="ctr"/>
            <a:r>
              <a:rPr lang="en-US" sz="1400" dirty="0"/>
              <a:t>CAB-LA​</a:t>
            </a:r>
          </a:p>
        </p:txBody>
      </p:sp>
      <p:sp>
        <p:nvSpPr>
          <p:cNvPr id="27" name="Rectangle 26">
            <a:extLst>
              <a:ext uri="{FF2B5EF4-FFF2-40B4-BE49-F238E27FC236}">
                <a16:creationId xmlns:a16="http://schemas.microsoft.com/office/drawing/2014/main" id="{933744B1-3D68-E272-B55E-A16BFADA4938}"/>
              </a:ext>
            </a:extLst>
          </p:cNvPr>
          <p:cNvSpPr/>
          <p:nvPr/>
        </p:nvSpPr>
        <p:spPr>
          <a:xfrm>
            <a:off x="2818627" y="4604949"/>
            <a:ext cx="1329073" cy="62332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7C01785-3CED-902D-71A8-1A9E94061634}"/>
              </a:ext>
            </a:extLst>
          </p:cNvPr>
          <p:cNvSpPr txBox="1"/>
          <p:nvPr/>
        </p:nvSpPr>
        <p:spPr>
          <a:xfrm>
            <a:off x="2455568" y="5283552"/>
            <a:ext cx="1995406" cy="307777"/>
          </a:xfrm>
          <a:prstGeom prst="rect">
            <a:avLst/>
          </a:prstGeom>
          <a:noFill/>
        </p:spPr>
        <p:txBody>
          <a:bodyPr wrap="square">
            <a:spAutoFit/>
          </a:bodyPr>
          <a:lstStyle/>
          <a:p>
            <a:pPr algn="ctr"/>
            <a:r>
              <a:rPr lang="en-US" sz="1400" dirty="0"/>
              <a:t>DVR*</a:t>
            </a:r>
          </a:p>
        </p:txBody>
      </p:sp>
      <p:sp>
        <p:nvSpPr>
          <p:cNvPr id="32" name="Rectangle 31">
            <a:extLst>
              <a:ext uri="{FF2B5EF4-FFF2-40B4-BE49-F238E27FC236}">
                <a16:creationId xmlns:a16="http://schemas.microsoft.com/office/drawing/2014/main" id="{6C1CB8B6-76AF-74BF-0502-0587AC579863}"/>
              </a:ext>
            </a:extLst>
          </p:cNvPr>
          <p:cNvSpPr/>
          <p:nvPr/>
        </p:nvSpPr>
        <p:spPr>
          <a:xfrm>
            <a:off x="5767652" y="2585032"/>
            <a:ext cx="1329734" cy="6236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0E209A87-94D4-2704-D94A-57E5E5171EEE}"/>
              </a:ext>
            </a:extLst>
          </p:cNvPr>
          <p:cNvSpPr txBox="1"/>
          <p:nvPr/>
        </p:nvSpPr>
        <p:spPr>
          <a:xfrm>
            <a:off x="5767652" y="3224723"/>
            <a:ext cx="1329734" cy="307777"/>
          </a:xfrm>
          <a:prstGeom prst="rect">
            <a:avLst/>
          </a:prstGeom>
          <a:noFill/>
        </p:spPr>
        <p:txBody>
          <a:bodyPr wrap="square">
            <a:spAutoFit/>
          </a:bodyPr>
          <a:lstStyle/>
          <a:p>
            <a:pPr algn="ctr"/>
            <a:r>
              <a:rPr lang="en-US" sz="1400" dirty="0"/>
              <a:t>Oral Daily PrEP​</a:t>
            </a:r>
          </a:p>
        </p:txBody>
      </p:sp>
      <p:sp>
        <p:nvSpPr>
          <p:cNvPr id="36" name="Rectangle 35">
            <a:extLst>
              <a:ext uri="{FF2B5EF4-FFF2-40B4-BE49-F238E27FC236}">
                <a16:creationId xmlns:a16="http://schemas.microsoft.com/office/drawing/2014/main" id="{9C1005F5-AAB3-E8F3-6C1B-69C3C5E4188B}"/>
              </a:ext>
            </a:extLst>
          </p:cNvPr>
          <p:cNvSpPr/>
          <p:nvPr/>
        </p:nvSpPr>
        <p:spPr>
          <a:xfrm>
            <a:off x="5767652" y="3596312"/>
            <a:ext cx="1329734" cy="60450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27E1E589-6A3C-068E-8F9A-DE754D9EAC0C}"/>
              </a:ext>
            </a:extLst>
          </p:cNvPr>
          <p:cNvSpPr txBox="1"/>
          <p:nvPr/>
        </p:nvSpPr>
        <p:spPr>
          <a:xfrm>
            <a:off x="5767652" y="4230659"/>
            <a:ext cx="1329073" cy="307777"/>
          </a:xfrm>
          <a:prstGeom prst="rect">
            <a:avLst/>
          </a:prstGeom>
          <a:noFill/>
        </p:spPr>
        <p:txBody>
          <a:bodyPr wrap="square">
            <a:spAutoFit/>
          </a:bodyPr>
          <a:lstStyle/>
          <a:p>
            <a:pPr algn="ctr"/>
            <a:r>
              <a:rPr lang="en-US" sz="1400" dirty="0"/>
              <a:t>CAB-LA​</a:t>
            </a:r>
          </a:p>
        </p:txBody>
      </p:sp>
      <p:sp>
        <p:nvSpPr>
          <p:cNvPr id="50" name="Rectangle 49">
            <a:extLst>
              <a:ext uri="{FF2B5EF4-FFF2-40B4-BE49-F238E27FC236}">
                <a16:creationId xmlns:a16="http://schemas.microsoft.com/office/drawing/2014/main" id="{C6E18D99-D7F0-29F2-5EBB-A66240DECD61}"/>
              </a:ext>
            </a:extLst>
          </p:cNvPr>
          <p:cNvSpPr/>
          <p:nvPr/>
        </p:nvSpPr>
        <p:spPr>
          <a:xfrm>
            <a:off x="5766991" y="4614901"/>
            <a:ext cx="1329734" cy="62363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32BB3813-726E-AF5B-AA6B-D93E81D1704D}"/>
              </a:ext>
            </a:extLst>
          </p:cNvPr>
          <p:cNvSpPr txBox="1"/>
          <p:nvPr/>
        </p:nvSpPr>
        <p:spPr>
          <a:xfrm>
            <a:off x="5766991" y="5254592"/>
            <a:ext cx="1329734" cy="307777"/>
          </a:xfrm>
          <a:prstGeom prst="rect">
            <a:avLst/>
          </a:prstGeom>
          <a:noFill/>
        </p:spPr>
        <p:txBody>
          <a:bodyPr wrap="square">
            <a:spAutoFit/>
          </a:bodyPr>
          <a:lstStyle/>
          <a:p>
            <a:pPr algn="ctr"/>
            <a:r>
              <a:rPr lang="en-US" sz="1400" dirty="0"/>
              <a:t>Oral  ED-PrEP**​</a:t>
            </a:r>
          </a:p>
        </p:txBody>
      </p:sp>
      <p:sp>
        <p:nvSpPr>
          <p:cNvPr id="54" name="Rectangle 53">
            <a:extLst>
              <a:ext uri="{FF2B5EF4-FFF2-40B4-BE49-F238E27FC236}">
                <a16:creationId xmlns:a16="http://schemas.microsoft.com/office/drawing/2014/main" id="{2F12D9C6-AFB6-62B5-D81F-6F88AE2395A4}"/>
              </a:ext>
            </a:extLst>
          </p:cNvPr>
          <p:cNvSpPr/>
          <p:nvPr/>
        </p:nvSpPr>
        <p:spPr>
          <a:xfrm>
            <a:off x="8995697" y="2585032"/>
            <a:ext cx="1329734" cy="6236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B7D4695B-2D7B-DA0C-9013-1477E0BBC8D9}"/>
              </a:ext>
            </a:extLst>
          </p:cNvPr>
          <p:cNvSpPr txBox="1"/>
          <p:nvPr/>
        </p:nvSpPr>
        <p:spPr>
          <a:xfrm>
            <a:off x="8995697" y="3224723"/>
            <a:ext cx="1329734" cy="307777"/>
          </a:xfrm>
          <a:prstGeom prst="rect">
            <a:avLst/>
          </a:prstGeom>
          <a:noFill/>
        </p:spPr>
        <p:txBody>
          <a:bodyPr wrap="square">
            <a:spAutoFit/>
          </a:bodyPr>
          <a:lstStyle/>
          <a:p>
            <a:pPr algn="ctr"/>
            <a:r>
              <a:rPr lang="en-US" sz="1400" dirty="0"/>
              <a:t>Oral Daily PrEP​</a:t>
            </a:r>
          </a:p>
        </p:txBody>
      </p:sp>
      <p:sp>
        <p:nvSpPr>
          <p:cNvPr id="57" name="Rectangle 56">
            <a:extLst>
              <a:ext uri="{FF2B5EF4-FFF2-40B4-BE49-F238E27FC236}">
                <a16:creationId xmlns:a16="http://schemas.microsoft.com/office/drawing/2014/main" id="{FC5AD56B-C4ED-82AA-A603-1714912B46A1}"/>
              </a:ext>
            </a:extLst>
          </p:cNvPr>
          <p:cNvSpPr/>
          <p:nvPr/>
        </p:nvSpPr>
        <p:spPr>
          <a:xfrm>
            <a:off x="8995697" y="3627918"/>
            <a:ext cx="1329734" cy="60450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277AA8E6-ABA9-4BFA-D719-EB44F27C7B91}"/>
              </a:ext>
            </a:extLst>
          </p:cNvPr>
          <p:cNvSpPr txBox="1"/>
          <p:nvPr/>
        </p:nvSpPr>
        <p:spPr>
          <a:xfrm>
            <a:off x="8953185" y="4260865"/>
            <a:ext cx="1329073" cy="307777"/>
          </a:xfrm>
          <a:prstGeom prst="rect">
            <a:avLst/>
          </a:prstGeom>
          <a:noFill/>
        </p:spPr>
        <p:txBody>
          <a:bodyPr wrap="square">
            <a:spAutoFit/>
          </a:bodyPr>
          <a:lstStyle/>
          <a:p>
            <a:pPr algn="ctr"/>
            <a:r>
              <a:rPr lang="en-US" sz="1400" dirty="0"/>
              <a:t>CAB-LA​​</a:t>
            </a:r>
          </a:p>
        </p:txBody>
      </p:sp>
      <p:sp>
        <p:nvSpPr>
          <p:cNvPr id="72" name="TextBox 71">
            <a:extLst>
              <a:ext uri="{FF2B5EF4-FFF2-40B4-BE49-F238E27FC236}">
                <a16:creationId xmlns:a16="http://schemas.microsoft.com/office/drawing/2014/main" id="{1A8BD9B7-6327-CCF2-B231-5B5FC58DE5D9}"/>
              </a:ext>
            </a:extLst>
          </p:cNvPr>
          <p:cNvSpPr txBox="1"/>
          <p:nvPr/>
        </p:nvSpPr>
        <p:spPr>
          <a:xfrm>
            <a:off x="2092650" y="5666497"/>
            <a:ext cx="9144455" cy="1077218"/>
          </a:xfrm>
          <a:prstGeom prst="rect">
            <a:avLst/>
          </a:prstGeom>
          <a:noFill/>
        </p:spPr>
        <p:txBody>
          <a:bodyPr wrap="square">
            <a:spAutoFit/>
          </a:bodyPr>
          <a:lstStyle/>
          <a:p>
            <a:pPr algn="ctr" rtl="0" fontAlgn="base"/>
            <a:r>
              <a:rPr lang="en-US" sz="1800" b="1" i="0" u="none" strike="noStrike" dirty="0">
                <a:effectLst/>
                <a:latin typeface="Calibri" panose="020F0502020204030204" pitchFamily="34" charset="0"/>
              </a:rPr>
              <a:t>All individuals must be at substantial risk of HIV infection</a:t>
            </a:r>
          </a:p>
          <a:p>
            <a:pPr algn="ctr" rtl="0" fontAlgn="base"/>
            <a:r>
              <a:rPr lang="en-US" sz="1800" b="0" i="0" dirty="0">
                <a:effectLst/>
                <a:latin typeface="Calibri" panose="020F0502020204030204" pitchFamily="34" charset="0"/>
              </a:rPr>
              <a:t>​</a:t>
            </a:r>
            <a:endParaRPr lang="en-US" sz="1400" b="0" i="0" u="none" strike="noStrike" dirty="0">
              <a:effectLst/>
              <a:latin typeface="Calibri" panose="020F0502020204030204" pitchFamily="34" charset="0"/>
              <a:cs typeface="Calibri" panose="020F0502020204030204" pitchFamily="34" charset="0"/>
            </a:endParaRPr>
          </a:p>
          <a:p>
            <a:pPr fontAlgn="base"/>
            <a:r>
              <a:rPr lang="en-US" sz="1400" b="0" i="0" u="none" strike="noStrike" dirty="0">
                <a:effectLst/>
                <a:latin typeface="Calibri" panose="020F0502020204030204" pitchFamily="34" charset="0"/>
                <a:cs typeface="Calibri" panose="020F0502020204030204" pitchFamily="34" charset="0"/>
              </a:rPr>
              <a:t>*For receptive vaginal sex only</a:t>
            </a:r>
            <a:r>
              <a:rPr lang="en-US" sz="1400" b="0" i="0" dirty="0">
                <a:effectLst/>
                <a:latin typeface="Calibri" panose="020F0502020204030204" pitchFamily="34" charset="0"/>
                <a:cs typeface="Calibri" panose="020F0502020204030204" pitchFamily="34" charset="0"/>
              </a:rPr>
              <a:t>​</a:t>
            </a:r>
            <a:endParaRPr lang="en-US" sz="1400" b="0" i="0" u="none" strike="noStrike" dirty="0">
              <a:effectLst/>
              <a:latin typeface="Calibri" panose="020F0502020204030204" pitchFamily="34" charset="0"/>
              <a:cs typeface="Calibri" panose="020F0502020204030204" pitchFamily="34" charset="0"/>
            </a:endParaRPr>
          </a:p>
          <a:p>
            <a:pPr algn="l" rtl="0" fontAlgn="base"/>
            <a:r>
              <a:rPr lang="en-US" sz="1400" b="0" i="0" u="none" strike="noStrike" dirty="0">
                <a:effectLst/>
                <a:latin typeface="Calibri" panose="020F0502020204030204" pitchFamily="34" charset="0"/>
                <a:cs typeface="Calibri" panose="020F0502020204030204" pitchFamily="34" charset="0"/>
              </a:rPr>
              <a:t>**Unless taking estradiol-based hormones, such as for GAHT</a:t>
            </a:r>
            <a:r>
              <a:rPr lang="en-US" sz="1400" b="0" i="0" dirty="0">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5E5E5A49-3DFA-50D0-B86C-7E4CC911A33E}"/>
              </a:ext>
            </a:extLst>
          </p:cNvPr>
          <p:cNvPicPr>
            <a:picLocks noChangeAspect="1"/>
          </p:cNvPicPr>
          <p:nvPr/>
        </p:nvPicPr>
        <p:blipFill>
          <a:blip r:embed="rId3"/>
          <a:stretch>
            <a:fillRect/>
          </a:stretch>
        </p:blipFill>
        <p:spPr>
          <a:xfrm>
            <a:off x="3193024" y="3627918"/>
            <a:ext cx="547598" cy="547598"/>
          </a:xfrm>
          <a:prstGeom prst="rect">
            <a:avLst/>
          </a:prstGeom>
        </p:spPr>
      </p:pic>
      <p:pic>
        <p:nvPicPr>
          <p:cNvPr id="4" name="Picture 3">
            <a:extLst>
              <a:ext uri="{FF2B5EF4-FFF2-40B4-BE49-F238E27FC236}">
                <a16:creationId xmlns:a16="http://schemas.microsoft.com/office/drawing/2014/main" id="{6695475E-3BC7-1DBB-DF09-2C86B996AA4A}"/>
              </a:ext>
            </a:extLst>
          </p:cNvPr>
          <p:cNvPicPr>
            <a:picLocks noChangeAspect="1"/>
          </p:cNvPicPr>
          <p:nvPr/>
        </p:nvPicPr>
        <p:blipFill>
          <a:blip r:embed="rId4"/>
          <a:stretch>
            <a:fillRect/>
          </a:stretch>
        </p:blipFill>
        <p:spPr>
          <a:xfrm>
            <a:off x="3270083" y="4692589"/>
            <a:ext cx="394401" cy="488120"/>
          </a:xfrm>
          <a:prstGeom prst="rect">
            <a:avLst/>
          </a:prstGeom>
        </p:spPr>
      </p:pic>
      <p:pic>
        <p:nvPicPr>
          <p:cNvPr id="11" name="Picture 10">
            <a:extLst>
              <a:ext uri="{FF2B5EF4-FFF2-40B4-BE49-F238E27FC236}">
                <a16:creationId xmlns:a16="http://schemas.microsoft.com/office/drawing/2014/main" id="{9701FE3A-74ED-51E5-A59A-DFA61507FF4D}"/>
              </a:ext>
            </a:extLst>
          </p:cNvPr>
          <p:cNvPicPr>
            <a:picLocks noChangeAspect="1"/>
          </p:cNvPicPr>
          <p:nvPr/>
        </p:nvPicPr>
        <p:blipFill>
          <a:blip r:embed="rId3"/>
          <a:stretch>
            <a:fillRect/>
          </a:stretch>
        </p:blipFill>
        <p:spPr>
          <a:xfrm>
            <a:off x="6096000" y="3612841"/>
            <a:ext cx="547598" cy="547598"/>
          </a:xfrm>
          <a:prstGeom prst="rect">
            <a:avLst/>
          </a:prstGeom>
        </p:spPr>
      </p:pic>
      <p:pic>
        <p:nvPicPr>
          <p:cNvPr id="73" name="Picture 72">
            <a:extLst>
              <a:ext uri="{FF2B5EF4-FFF2-40B4-BE49-F238E27FC236}">
                <a16:creationId xmlns:a16="http://schemas.microsoft.com/office/drawing/2014/main" id="{3B8A1DC9-7656-9F99-B829-7807B49BEFE0}"/>
              </a:ext>
            </a:extLst>
          </p:cNvPr>
          <p:cNvPicPr>
            <a:picLocks noChangeAspect="1"/>
          </p:cNvPicPr>
          <p:nvPr/>
        </p:nvPicPr>
        <p:blipFill>
          <a:blip r:embed="rId3"/>
          <a:stretch>
            <a:fillRect/>
          </a:stretch>
        </p:blipFill>
        <p:spPr>
          <a:xfrm>
            <a:off x="9322138" y="3656373"/>
            <a:ext cx="547598" cy="547598"/>
          </a:xfrm>
          <a:prstGeom prst="rect">
            <a:avLst/>
          </a:prstGeom>
        </p:spPr>
      </p:pic>
      <p:grpSp>
        <p:nvGrpSpPr>
          <p:cNvPr id="9" name="Graphic 22">
            <a:extLst>
              <a:ext uri="{FF2B5EF4-FFF2-40B4-BE49-F238E27FC236}">
                <a16:creationId xmlns:a16="http://schemas.microsoft.com/office/drawing/2014/main" id="{C4BBD14C-CC6E-2805-4AD3-21E89DD7BF86}"/>
              </a:ext>
            </a:extLst>
          </p:cNvPr>
          <p:cNvGrpSpPr/>
          <p:nvPr/>
        </p:nvGrpSpPr>
        <p:grpSpPr>
          <a:xfrm>
            <a:off x="6226857" y="4661682"/>
            <a:ext cx="485237" cy="551680"/>
            <a:chOff x="2784776" y="-622825"/>
            <a:chExt cx="4617005" cy="5249211"/>
          </a:xfrm>
        </p:grpSpPr>
        <p:grpSp>
          <p:nvGrpSpPr>
            <p:cNvPr id="14" name="Graphic 22">
              <a:extLst>
                <a:ext uri="{FF2B5EF4-FFF2-40B4-BE49-F238E27FC236}">
                  <a16:creationId xmlns:a16="http://schemas.microsoft.com/office/drawing/2014/main" id="{CFEF0800-6675-858A-9817-71C3A1C0081D}"/>
                </a:ext>
              </a:extLst>
            </p:cNvPr>
            <p:cNvGrpSpPr/>
            <p:nvPr/>
          </p:nvGrpSpPr>
          <p:grpSpPr>
            <a:xfrm>
              <a:off x="2784776" y="-622825"/>
              <a:ext cx="3123858" cy="4191928"/>
              <a:chOff x="2784776" y="-622825"/>
              <a:chExt cx="3123858" cy="4191928"/>
            </a:xfrm>
          </p:grpSpPr>
          <p:sp>
            <p:nvSpPr>
              <p:cNvPr id="22" name="Freeform 21">
                <a:extLst>
                  <a:ext uri="{FF2B5EF4-FFF2-40B4-BE49-F238E27FC236}">
                    <a16:creationId xmlns:a16="http://schemas.microsoft.com/office/drawing/2014/main" id="{3B3FCC85-6419-38F8-F0E4-01198955553B}"/>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dirty="0"/>
              </a:p>
            </p:txBody>
          </p:sp>
          <p:grpSp>
            <p:nvGrpSpPr>
              <p:cNvPr id="23" name="Graphic 22">
                <a:extLst>
                  <a:ext uri="{FF2B5EF4-FFF2-40B4-BE49-F238E27FC236}">
                    <a16:creationId xmlns:a16="http://schemas.microsoft.com/office/drawing/2014/main" id="{04A13B4C-7A23-F003-A2BB-753D2B7CD51D}"/>
                  </a:ext>
                </a:extLst>
              </p:cNvPr>
              <p:cNvGrpSpPr/>
              <p:nvPr/>
            </p:nvGrpSpPr>
            <p:grpSpPr>
              <a:xfrm>
                <a:off x="3000900" y="-406727"/>
                <a:ext cx="2691466" cy="3759732"/>
                <a:chOff x="3000900" y="-406727"/>
                <a:chExt cx="2691466" cy="3759732"/>
              </a:xfrm>
            </p:grpSpPr>
            <p:grpSp>
              <p:nvGrpSpPr>
                <p:cNvPr id="24" name="Graphic 22">
                  <a:extLst>
                    <a:ext uri="{FF2B5EF4-FFF2-40B4-BE49-F238E27FC236}">
                      <a16:creationId xmlns:a16="http://schemas.microsoft.com/office/drawing/2014/main" id="{6A056F8F-50C1-A5E6-F055-3721C197F182}"/>
                    </a:ext>
                  </a:extLst>
                </p:cNvPr>
                <p:cNvGrpSpPr/>
                <p:nvPr/>
              </p:nvGrpSpPr>
              <p:grpSpPr>
                <a:xfrm>
                  <a:off x="3000900" y="-406727"/>
                  <a:ext cx="2691466" cy="3759732"/>
                  <a:chOff x="3000900" y="-406727"/>
                  <a:chExt cx="2691466" cy="3759732"/>
                </a:xfrm>
                <a:solidFill>
                  <a:srgbClr val="00B5DE"/>
                </a:solidFill>
              </p:grpSpPr>
              <p:sp>
                <p:nvSpPr>
                  <p:cNvPr id="28" name="Freeform 27">
                    <a:extLst>
                      <a:ext uri="{FF2B5EF4-FFF2-40B4-BE49-F238E27FC236}">
                        <a16:creationId xmlns:a16="http://schemas.microsoft.com/office/drawing/2014/main" id="{1CCE51CA-D1A2-9D79-B2F9-004D4BC6726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04E5810-1E7E-89D2-192C-87AE2A8EB6E3}"/>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dirty="0"/>
                  </a:p>
                </p:txBody>
              </p:sp>
            </p:grpSp>
            <p:sp>
              <p:nvSpPr>
                <p:cNvPr id="25" name="Freeform 24">
                  <a:extLst>
                    <a:ext uri="{FF2B5EF4-FFF2-40B4-BE49-F238E27FC236}">
                      <a16:creationId xmlns:a16="http://schemas.microsoft.com/office/drawing/2014/main" id="{81A21568-3827-8DA4-0ACD-5188B78C4832}"/>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dirty="0"/>
                </a:p>
              </p:txBody>
            </p:sp>
          </p:grpSp>
        </p:grpSp>
        <p:grpSp>
          <p:nvGrpSpPr>
            <p:cNvPr id="15" name="Graphic 22">
              <a:extLst>
                <a:ext uri="{FF2B5EF4-FFF2-40B4-BE49-F238E27FC236}">
                  <a16:creationId xmlns:a16="http://schemas.microsoft.com/office/drawing/2014/main" id="{F1098B61-D9B3-CD0A-D3BE-5721C6593F8D}"/>
                </a:ext>
              </a:extLst>
            </p:cNvPr>
            <p:cNvGrpSpPr/>
            <p:nvPr/>
          </p:nvGrpSpPr>
          <p:grpSpPr>
            <a:xfrm>
              <a:off x="3562072" y="988479"/>
              <a:ext cx="3839709" cy="3637906"/>
              <a:chOff x="3562072" y="988479"/>
              <a:chExt cx="3839709" cy="3637906"/>
            </a:xfrm>
          </p:grpSpPr>
          <p:sp>
            <p:nvSpPr>
              <p:cNvPr id="16" name="Freeform 15">
                <a:extLst>
                  <a:ext uri="{FF2B5EF4-FFF2-40B4-BE49-F238E27FC236}">
                    <a16:creationId xmlns:a16="http://schemas.microsoft.com/office/drawing/2014/main" id="{5DB72239-7E2E-A503-866B-29AF61D30000}"/>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dirty="0"/>
              </a:p>
            </p:txBody>
          </p:sp>
          <p:grpSp>
            <p:nvGrpSpPr>
              <p:cNvPr id="17" name="Graphic 22">
                <a:extLst>
                  <a:ext uri="{FF2B5EF4-FFF2-40B4-BE49-F238E27FC236}">
                    <a16:creationId xmlns:a16="http://schemas.microsoft.com/office/drawing/2014/main" id="{5BC82E8D-AEA7-ADE4-0775-CAE502CD2C96}"/>
                  </a:ext>
                </a:extLst>
              </p:cNvPr>
              <p:cNvGrpSpPr/>
              <p:nvPr/>
            </p:nvGrpSpPr>
            <p:grpSpPr>
              <a:xfrm>
                <a:off x="3778339" y="1204708"/>
                <a:ext cx="3406747" cy="3205384"/>
                <a:chOff x="3778339" y="1204708"/>
                <a:chExt cx="3406747" cy="3205384"/>
              </a:xfrm>
            </p:grpSpPr>
            <p:grpSp>
              <p:nvGrpSpPr>
                <p:cNvPr id="18" name="Graphic 22">
                  <a:extLst>
                    <a:ext uri="{FF2B5EF4-FFF2-40B4-BE49-F238E27FC236}">
                      <a16:creationId xmlns:a16="http://schemas.microsoft.com/office/drawing/2014/main" id="{FC3EB0C9-7C3B-455D-430A-7B1CB7F0FC95}"/>
                    </a:ext>
                  </a:extLst>
                </p:cNvPr>
                <p:cNvGrpSpPr/>
                <p:nvPr/>
              </p:nvGrpSpPr>
              <p:grpSpPr>
                <a:xfrm>
                  <a:off x="3778339" y="1204708"/>
                  <a:ext cx="3406747" cy="3205384"/>
                  <a:chOff x="3778339" y="1204708"/>
                  <a:chExt cx="3406747" cy="3205384"/>
                </a:xfrm>
                <a:solidFill>
                  <a:srgbClr val="00B5DE"/>
                </a:solidFill>
              </p:grpSpPr>
              <p:sp>
                <p:nvSpPr>
                  <p:cNvPr id="20" name="Freeform 19">
                    <a:extLst>
                      <a:ext uri="{FF2B5EF4-FFF2-40B4-BE49-F238E27FC236}">
                        <a16:creationId xmlns:a16="http://schemas.microsoft.com/office/drawing/2014/main" id="{8B70F9ED-BC98-635B-6FF9-67F1C484C1EA}"/>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D587EBF3-2C94-57ED-8EF0-7FE8314DC852}"/>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dirty="0"/>
                  </a:p>
                </p:txBody>
              </p:sp>
            </p:grpSp>
            <p:sp>
              <p:nvSpPr>
                <p:cNvPr id="19" name="Freeform 18">
                  <a:extLst>
                    <a:ext uri="{FF2B5EF4-FFF2-40B4-BE49-F238E27FC236}">
                      <a16:creationId xmlns:a16="http://schemas.microsoft.com/office/drawing/2014/main" id="{5D92DC7B-96D6-7A13-F933-CB2993C7091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dirty="0"/>
                </a:p>
              </p:txBody>
            </p:sp>
          </p:grpSp>
        </p:grpSp>
      </p:grpSp>
      <p:grpSp>
        <p:nvGrpSpPr>
          <p:cNvPr id="42" name="Graphic 6">
            <a:extLst>
              <a:ext uri="{FF2B5EF4-FFF2-40B4-BE49-F238E27FC236}">
                <a16:creationId xmlns:a16="http://schemas.microsoft.com/office/drawing/2014/main" id="{9EF0D8A2-2E26-E16C-71E4-207C2CF3E9F8}"/>
              </a:ext>
            </a:extLst>
          </p:cNvPr>
          <p:cNvGrpSpPr/>
          <p:nvPr/>
        </p:nvGrpSpPr>
        <p:grpSpPr>
          <a:xfrm rot="1279336">
            <a:off x="3266395" y="2617345"/>
            <a:ext cx="400856" cy="562820"/>
            <a:chOff x="-6210426" y="-2259134"/>
            <a:chExt cx="3892063" cy="5464641"/>
          </a:xfrm>
        </p:grpSpPr>
        <p:sp>
          <p:nvSpPr>
            <p:cNvPr id="43" name="Freeform 42">
              <a:extLst>
                <a:ext uri="{FF2B5EF4-FFF2-40B4-BE49-F238E27FC236}">
                  <a16:creationId xmlns:a16="http://schemas.microsoft.com/office/drawing/2014/main" id="{EE6C5EB2-47EA-053B-7C7F-36C87CBFF725}"/>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dirty="0"/>
            </a:p>
          </p:txBody>
        </p:sp>
        <p:grpSp>
          <p:nvGrpSpPr>
            <p:cNvPr id="44" name="Graphic 6">
              <a:extLst>
                <a:ext uri="{FF2B5EF4-FFF2-40B4-BE49-F238E27FC236}">
                  <a16:creationId xmlns:a16="http://schemas.microsoft.com/office/drawing/2014/main" id="{69FD3E2B-6961-8524-66A5-BBF93AA7CFB3}"/>
                </a:ext>
              </a:extLst>
            </p:cNvPr>
            <p:cNvGrpSpPr/>
            <p:nvPr/>
          </p:nvGrpSpPr>
          <p:grpSpPr>
            <a:xfrm>
              <a:off x="-5931968" y="-1980699"/>
              <a:ext cx="3335017" cy="4907771"/>
              <a:chOff x="-5931968" y="-1980699"/>
              <a:chExt cx="3335017" cy="4907771"/>
            </a:xfrm>
          </p:grpSpPr>
          <p:grpSp>
            <p:nvGrpSpPr>
              <p:cNvPr id="45" name="Graphic 6">
                <a:extLst>
                  <a:ext uri="{FF2B5EF4-FFF2-40B4-BE49-F238E27FC236}">
                    <a16:creationId xmlns:a16="http://schemas.microsoft.com/office/drawing/2014/main" id="{FCE0532C-1B47-7929-6B40-176CC9B9E009}"/>
                  </a:ext>
                </a:extLst>
              </p:cNvPr>
              <p:cNvGrpSpPr/>
              <p:nvPr/>
            </p:nvGrpSpPr>
            <p:grpSpPr>
              <a:xfrm>
                <a:off x="-5931968" y="-1980699"/>
                <a:ext cx="3335017" cy="4907771"/>
                <a:chOff x="-5931968" y="-1980699"/>
                <a:chExt cx="3335017" cy="4907771"/>
              </a:xfrm>
              <a:solidFill>
                <a:srgbClr val="00B5DE"/>
              </a:solidFill>
            </p:grpSpPr>
            <p:sp>
              <p:nvSpPr>
                <p:cNvPr id="47" name="Freeform 46">
                  <a:extLst>
                    <a:ext uri="{FF2B5EF4-FFF2-40B4-BE49-F238E27FC236}">
                      <a16:creationId xmlns:a16="http://schemas.microsoft.com/office/drawing/2014/main" id="{DA30A731-A598-906C-D39A-91BB688681A8}"/>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D8F8527E-0F28-4837-B212-44D5D87CD181}"/>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dirty="0"/>
                </a:p>
              </p:txBody>
            </p:sp>
          </p:grpSp>
          <p:sp>
            <p:nvSpPr>
              <p:cNvPr id="46" name="Freeform 45">
                <a:extLst>
                  <a:ext uri="{FF2B5EF4-FFF2-40B4-BE49-F238E27FC236}">
                    <a16:creationId xmlns:a16="http://schemas.microsoft.com/office/drawing/2014/main" id="{C6E4C299-47A5-E3F6-414B-8E0BADDE1B50}"/>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grpSp>
        <p:nvGrpSpPr>
          <p:cNvPr id="62" name="Graphic 6">
            <a:extLst>
              <a:ext uri="{FF2B5EF4-FFF2-40B4-BE49-F238E27FC236}">
                <a16:creationId xmlns:a16="http://schemas.microsoft.com/office/drawing/2014/main" id="{D2516383-2397-24A8-8EBB-651F36BE9D79}"/>
              </a:ext>
            </a:extLst>
          </p:cNvPr>
          <p:cNvGrpSpPr/>
          <p:nvPr/>
        </p:nvGrpSpPr>
        <p:grpSpPr>
          <a:xfrm rot="1279336">
            <a:off x="6231760" y="2615437"/>
            <a:ext cx="400856" cy="562820"/>
            <a:chOff x="-6210426" y="-2259134"/>
            <a:chExt cx="3892063" cy="5464641"/>
          </a:xfrm>
        </p:grpSpPr>
        <p:sp>
          <p:nvSpPr>
            <p:cNvPr id="63" name="Freeform 62">
              <a:extLst>
                <a:ext uri="{FF2B5EF4-FFF2-40B4-BE49-F238E27FC236}">
                  <a16:creationId xmlns:a16="http://schemas.microsoft.com/office/drawing/2014/main" id="{2E7C5B38-3FD3-8051-656A-39A6D11C4EFE}"/>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dirty="0"/>
            </a:p>
          </p:txBody>
        </p:sp>
        <p:grpSp>
          <p:nvGrpSpPr>
            <p:cNvPr id="64" name="Graphic 6">
              <a:extLst>
                <a:ext uri="{FF2B5EF4-FFF2-40B4-BE49-F238E27FC236}">
                  <a16:creationId xmlns:a16="http://schemas.microsoft.com/office/drawing/2014/main" id="{F10F0745-DD54-1BB3-7C20-4E32D433720B}"/>
                </a:ext>
              </a:extLst>
            </p:cNvPr>
            <p:cNvGrpSpPr/>
            <p:nvPr/>
          </p:nvGrpSpPr>
          <p:grpSpPr>
            <a:xfrm>
              <a:off x="-5931968" y="-1980699"/>
              <a:ext cx="3335017" cy="4907771"/>
              <a:chOff x="-5931968" y="-1980699"/>
              <a:chExt cx="3335017" cy="4907771"/>
            </a:xfrm>
          </p:grpSpPr>
          <p:grpSp>
            <p:nvGrpSpPr>
              <p:cNvPr id="65" name="Graphic 6">
                <a:extLst>
                  <a:ext uri="{FF2B5EF4-FFF2-40B4-BE49-F238E27FC236}">
                    <a16:creationId xmlns:a16="http://schemas.microsoft.com/office/drawing/2014/main" id="{F608339B-4416-05F7-3669-81F976C78126}"/>
                  </a:ext>
                </a:extLst>
              </p:cNvPr>
              <p:cNvGrpSpPr/>
              <p:nvPr/>
            </p:nvGrpSpPr>
            <p:grpSpPr>
              <a:xfrm>
                <a:off x="-5931968" y="-1980699"/>
                <a:ext cx="3335017" cy="4907771"/>
                <a:chOff x="-5931968" y="-1980699"/>
                <a:chExt cx="3335017" cy="4907771"/>
              </a:xfrm>
              <a:solidFill>
                <a:srgbClr val="00B5DE"/>
              </a:solidFill>
            </p:grpSpPr>
            <p:sp>
              <p:nvSpPr>
                <p:cNvPr id="67" name="Freeform 66">
                  <a:extLst>
                    <a:ext uri="{FF2B5EF4-FFF2-40B4-BE49-F238E27FC236}">
                      <a16:creationId xmlns:a16="http://schemas.microsoft.com/office/drawing/2014/main" id="{E68526A7-D681-545F-A0FB-76F29DB3C0C0}"/>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40ECD6C8-F1BC-7F4F-CB28-A8595C2226DE}"/>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dirty="0"/>
                </a:p>
              </p:txBody>
            </p:sp>
          </p:grpSp>
          <p:sp>
            <p:nvSpPr>
              <p:cNvPr id="66" name="Freeform 65">
                <a:extLst>
                  <a:ext uri="{FF2B5EF4-FFF2-40B4-BE49-F238E27FC236}">
                    <a16:creationId xmlns:a16="http://schemas.microsoft.com/office/drawing/2014/main" id="{DADBE694-897E-20C8-2603-3FA9B6C3A34A}"/>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grpSp>
        <p:nvGrpSpPr>
          <p:cNvPr id="69" name="Graphic 6">
            <a:extLst>
              <a:ext uri="{FF2B5EF4-FFF2-40B4-BE49-F238E27FC236}">
                <a16:creationId xmlns:a16="http://schemas.microsoft.com/office/drawing/2014/main" id="{32EC3488-1005-2CCC-6007-8A9F071C737A}"/>
              </a:ext>
            </a:extLst>
          </p:cNvPr>
          <p:cNvGrpSpPr/>
          <p:nvPr/>
        </p:nvGrpSpPr>
        <p:grpSpPr>
          <a:xfrm rot="1279336">
            <a:off x="9465491" y="2594060"/>
            <a:ext cx="400856" cy="562820"/>
            <a:chOff x="-6210426" y="-2259134"/>
            <a:chExt cx="3892063" cy="5464641"/>
          </a:xfrm>
        </p:grpSpPr>
        <p:sp>
          <p:nvSpPr>
            <p:cNvPr id="74" name="Freeform 73">
              <a:extLst>
                <a:ext uri="{FF2B5EF4-FFF2-40B4-BE49-F238E27FC236}">
                  <a16:creationId xmlns:a16="http://schemas.microsoft.com/office/drawing/2014/main" id="{EAF9A7C5-05E0-E09D-376C-EA09B1BD7A45}"/>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dirty="0"/>
            </a:p>
          </p:txBody>
        </p:sp>
        <p:grpSp>
          <p:nvGrpSpPr>
            <p:cNvPr id="75" name="Graphic 6">
              <a:extLst>
                <a:ext uri="{FF2B5EF4-FFF2-40B4-BE49-F238E27FC236}">
                  <a16:creationId xmlns:a16="http://schemas.microsoft.com/office/drawing/2014/main" id="{AF08A731-663F-534D-4199-5C43ED9BE098}"/>
                </a:ext>
              </a:extLst>
            </p:cNvPr>
            <p:cNvGrpSpPr/>
            <p:nvPr/>
          </p:nvGrpSpPr>
          <p:grpSpPr>
            <a:xfrm>
              <a:off x="-5931968" y="-1980699"/>
              <a:ext cx="3335017" cy="4907771"/>
              <a:chOff x="-5931968" y="-1980699"/>
              <a:chExt cx="3335017" cy="4907771"/>
            </a:xfrm>
          </p:grpSpPr>
          <p:grpSp>
            <p:nvGrpSpPr>
              <p:cNvPr id="76" name="Graphic 6">
                <a:extLst>
                  <a:ext uri="{FF2B5EF4-FFF2-40B4-BE49-F238E27FC236}">
                    <a16:creationId xmlns:a16="http://schemas.microsoft.com/office/drawing/2014/main" id="{EAAD3E50-E6D0-4F43-3B81-E6EFB41E5A3E}"/>
                  </a:ext>
                </a:extLst>
              </p:cNvPr>
              <p:cNvGrpSpPr/>
              <p:nvPr/>
            </p:nvGrpSpPr>
            <p:grpSpPr>
              <a:xfrm>
                <a:off x="-5931968" y="-1980699"/>
                <a:ext cx="3335017" cy="4907771"/>
                <a:chOff x="-5931968" y="-1980699"/>
                <a:chExt cx="3335017" cy="4907771"/>
              </a:xfrm>
              <a:solidFill>
                <a:srgbClr val="00B5DE"/>
              </a:solidFill>
            </p:grpSpPr>
            <p:sp>
              <p:nvSpPr>
                <p:cNvPr id="78" name="Freeform 77">
                  <a:extLst>
                    <a:ext uri="{FF2B5EF4-FFF2-40B4-BE49-F238E27FC236}">
                      <a16:creationId xmlns:a16="http://schemas.microsoft.com/office/drawing/2014/main" id="{BD059C73-2023-9CAC-501A-9C4DB92A3C0E}"/>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6070E9E4-F785-1BAC-EF5C-D1E649E9F3FC}"/>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dirty="0"/>
                </a:p>
              </p:txBody>
            </p:sp>
          </p:grpSp>
          <p:sp>
            <p:nvSpPr>
              <p:cNvPr id="77" name="Freeform 76">
                <a:extLst>
                  <a:ext uri="{FF2B5EF4-FFF2-40B4-BE49-F238E27FC236}">
                    <a16:creationId xmlns:a16="http://schemas.microsoft.com/office/drawing/2014/main" id="{A9545483-BF72-DD7E-1430-52A6F7AD4B66}"/>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5624108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FC2F-D2E2-084F-6E31-BDC6A6B464EB}"/>
              </a:ext>
            </a:extLst>
          </p:cNvPr>
          <p:cNvSpPr>
            <a:spLocks noGrp="1"/>
          </p:cNvSpPr>
          <p:nvPr>
            <p:ph type="title"/>
          </p:nvPr>
        </p:nvSpPr>
        <p:spPr/>
        <p:txBody>
          <a:bodyPr/>
          <a:lstStyle/>
          <a:p>
            <a:r>
              <a:rPr lang="en-US" dirty="0"/>
              <a:t>Efficacy​</a:t>
            </a:r>
          </a:p>
        </p:txBody>
      </p:sp>
      <p:graphicFrame>
        <p:nvGraphicFramePr>
          <p:cNvPr id="6" name="Table 6">
            <a:extLst>
              <a:ext uri="{FF2B5EF4-FFF2-40B4-BE49-F238E27FC236}">
                <a16:creationId xmlns:a16="http://schemas.microsoft.com/office/drawing/2014/main" id="{5C904FB9-0888-6D85-637B-21DD1E0A40EA}"/>
              </a:ext>
            </a:extLst>
          </p:cNvPr>
          <p:cNvGraphicFramePr>
            <a:graphicFrameLocks noGrp="1"/>
          </p:cNvGraphicFramePr>
          <p:nvPr>
            <p:ph sz="quarter" idx="11"/>
            <p:extLst>
              <p:ext uri="{D42A27DB-BD31-4B8C-83A1-F6EECF244321}">
                <p14:modId xmlns:p14="http://schemas.microsoft.com/office/powerpoint/2010/main" val="4058373089"/>
              </p:ext>
            </p:extLst>
          </p:nvPr>
        </p:nvGraphicFramePr>
        <p:xfrm>
          <a:off x="1963185" y="1172634"/>
          <a:ext cx="4647165" cy="3050078"/>
        </p:xfrm>
        <a:graphic>
          <a:graphicData uri="http://schemas.openxmlformats.org/drawingml/2006/table">
            <a:tbl>
              <a:tblPr firstRow="1" bandRow="1">
                <a:tableStyleId>{5C22544A-7EE6-4342-B048-85BDC9FD1C3A}</a:tableStyleId>
              </a:tblPr>
              <a:tblGrid>
                <a:gridCol w="4647165">
                  <a:extLst>
                    <a:ext uri="{9D8B030D-6E8A-4147-A177-3AD203B41FA5}">
                      <a16:colId xmlns:a16="http://schemas.microsoft.com/office/drawing/2014/main" val="2194355697"/>
                    </a:ext>
                  </a:extLst>
                </a:gridCol>
              </a:tblGrid>
              <a:tr h="767056">
                <a:tc>
                  <a:txBody>
                    <a:bodyPr/>
                    <a:lstStyle/>
                    <a:p>
                      <a:pPr algn="ctr"/>
                      <a:r>
                        <a:rPr lang="en-US" sz="2400" dirty="0"/>
                        <a:t>High​</a:t>
                      </a:r>
                    </a:p>
                    <a:p>
                      <a:pPr algn="ctr"/>
                      <a:r>
                        <a:rPr lang="en-US" sz="2000" b="0" dirty="0"/>
                        <a:t>&gt;95% efficacy</a:t>
                      </a:r>
                    </a:p>
                  </a:txBody>
                  <a:tcPr anchor="ctr">
                    <a:solidFill>
                      <a:srgbClr val="022169"/>
                    </a:solidFill>
                  </a:tcPr>
                </a:tc>
                <a:extLst>
                  <a:ext uri="{0D108BD9-81ED-4DB2-BD59-A6C34878D82A}">
                    <a16:rowId xmlns:a16="http://schemas.microsoft.com/office/drawing/2014/main" val="1787710335"/>
                  </a:ext>
                </a:extLst>
              </a:tr>
              <a:tr h="2283022">
                <a:tc>
                  <a:txBody>
                    <a:bodyPr/>
                    <a:lstStyle/>
                    <a:p>
                      <a:pPr algn="ctr"/>
                      <a:endParaRPr lang="en-US" b="1" dirty="0"/>
                    </a:p>
                  </a:txBody>
                  <a:tcPr>
                    <a:solidFill>
                      <a:schemeClr val="bg1">
                        <a:lumMod val="95000"/>
                      </a:schemeClr>
                    </a:solidFill>
                  </a:tcPr>
                </a:tc>
                <a:extLst>
                  <a:ext uri="{0D108BD9-81ED-4DB2-BD59-A6C34878D82A}">
                    <a16:rowId xmlns:a16="http://schemas.microsoft.com/office/drawing/2014/main" val="2177420795"/>
                  </a:ext>
                </a:extLst>
              </a:tr>
            </a:tbl>
          </a:graphicData>
        </a:graphic>
      </p:graphicFrame>
      <p:graphicFrame>
        <p:nvGraphicFramePr>
          <p:cNvPr id="7" name="Table 7">
            <a:extLst>
              <a:ext uri="{FF2B5EF4-FFF2-40B4-BE49-F238E27FC236}">
                <a16:creationId xmlns:a16="http://schemas.microsoft.com/office/drawing/2014/main" id="{55468B90-4BC4-447F-DABF-579C6637DD50}"/>
              </a:ext>
            </a:extLst>
          </p:cNvPr>
          <p:cNvGraphicFramePr>
            <a:graphicFrameLocks noGrp="1"/>
          </p:cNvGraphicFramePr>
          <p:nvPr>
            <p:ph sz="quarter" idx="12"/>
            <p:extLst>
              <p:ext uri="{D42A27DB-BD31-4B8C-83A1-F6EECF244321}">
                <p14:modId xmlns:p14="http://schemas.microsoft.com/office/powerpoint/2010/main" val="3816552574"/>
              </p:ext>
            </p:extLst>
          </p:nvPr>
        </p:nvGraphicFramePr>
        <p:xfrm>
          <a:off x="6840051" y="1172634"/>
          <a:ext cx="4268722" cy="3050078"/>
        </p:xfrm>
        <a:graphic>
          <a:graphicData uri="http://schemas.openxmlformats.org/drawingml/2006/table">
            <a:tbl>
              <a:tblPr firstRow="1" bandRow="1">
                <a:tableStyleId>{5C22544A-7EE6-4342-B048-85BDC9FD1C3A}</a:tableStyleId>
              </a:tblPr>
              <a:tblGrid>
                <a:gridCol w="4268722">
                  <a:extLst>
                    <a:ext uri="{9D8B030D-6E8A-4147-A177-3AD203B41FA5}">
                      <a16:colId xmlns:a16="http://schemas.microsoft.com/office/drawing/2014/main" val="2047601042"/>
                    </a:ext>
                  </a:extLst>
                </a:gridCol>
              </a:tblGrid>
              <a:tr h="741896">
                <a:tc>
                  <a:txBody>
                    <a:bodyPr/>
                    <a:lstStyle/>
                    <a:p>
                      <a:pPr algn="ctr"/>
                      <a:r>
                        <a:rPr lang="en-US" sz="2400" dirty="0"/>
                        <a:t>Medium</a:t>
                      </a:r>
                    </a:p>
                    <a:p>
                      <a:pPr algn="ctr"/>
                      <a:r>
                        <a:rPr lang="en-US" sz="2000" b="0" dirty="0"/>
                        <a:t>30%-50% efficacy </a:t>
                      </a:r>
                      <a:endParaRPr lang="en-US" sz="2000" dirty="0"/>
                    </a:p>
                  </a:txBody>
                  <a:tcPr anchor="ctr">
                    <a:solidFill>
                      <a:srgbClr val="022169"/>
                    </a:solidFill>
                  </a:tcPr>
                </a:tc>
                <a:extLst>
                  <a:ext uri="{0D108BD9-81ED-4DB2-BD59-A6C34878D82A}">
                    <a16:rowId xmlns:a16="http://schemas.microsoft.com/office/drawing/2014/main" val="3200179251"/>
                  </a:ext>
                </a:extLst>
              </a:tr>
              <a:tr h="2288078">
                <a:tc>
                  <a:txBody>
                    <a:bodyPr/>
                    <a:lstStyle/>
                    <a:p>
                      <a:pPr algn="ctr"/>
                      <a:endParaRPr lang="en-US" dirty="0"/>
                    </a:p>
                  </a:txBody>
                  <a:tcPr>
                    <a:solidFill>
                      <a:schemeClr val="bg1">
                        <a:lumMod val="95000"/>
                      </a:schemeClr>
                    </a:solidFill>
                  </a:tcPr>
                </a:tc>
                <a:extLst>
                  <a:ext uri="{0D108BD9-81ED-4DB2-BD59-A6C34878D82A}">
                    <a16:rowId xmlns:a16="http://schemas.microsoft.com/office/drawing/2014/main" val="3792939277"/>
                  </a:ext>
                </a:extLst>
              </a:tr>
            </a:tbl>
          </a:graphicData>
        </a:graphic>
      </p:graphicFrame>
      <p:sp>
        <p:nvSpPr>
          <p:cNvPr id="27" name="Rectangle 26">
            <a:extLst>
              <a:ext uri="{FF2B5EF4-FFF2-40B4-BE49-F238E27FC236}">
                <a16:creationId xmlns:a16="http://schemas.microsoft.com/office/drawing/2014/main" id="{933744B1-3D68-E272-B55E-A16BFADA4938}"/>
              </a:ext>
            </a:extLst>
          </p:cNvPr>
          <p:cNvSpPr/>
          <p:nvPr/>
        </p:nvSpPr>
        <p:spPr>
          <a:xfrm>
            <a:off x="8283295" y="2178698"/>
            <a:ext cx="1329073" cy="62332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D7C01785-3CED-902D-71A8-1A9E94061634}"/>
              </a:ext>
            </a:extLst>
          </p:cNvPr>
          <p:cNvSpPr txBox="1"/>
          <p:nvPr/>
        </p:nvSpPr>
        <p:spPr>
          <a:xfrm>
            <a:off x="7936115" y="2839163"/>
            <a:ext cx="1995406" cy="307777"/>
          </a:xfrm>
          <a:prstGeom prst="rect">
            <a:avLst/>
          </a:prstGeom>
          <a:noFill/>
        </p:spPr>
        <p:txBody>
          <a:bodyPr wrap="square">
            <a:spAutoFit/>
          </a:bodyPr>
          <a:lstStyle/>
          <a:p>
            <a:pPr algn="ctr"/>
            <a:r>
              <a:rPr lang="en-US" sz="1400" dirty="0"/>
              <a:t>DVR</a:t>
            </a:r>
          </a:p>
        </p:txBody>
      </p:sp>
      <p:sp>
        <p:nvSpPr>
          <p:cNvPr id="32" name="Rectangle 31">
            <a:extLst>
              <a:ext uri="{FF2B5EF4-FFF2-40B4-BE49-F238E27FC236}">
                <a16:creationId xmlns:a16="http://schemas.microsoft.com/office/drawing/2014/main" id="{6C1CB8B6-76AF-74BF-0502-0587AC579863}"/>
              </a:ext>
            </a:extLst>
          </p:cNvPr>
          <p:cNvSpPr/>
          <p:nvPr/>
        </p:nvSpPr>
        <p:spPr>
          <a:xfrm>
            <a:off x="3550629" y="2178698"/>
            <a:ext cx="1329734" cy="6236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0E209A87-94D4-2704-D94A-57E5E5171EEE}"/>
              </a:ext>
            </a:extLst>
          </p:cNvPr>
          <p:cNvSpPr txBox="1"/>
          <p:nvPr/>
        </p:nvSpPr>
        <p:spPr>
          <a:xfrm>
            <a:off x="3550629" y="2818389"/>
            <a:ext cx="1329734" cy="307777"/>
          </a:xfrm>
          <a:prstGeom prst="rect">
            <a:avLst/>
          </a:prstGeom>
          <a:noFill/>
        </p:spPr>
        <p:txBody>
          <a:bodyPr wrap="square">
            <a:spAutoFit/>
          </a:bodyPr>
          <a:lstStyle/>
          <a:p>
            <a:pPr algn="ctr"/>
            <a:r>
              <a:rPr lang="en-US" sz="1400" dirty="0"/>
              <a:t>Oral Daily PrEP​</a:t>
            </a:r>
          </a:p>
        </p:txBody>
      </p:sp>
      <p:sp>
        <p:nvSpPr>
          <p:cNvPr id="36" name="Rectangle 35">
            <a:extLst>
              <a:ext uri="{FF2B5EF4-FFF2-40B4-BE49-F238E27FC236}">
                <a16:creationId xmlns:a16="http://schemas.microsoft.com/office/drawing/2014/main" id="{9C1005F5-AAB3-E8F3-6C1B-69C3C5E4188B}"/>
              </a:ext>
            </a:extLst>
          </p:cNvPr>
          <p:cNvSpPr/>
          <p:nvPr/>
        </p:nvSpPr>
        <p:spPr>
          <a:xfrm>
            <a:off x="2102420" y="2178698"/>
            <a:ext cx="1329734" cy="60450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27E1E589-6A3C-068E-8F9A-DE754D9EAC0C}"/>
              </a:ext>
            </a:extLst>
          </p:cNvPr>
          <p:cNvSpPr txBox="1"/>
          <p:nvPr/>
        </p:nvSpPr>
        <p:spPr>
          <a:xfrm>
            <a:off x="2102420" y="2813045"/>
            <a:ext cx="1329073" cy="307777"/>
          </a:xfrm>
          <a:prstGeom prst="rect">
            <a:avLst/>
          </a:prstGeom>
          <a:noFill/>
        </p:spPr>
        <p:txBody>
          <a:bodyPr wrap="square">
            <a:spAutoFit/>
          </a:bodyPr>
          <a:lstStyle/>
          <a:p>
            <a:pPr algn="ctr"/>
            <a:r>
              <a:rPr lang="en-US" sz="1400" dirty="0"/>
              <a:t>CAB-LA</a:t>
            </a:r>
          </a:p>
        </p:txBody>
      </p:sp>
      <p:sp>
        <p:nvSpPr>
          <p:cNvPr id="50" name="Rectangle 49">
            <a:extLst>
              <a:ext uri="{FF2B5EF4-FFF2-40B4-BE49-F238E27FC236}">
                <a16:creationId xmlns:a16="http://schemas.microsoft.com/office/drawing/2014/main" id="{C6E18D99-D7F0-29F2-5EBB-A66240DECD61}"/>
              </a:ext>
            </a:extLst>
          </p:cNvPr>
          <p:cNvSpPr/>
          <p:nvPr/>
        </p:nvSpPr>
        <p:spPr>
          <a:xfrm>
            <a:off x="5018937" y="2180425"/>
            <a:ext cx="1329734" cy="62363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32BB3813-726E-AF5B-AA6B-D93E81D1704D}"/>
              </a:ext>
            </a:extLst>
          </p:cNvPr>
          <p:cNvSpPr txBox="1"/>
          <p:nvPr/>
        </p:nvSpPr>
        <p:spPr>
          <a:xfrm>
            <a:off x="4993873" y="2823548"/>
            <a:ext cx="1329734" cy="307777"/>
          </a:xfrm>
          <a:prstGeom prst="rect">
            <a:avLst/>
          </a:prstGeom>
          <a:noFill/>
        </p:spPr>
        <p:txBody>
          <a:bodyPr wrap="square">
            <a:spAutoFit/>
          </a:bodyPr>
          <a:lstStyle/>
          <a:p>
            <a:pPr algn="ctr"/>
            <a:r>
              <a:rPr lang="en-US" sz="1400" dirty="0"/>
              <a:t>Oral ED-PrEP​</a:t>
            </a:r>
          </a:p>
        </p:txBody>
      </p:sp>
      <p:sp>
        <p:nvSpPr>
          <p:cNvPr id="5" name="TextBox 4">
            <a:extLst>
              <a:ext uri="{FF2B5EF4-FFF2-40B4-BE49-F238E27FC236}">
                <a16:creationId xmlns:a16="http://schemas.microsoft.com/office/drawing/2014/main" id="{81DAA7E9-6CDC-35F0-4C76-90D0DDE5FBEB}"/>
              </a:ext>
            </a:extLst>
          </p:cNvPr>
          <p:cNvSpPr txBox="1"/>
          <p:nvPr/>
        </p:nvSpPr>
        <p:spPr>
          <a:xfrm>
            <a:off x="2766956" y="4670018"/>
            <a:ext cx="6906924" cy="646331"/>
          </a:xfrm>
          <a:prstGeom prst="rect">
            <a:avLst/>
          </a:prstGeom>
          <a:noFill/>
        </p:spPr>
        <p:txBody>
          <a:bodyPr wrap="square">
            <a:spAutoFit/>
          </a:bodyPr>
          <a:lstStyle/>
          <a:p>
            <a:pPr algn="ctr">
              <a:spcAft>
                <a:spcPts val="1200"/>
              </a:spcAft>
            </a:pPr>
            <a:r>
              <a:rPr lang="en-US" sz="1800" b="1" u="none" strike="noStrike" dirty="0">
                <a:solidFill>
                  <a:srgbClr val="000000"/>
                </a:solidFill>
                <a:effectLst/>
                <a:latin typeface="Calibri" panose="020F0502020204030204" pitchFamily="34" charset="0"/>
              </a:rPr>
              <a:t>Efficacy rates for preventing HIV infection when </a:t>
            </a:r>
            <a:r>
              <a:rPr lang="en-US" sz="1800" b="1" u="none" strike="noStrike" dirty="0" err="1">
                <a:solidFill>
                  <a:srgbClr val="000000"/>
                </a:solidFill>
                <a:effectLst/>
                <a:latin typeface="Calibri" panose="020F0502020204030204" pitchFamily="34" charset="0"/>
              </a:rPr>
              <a:t>PrEP</a:t>
            </a:r>
            <a:r>
              <a:rPr lang="en-US" sz="1800" b="1" u="none" strike="noStrike" dirty="0">
                <a:solidFill>
                  <a:srgbClr val="000000"/>
                </a:solidFill>
                <a:effectLst/>
                <a:latin typeface="Calibri" panose="020F0502020204030204" pitchFamily="34" charset="0"/>
              </a:rPr>
              <a:t> is taken as prescribed with </a:t>
            </a:r>
            <a:r>
              <a:rPr lang="en-US" sz="1800" b="1" u="sng" dirty="0">
                <a:solidFill>
                  <a:srgbClr val="000000"/>
                </a:solidFill>
                <a:effectLst/>
                <a:latin typeface="Calibri" panose="020F0502020204030204" pitchFamily="34" charset="0"/>
              </a:rPr>
              <a:t>optimal adherence</a:t>
            </a:r>
            <a:r>
              <a:rPr lang="en-US" sz="1800" dirty="0">
                <a:solidFill>
                  <a:srgbClr val="000000"/>
                </a:solidFill>
                <a:effectLst/>
                <a:latin typeface="Calibri" panose="020F0502020204030204" pitchFamily="34" charset="0"/>
              </a:rPr>
              <a:t>​</a:t>
            </a:r>
            <a:endParaRPr lang="en-US" dirty="0"/>
          </a:p>
        </p:txBody>
      </p:sp>
      <p:pic>
        <p:nvPicPr>
          <p:cNvPr id="3" name="Picture 2">
            <a:extLst>
              <a:ext uri="{FF2B5EF4-FFF2-40B4-BE49-F238E27FC236}">
                <a16:creationId xmlns:a16="http://schemas.microsoft.com/office/drawing/2014/main" id="{DAC4BECF-EE79-5AED-F6C8-EAACEB05127B}"/>
              </a:ext>
            </a:extLst>
          </p:cNvPr>
          <p:cNvPicPr>
            <a:picLocks noChangeAspect="1"/>
          </p:cNvPicPr>
          <p:nvPr/>
        </p:nvPicPr>
        <p:blipFill>
          <a:blip r:embed="rId3"/>
          <a:stretch>
            <a:fillRect/>
          </a:stretch>
        </p:blipFill>
        <p:spPr>
          <a:xfrm>
            <a:off x="2431033" y="2216558"/>
            <a:ext cx="547598" cy="547598"/>
          </a:xfrm>
          <a:prstGeom prst="rect">
            <a:avLst/>
          </a:prstGeom>
        </p:spPr>
      </p:pic>
      <p:pic>
        <p:nvPicPr>
          <p:cNvPr id="9" name="Picture 8">
            <a:extLst>
              <a:ext uri="{FF2B5EF4-FFF2-40B4-BE49-F238E27FC236}">
                <a16:creationId xmlns:a16="http://schemas.microsoft.com/office/drawing/2014/main" id="{F3F3F0EB-134D-B15F-80B1-0C919E5746E3}"/>
              </a:ext>
            </a:extLst>
          </p:cNvPr>
          <p:cNvPicPr>
            <a:picLocks noChangeAspect="1"/>
          </p:cNvPicPr>
          <p:nvPr/>
        </p:nvPicPr>
        <p:blipFill>
          <a:blip r:embed="rId4"/>
          <a:stretch>
            <a:fillRect/>
          </a:stretch>
        </p:blipFill>
        <p:spPr>
          <a:xfrm>
            <a:off x="8736617" y="2246956"/>
            <a:ext cx="394401" cy="488120"/>
          </a:xfrm>
          <a:prstGeom prst="rect">
            <a:avLst/>
          </a:prstGeom>
        </p:spPr>
      </p:pic>
      <p:grpSp>
        <p:nvGrpSpPr>
          <p:cNvPr id="10" name="Graphic 22">
            <a:extLst>
              <a:ext uri="{FF2B5EF4-FFF2-40B4-BE49-F238E27FC236}">
                <a16:creationId xmlns:a16="http://schemas.microsoft.com/office/drawing/2014/main" id="{AF7459A7-D825-A716-D0DA-F1914CA94218}"/>
              </a:ext>
            </a:extLst>
          </p:cNvPr>
          <p:cNvGrpSpPr/>
          <p:nvPr/>
        </p:nvGrpSpPr>
        <p:grpSpPr>
          <a:xfrm>
            <a:off x="5435075" y="2206745"/>
            <a:ext cx="485237" cy="551680"/>
            <a:chOff x="2784776" y="-622825"/>
            <a:chExt cx="4617005" cy="5249211"/>
          </a:xfrm>
        </p:grpSpPr>
        <p:grpSp>
          <p:nvGrpSpPr>
            <p:cNvPr id="11" name="Graphic 22">
              <a:extLst>
                <a:ext uri="{FF2B5EF4-FFF2-40B4-BE49-F238E27FC236}">
                  <a16:creationId xmlns:a16="http://schemas.microsoft.com/office/drawing/2014/main" id="{9B9F87F9-F1CC-66F8-ADB0-4B4A11076794}"/>
                </a:ext>
              </a:extLst>
            </p:cNvPr>
            <p:cNvGrpSpPr/>
            <p:nvPr/>
          </p:nvGrpSpPr>
          <p:grpSpPr>
            <a:xfrm>
              <a:off x="2784776" y="-622825"/>
              <a:ext cx="3123858" cy="4191928"/>
              <a:chOff x="2784776" y="-622825"/>
              <a:chExt cx="3123858" cy="4191928"/>
            </a:xfrm>
          </p:grpSpPr>
          <p:sp>
            <p:nvSpPr>
              <p:cNvPr id="19" name="Freeform 18">
                <a:extLst>
                  <a:ext uri="{FF2B5EF4-FFF2-40B4-BE49-F238E27FC236}">
                    <a16:creationId xmlns:a16="http://schemas.microsoft.com/office/drawing/2014/main" id="{46E6CEE4-1DAC-6DF1-B0D4-FB90FC627BF0}"/>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dirty="0"/>
              </a:p>
            </p:txBody>
          </p:sp>
          <p:grpSp>
            <p:nvGrpSpPr>
              <p:cNvPr id="20" name="Graphic 22">
                <a:extLst>
                  <a:ext uri="{FF2B5EF4-FFF2-40B4-BE49-F238E27FC236}">
                    <a16:creationId xmlns:a16="http://schemas.microsoft.com/office/drawing/2014/main" id="{0E491763-A6AB-9D5F-8332-F0F9EC6687FF}"/>
                  </a:ext>
                </a:extLst>
              </p:cNvPr>
              <p:cNvGrpSpPr/>
              <p:nvPr/>
            </p:nvGrpSpPr>
            <p:grpSpPr>
              <a:xfrm>
                <a:off x="3000900" y="-406727"/>
                <a:ext cx="2691466" cy="3759732"/>
                <a:chOff x="3000900" y="-406727"/>
                <a:chExt cx="2691466" cy="3759732"/>
              </a:xfrm>
            </p:grpSpPr>
            <p:grpSp>
              <p:nvGrpSpPr>
                <p:cNvPr id="21" name="Graphic 22">
                  <a:extLst>
                    <a:ext uri="{FF2B5EF4-FFF2-40B4-BE49-F238E27FC236}">
                      <a16:creationId xmlns:a16="http://schemas.microsoft.com/office/drawing/2014/main" id="{19BF101C-4C56-178D-C43E-7B158FD32BD6}"/>
                    </a:ext>
                  </a:extLst>
                </p:cNvPr>
                <p:cNvGrpSpPr/>
                <p:nvPr/>
              </p:nvGrpSpPr>
              <p:grpSpPr>
                <a:xfrm>
                  <a:off x="3000900" y="-406727"/>
                  <a:ext cx="2691466" cy="3759732"/>
                  <a:chOff x="3000900" y="-406727"/>
                  <a:chExt cx="2691466" cy="3759732"/>
                </a:xfrm>
                <a:solidFill>
                  <a:srgbClr val="00B5DE"/>
                </a:solidFill>
              </p:grpSpPr>
              <p:sp>
                <p:nvSpPr>
                  <p:cNvPr id="23" name="Freeform 22">
                    <a:extLst>
                      <a:ext uri="{FF2B5EF4-FFF2-40B4-BE49-F238E27FC236}">
                        <a16:creationId xmlns:a16="http://schemas.microsoft.com/office/drawing/2014/main" id="{863BF3C7-3F0C-5317-F41B-E708EB5B2D72}"/>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4EAFE43-97CB-512D-709C-FD2F867648D3}"/>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dirty="0"/>
                  </a:p>
                </p:txBody>
              </p:sp>
            </p:grpSp>
            <p:sp>
              <p:nvSpPr>
                <p:cNvPr id="22" name="Freeform 21">
                  <a:extLst>
                    <a:ext uri="{FF2B5EF4-FFF2-40B4-BE49-F238E27FC236}">
                      <a16:creationId xmlns:a16="http://schemas.microsoft.com/office/drawing/2014/main" id="{D2CF180D-8B36-4496-5263-890C55BE8E05}"/>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dirty="0"/>
                </a:p>
              </p:txBody>
            </p:sp>
          </p:grpSp>
        </p:grpSp>
        <p:grpSp>
          <p:nvGrpSpPr>
            <p:cNvPr id="12" name="Graphic 22">
              <a:extLst>
                <a:ext uri="{FF2B5EF4-FFF2-40B4-BE49-F238E27FC236}">
                  <a16:creationId xmlns:a16="http://schemas.microsoft.com/office/drawing/2014/main" id="{CB754F30-A70E-FD24-3BE0-147FD110BF8A}"/>
                </a:ext>
              </a:extLst>
            </p:cNvPr>
            <p:cNvGrpSpPr/>
            <p:nvPr/>
          </p:nvGrpSpPr>
          <p:grpSpPr>
            <a:xfrm>
              <a:off x="3562072" y="988479"/>
              <a:ext cx="3839709" cy="3637906"/>
              <a:chOff x="3562072" y="988479"/>
              <a:chExt cx="3839709" cy="3637906"/>
            </a:xfrm>
          </p:grpSpPr>
          <p:sp>
            <p:nvSpPr>
              <p:cNvPr id="13" name="Freeform 12">
                <a:extLst>
                  <a:ext uri="{FF2B5EF4-FFF2-40B4-BE49-F238E27FC236}">
                    <a16:creationId xmlns:a16="http://schemas.microsoft.com/office/drawing/2014/main" id="{27E6A2EE-1E7F-9074-F98A-10D3AAD119D2}"/>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dirty="0"/>
              </a:p>
            </p:txBody>
          </p:sp>
          <p:grpSp>
            <p:nvGrpSpPr>
              <p:cNvPr id="14" name="Graphic 22">
                <a:extLst>
                  <a:ext uri="{FF2B5EF4-FFF2-40B4-BE49-F238E27FC236}">
                    <a16:creationId xmlns:a16="http://schemas.microsoft.com/office/drawing/2014/main" id="{0A590E29-9461-653D-E313-2086FC0B2DDC}"/>
                  </a:ext>
                </a:extLst>
              </p:cNvPr>
              <p:cNvGrpSpPr/>
              <p:nvPr/>
            </p:nvGrpSpPr>
            <p:grpSpPr>
              <a:xfrm>
                <a:off x="3778339" y="1204708"/>
                <a:ext cx="3406747" cy="3205384"/>
                <a:chOff x="3778339" y="1204708"/>
                <a:chExt cx="3406747" cy="3205384"/>
              </a:xfrm>
            </p:grpSpPr>
            <p:grpSp>
              <p:nvGrpSpPr>
                <p:cNvPr id="15" name="Graphic 22">
                  <a:extLst>
                    <a:ext uri="{FF2B5EF4-FFF2-40B4-BE49-F238E27FC236}">
                      <a16:creationId xmlns:a16="http://schemas.microsoft.com/office/drawing/2014/main" id="{8A753C19-BE1A-6D5E-B0FF-92D8AE830D42}"/>
                    </a:ext>
                  </a:extLst>
                </p:cNvPr>
                <p:cNvGrpSpPr/>
                <p:nvPr/>
              </p:nvGrpSpPr>
              <p:grpSpPr>
                <a:xfrm>
                  <a:off x="3778339" y="1204708"/>
                  <a:ext cx="3406747" cy="3205384"/>
                  <a:chOff x="3778339" y="1204708"/>
                  <a:chExt cx="3406747" cy="3205384"/>
                </a:xfrm>
                <a:solidFill>
                  <a:srgbClr val="00B5DE"/>
                </a:solidFill>
              </p:grpSpPr>
              <p:sp>
                <p:nvSpPr>
                  <p:cNvPr id="17" name="Freeform 16">
                    <a:extLst>
                      <a:ext uri="{FF2B5EF4-FFF2-40B4-BE49-F238E27FC236}">
                        <a16:creationId xmlns:a16="http://schemas.microsoft.com/office/drawing/2014/main" id="{5355B07B-CDB4-6D6F-EF1B-764C36CDFA49}"/>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C96B9A1A-5118-167F-92CB-73FE1DCEB6A6}"/>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dirty="0"/>
                  </a:p>
                </p:txBody>
              </p:sp>
            </p:grpSp>
            <p:sp>
              <p:nvSpPr>
                <p:cNvPr id="16" name="Freeform 15">
                  <a:extLst>
                    <a:ext uri="{FF2B5EF4-FFF2-40B4-BE49-F238E27FC236}">
                      <a16:creationId xmlns:a16="http://schemas.microsoft.com/office/drawing/2014/main" id="{9314A2C0-576A-4B81-1A0D-88F3FBE3B6D9}"/>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dirty="0"/>
                </a:p>
              </p:txBody>
            </p:sp>
          </p:grpSp>
        </p:grpSp>
      </p:grpSp>
      <p:grpSp>
        <p:nvGrpSpPr>
          <p:cNvPr id="25" name="Graphic 6">
            <a:extLst>
              <a:ext uri="{FF2B5EF4-FFF2-40B4-BE49-F238E27FC236}">
                <a16:creationId xmlns:a16="http://schemas.microsoft.com/office/drawing/2014/main" id="{A3CC25BB-30D3-95B9-0689-1759709427FD}"/>
              </a:ext>
            </a:extLst>
          </p:cNvPr>
          <p:cNvGrpSpPr/>
          <p:nvPr/>
        </p:nvGrpSpPr>
        <p:grpSpPr>
          <a:xfrm rot="1279336">
            <a:off x="4025621" y="2182987"/>
            <a:ext cx="400856" cy="562820"/>
            <a:chOff x="-6210426" y="-2259134"/>
            <a:chExt cx="3892063" cy="5464641"/>
          </a:xfrm>
        </p:grpSpPr>
        <p:sp>
          <p:nvSpPr>
            <p:cNvPr id="26" name="Freeform 25">
              <a:extLst>
                <a:ext uri="{FF2B5EF4-FFF2-40B4-BE49-F238E27FC236}">
                  <a16:creationId xmlns:a16="http://schemas.microsoft.com/office/drawing/2014/main" id="{5B8595F6-55D2-E647-0081-AF24994B7DC6}"/>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dirty="0"/>
            </a:p>
          </p:txBody>
        </p:sp>
        <p:grpSp>
          <p:nvGrpSpPr>
            <p:cNvPr id="28" name="Graphic 6">
              <a:extLst>
                <a:ext uri="{FF2B5EF4-FFF2-40B4-BE49-F238E27FC236}">
                  <a16:creationId xmlns:a16="http://schemas.microsoft.com/office/drawing/2014/main" id="{C3D44E67-1B94-4E56-9DAF-A4BA157BEDFD}"/>
                </a:ext>
              </a:extLst>
            </p:cNvPr>
            <p:cNvGrpSpPr/>
            <p:nvPr/>
          </p:nvGrpSpPr>
          <p:grpSpPr>
            <a:xfrm>
              <a:off x="-5931968" y="-1980699"/>
              <a:ext cx="3335017" cy="4907771"/>
              <a:chOff x="-5931968" y="-1980699"/>
              <a:chExt cx="3335017" cy="4907771"/>
            </a:xfrm>
          </p:grpSpPr>
          <p:grpSp>
            <p:nvGrpSpPr>
              <p:cNvPr id="29" name="Graphic 6">
                <a:extLst>
                  <a:ext uri="{FF2B5EF4-FFF2-40B4-BE49-F238E27FC236}">
                    <a16:creationId xmlns:a16="http://schemas.microsoft.com/office/drawing/2014/main" id="{A6E7E372-AA9F-52C3-FB64-0B2D2A06C8BA}"/>
                  </a:ext>
                </a:extLst>
              </p:cNvPr>
              <p:cNvGrpSpPr/>
              <p:nvPr/>
            </p:nvGrpSpPr>
            <p:grpSpPr>
              <a:xfrm>
                <a:off x="-5931968" y="-1980699"/>
                <a:ext cx="3335017" cy="4907771"/>
                <a:chOff x="-5931968" y="-1980699"/>
                <a:chExt cx="3335017" cy="4907771"/>
              </a:xfrm>
              <a:solidFill>
                <a:srgbClr val="00B5DE"/>
              </a:solidFill>
            </p:grpSpPr>
            <p:sp>
              <p:nvSpPr>
                <p:cNvPr id="33" name="Freeform 32">
                  <a:extLst>
                    <a:ext uri="{FF2B5EF4-FFF2-40B4-BE49-F238E27FC236}">
                      <a16:creationId xmlns:a16="http://schemas.microsoft.com/office/drawing/2014/main" id="{AC912301-88E0-0E0D-0304-BFF115F6D13B}"/>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1B3C61D6-7012-C481-51B1-A83B301A3762}"/>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dirty="0"/>
                </a:p>
              </p:txBody>
            </p:sp>
          </p:grpSp>
          <p:sp>
            <p:nvSpPr>
              <p:cNvPr id="30" name="Freeform 29">
                <a:extLst>
                  <a:ext uri="{FF2B5EF4-FFF2-40B4-BE49-F238E27FC236}">
                    <a16:creationId xmlns:a16="http://schemas.microsoft.com/office/drawing/2014/main" id="{51F2EF3D-8CF1-3380-4F0B-9984469BBC7D}"/>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42310688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lstStyle/>
          <a:p>
            <a:r>
              <a:rPr lang="en-US" dirty="0"/>
              <a:t>Administration​</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4006709791"/>
              </p:ext>
            </p:extLst>
          </p:nvPr>
        </p:nvGraphicFramePr>
        <p:xfrm>
          <a:off x="1963738" y="2118731"/>
          <a:ext cx="9144456" cy="3836020"/>
        </p:xfrm>
        <a:graphic>
          <a:graphicData uri="http://schemas.openxmlformats.org/drawingml/2006/table">
            <a:tbl>
              <a:tblPr bandRow="1">
                <a:tableStyleId>{5C22544A-7EE6-4342-B048-85BDC9FD1C3A}</a:tableStyleId>
              </a:tblPr>
              <a:tblGrid>
                <a:gridCol w="3045341">
                  <a:extLst>
                    <a:ext uri="{9D8B030D-6E8A-4147-A177-3AD203B41FA5}">
                      <a16:colId xmlns:a16="http://schemas.microsoft.com/office/drawing/2014/main" val="88424409"/>
                    </a:ext>
                  </a:extLst>
                </a:gridCol>
                <a:gridCol w="3045341">
                  <a:extLst>
                    <a:ext uri="{9D8B030D-6E8A-4147-A177-3AD203B41FA5}">
                      <a16:colId xmlns:a16="http://schemas.microsoft.com/office/drawing/2014/main" val="457513423"/>
                    </a:ext>
                  </a:extLst>
                </a:gridCol>
                <a:gridCol w="3053774">
                  <a:extLst>
                    <a:ext uri="{9D8B030D-6E8A-4147-A177-3AD203B41FA5}">
                      <a16:colId xmlns:a16="http://schemas.microsoft.com/office/drawing/2014/main" val="586887409"/>
                    </a:ext>
                  </a:extLst>
                </a:gridCol>
              </a:tblGrid>
              <a:tr h="959005">
                <a:tc>
                  <a:txBody>
                    <a:bodyPr/>
                    <a:lstStyle/>
                    <a:p>
                      <a:pPr algn="ctr"/>
                      <a:r>
                        <a:rPr lang="en-US" sz="1800" b="1" i="0" u="none" strike="noStrike" kern="1200" dirty="0">
                          <a:solidFill>
                            <a:schemeClr val="bg1"/>
                          </a:solidFill>
                          <a:effectLst/>
                          <a:latin typeface="+mn-lt"/>
                          <a:ea typeface="+mn-ea"/>
                          <a:cs typeface="+mn-cs"/>
                        </a:rPr>
                        <a:t>Oral Daily PrEP</a:t>
                      </a:r>
                      <a:endParaRPr lang="en-US" b="1" dirty="0">
                        <a:solidFill>
                          <a:schemeClr val="bg1"/>
                        </a:solidFill>
                      </a:endParaRPr>
                    </a:p>
                  </a:txBody>
                  <a:tcPr>
                    <a:solidFill>
                      <a:schemeClr val="accent1"/>
                    </a:solidFill>
                  </a:tcPr>
                </a:tc>
                <a:tc>
                  <a:txBody>
                    <a:bodyPr/>
                    <a:lstStyle/>
                    <a:p>
                      <a:pPr algn="ctr" rtl="0" fontAlgn="base"/>
                      <a:r>
                        <a:rPr lang="en-US" sz="1800" b="0" i="0" dirty="0">
                          <a:solidFill>
                            <a:schemeClr val="tx1"/>
                          </a:solidFill>
                          <a:effectLst/>
                          <a:latin typeface="Calibri" panose="020F0502020204030204" pitchFamily="34" charset="0"/>
                        </a:rPr>
                        <a:t>Oral pills​</a:t>
                      </a:r>
                      <a:endParaRPr lang="en-US" b="0" i="0" dirty="0">
                        <a:solidFill>
                          <a:schemeClr val="tx1"/>
                        </a:solidFill>
                        <a:effectLst/>
                      </a:endParaRPr>
                    </a:p>
                  </a:txBody>
                  <a:tcPr anchor="ctr">
                    <a:solidFill>
                      <a:schemeClr val="bg1">
                        <a:lumMod val="95000"/>
                      </a:schemeClr>
                    </a:solidFill>
                  </a:tcPr>
                </a:tc>
                <a:tc>
                  <a:txBody>
                    <a:bodyPr/>
                    <a:lstStyle/>
                    <a:p>
                      <a:pPr algn="ctr" rtl="0" fontAlgn="base"/>
                      <a:r>
                        <a:rPr lang="en-US" sz="1800" b="0" i="0" dirty="0">
                          <a:solidFill>
                            <a:schemeClr val="tx1"/>
                          </a:solidFill>
                          <a:effectLst/>
                          <a:latin typeface="Calibri" panose="020F0502020204030204" pitchFamily="34" charset="0"/>
                        </a:rPr>
                        <a:t>Every day​</a:t>
                      </a:r>
                      <a:endParaRPr lang="en-US" b="0" i="0" dirty="0">
                        <a:solidFill>
                          <a:schemeClr val="tx1"/>
                        </a:solidFill>
                        <a:effectLst/>
                      </a:endParaRPr>
                    </a:p>
                  </a:txBody>
                  <a:tcPr anchor="ctr">
                    <a:solidFill>
                      <a:schemeClr val="bg1">
                        <a:lumMod val="95000"/>
                      </a:schemeClr>
                    </a:solidFill>
                  </a:tcPr>
                </a:tc>
                <a:extLst>
                  <a:ext uri="{0D108BD9-81ED-4DB2-BD59-A6C34878D82A}">
                    <a16:rowId xmlns:a16="http://schemas.microsoft.com/office/drawing/2014/main" val="2490713455"/>
                  </a:ext>
                </a:extLst>
              </a:tr>
              <a:tr h="959005">
                <a:tc>
                  <a:txBody>
                    <a:bodyPr/>
                    <a:lstStyle/>
                    <a:p>
                      <a:pPr algn="ctr"/>
                      <a:r>
                        <a:rPr lang="en-US" sz="1800" b="1" i="0" u="none" strike="noStrike" kern="1200" dirty="0">
                          <a:solidFill>
                            <a:schemeClr val="bg1"/>
                          </a:solidFill>
                          <a:effectLst/>
                          <a:latin typeface="+mn-lt"/>
                          <a:ea typeface="+mn-ea"/>
                          <a:cs typeface="+mn-cs"/>
                        </a:rPr>
                        <a:t>Oral ED-PrEP</a:t>
                      </a:r>
                      <a:endParaRPr lang="en-US" b="1" dirty="0">
                        <a:solidFill>
                          <a:schemeClr val="bg1"/>
                        </a:solidFill>
                      </a:endParaRPr>
                    </a:p>
                  </a:txBody>
                  <a:tcPr>
                    <a:solidFill>
                      <a:srgbClr val="FFC000"/>
                    </a:solidFill>
                  </a:tcPr>
                </a:tc>
                <a:tc>
                  <a:txBody>
                    <a:bodyPr/>
                    <a:lstStyle/>
                    <a:p>
                      <a:pPr algn="ctr" rtl="0" fontAlgn="auto"/>
                      <a:r>
                        <a:rPr lang="en-US" sz="1800" b="0" i="0" dirty="0">
                          <a:solidFill>
                            <a:schemeClr val="tx1"/>
                          </a:solidFill>
                          <a:effectLst/>
                          <a:latin typeface="Calibri" panose="020F0502020204030204" pitchFamily="34" charset="0"/>
                        </a:rPr>
                        <a:t>Oral pills​</a:t>
                      </a:r>
                      <a:endParaRPr lang="en-US" b="0" i="0" dirty="0">
                        <a:solidFill>
                          <a:schemeClr val="tx1"/>
                        </a:solidFill>
                        <a:effectLst/>
                      </a:endParaRPr>
                    </a:p>
                  </a:txBody>
                  <a:tcPr anchor="ctr"/>
                </a:tc>
                <a:tc>
                  <a:txBody>
                    <a:bodyPr/>
                    <a:lstStyle/>
                    <a:p>
                      <a:pPr algn="ctr" rtl="0" fontAlgn="base"/>
                      <a:r>
                        <a:rPr lang="en-US" sz="1800" b="0" i="0" dirty="0">
                          <a:solidFill>
                            <a:schemeClr val="tx1"/>
                          </a:solidFill>
                          <a:effectLst/>
                          <a:latin typeface="Calibri" panose="020F0502020204030204" pitchFamily="34" charset="0"/>
                        </a:rPr>
                        <a:t>As needed pre- and post-sexual exposure​</a:t>
                      </a:r>
                      <a:endParaRPr lang="en-US" b="0" i="0" dirty="0">
                        <a:solidFill>
                          <a:schemeClr val="tx1"/>
                        </a:solidFill>
                        <a:effectLst/>
                      </a:endParaRPr>
                    </a:p>
                  </a:txBody>
                  <a:tcPr anchor="ctr"/>
                </a:tc>
                <a:extLst>
                  <a:ext uri="{0D108BD9-81ED-4DB2-BD59-A6C34878D82A}">
                    <a16:rowId xmlns:a16="http://schemas.microsoft.com/office/drawing/2014/main" val="827199576"/>
                  </a:ext>
                </a:extLst>
              </a:tr>
              <a:tr h="959005">
                <a:tc>
                  <a:txBody>
                    <a:bodyPr/>
                    <a:lstStyle/>
                    <a:p>
                      <a:pPr algn="ctr"/>
                      <a:r>
                        <a:rPr lang="en-US" sz="1800" b="1" i="0" u="none" strike="noStrike" kern="1200" dirty="0">
                          <a:solidFill>
                            <a:schemeClr val="bg1"/>
                          </a:solidFill>
                          <a:effectLst/>
                          <a:latin typeface="+mn-lt"/>
                          <a:ea typeface="+mn-ea"/>
                          <a:cs typeface="+mn-cs"/>
                        </a:rPr>
                        <a:t>CAB-LA</a:t>
                      </a:r>
                      <a:endParaRPr lang="en-US" b="1" dirty="0">
                        <a:solidFill>
                          <a:schemeClr val="bg1"/>
                        </a:solidFill>
                      </a:endParaRPr>
                    </a:p>
                  </a:txBody>
                  <a:tcPr>
                    <a:solidFill>
                      <a:schemeClr val="accent3"/>
                    </a:solidFill>
                  </a:tcPr>
                </a:tc>
                <a:tc>
                  <a:txBody>
                    <a:bodyPr/>
                    <a:lstStyle/>
                    <a:p>
                      <a:pPr algn="ctr" rtl="0" fontAlgn="base"/>
                      <a:r>
                        <a:rPr lang="en-US" sz="1800" b="0" i="0" dirty="0">
                          <a:solidFill>
                            <a:schemeClr val="tx1"/>
                          </a:solidFill>
                          <a:effectLst/>
                          <a:latin typeface="Calibri" panose="020F0502020204030204" pitchFamily="34" charset="0"/>
                        </a:rPr>
                        <a:t>Injection into the buttocks</a:t>
                      </a:r>
                    </a:p>
                    <a:p>
                      <a:pPr algn="ctr" rtl="0" fontAlgn="base"/>
                      <a:r>
                        <a:rPr lang="en-US" sz="1800" b="0" i="0" dirty="0">
                          <a:solidFill>
                            <a:schemeClr val="tx1"/>
                          </a:solidFill>
                          <a:effectLst/>
                          <a:latin typeface="Calibri" panose="020F0502020204030204" pitchFamily="34" charset="0"/>
                        </a:rPr>
                        <a:t> by a provider​</a:t>
                      </a:r>
                      <a:endParaRPr lang="en-US" b="0" i="0" dirty="0">
                        <a:solidFill>
                          <a:schemeClr val="tx1"/>
                        </a:solidFill>
                        <a:effectLst/>
                      </a:endParaRPr>
                    </a:p>
                  </a:txBody>
                  <a:tcPr anchor="ctr">
                    <a:solidFill>
                      <a:schemeClr val="bg1">
                        <a:lumMod val="95000"/>
                      </a:schemeClr>
                    </a:solidFill>
                  </a:tcPr>
                </a:tc>
                <a:tc>
                  <a:txBody>
                    <a:bodyPr/>
                    <a:lstStyle/>
                    <a:p>
                      <a:pPr algn="ctr" rtl="0" fontAlgn="base"/>
                      <a:r>
                        <a:rPr lang="en-US" sz="1800" b="0" i="0" dirty="0">
                          <a:solidFill>
                            <a:schemeClr val="tx1"/>
                          </a:solidFill>
                          <a:effectLst/>
                          <a:latin typeface="Calibri" panose="020F0502020204030204" pitchFamily="34" charset="0"/>
                        </a:rPr>
                        <a:t>Every 8 weeks​</a:t>
                      </a:r>
                      <a:endParaRPr lang="en-US" b="0" i="0" dirty="0">
                        <a:solidFill>
                          <a:schemeClr val="tx1"/>
                        </a:solidFill>
                        <a:effectLst/>
                      </a:endParaRPr>
                    </a:p>
                  </a:txBody>
                  <a:tcPr anchor="ctr">
                    <a:solidFill>
                      <a:schemeClr val="bg1">
                        <a:lumMod val="95000"/>
                      </a:schemeClr>
                    </a:solidFill>
                  </a:tcPr>
                </a:tc>
                <a:extLst>
                  <a:ext uri="{0D108BD9-81ED-4DB2-BD59-A6C34878D82A}">
                    <a16:rowId xmlns:a16="http://schemas.microsoft.com/office/drawing/2014/main" val="1086792148"/>
                  </a:ext>
                </a:extLst>
              </a:tr>
              <a:tr h="959005">
                <a:tc>
                  <a:txBody>
                    <a:bodyPr/>
                    <a:lstStyle/>
                    <a:p>
                      <a:pPr algn="ctr"/>
                      <a:r>
                        <a:rPr lang="en-US" sz="1800" b="1" i="0" u="none" strike="noStrike" kern="1200" dirty="0">
                          <a:solidFill>
                            <a:schemeClr val="bg1"/>
                          </a:solidFill>
                          <a:effectLst/>
                          <a:latin typeface="+mn-lt"/>
                          <a:ea typeface="+mn-ea"/>
                          <a:cs typeface="+mn-cs"/>
                        </a:rPr>
                        <a:t>DVR</a:t>
                      </a:r>
                      <a:endParaRPr lang="en-US" b="1" dirty="0">
                        <a:solidFill>
                          <a:schemeClr val="bg1"/>
                        </a:solidFill>
                      </a:endParaRPr>
                    </a:p>
                  </a:txBody>
                  <a:tcPr>
                    <a:solidFill>
                      <a:schemeClr val="accent5"/>
                    </a:solidFill>
                  </a:tcPr>
                </a:tc>
                <a:tc>
                  <a:txBody>
                    <a:bodyPr/>
                    <a:lstStyle/>
                    <a:p>
                      <a:pPr algn="ctr" rtl="0" fontAlgn="base"/>
                      <a:r>
                        <a:rPr lang="en-US" sz="1800" b="0" i="0" dirty="0">
                          <a:solidFill>
                            <a:schemeClr val="tx1"/>
                          </a:solidFill>
                          <a:effectLst/>
                          <a:latin typeface="Calibri" panose="020F0502020204030204" pitchFamily="34" charset="0"/>
                        </a:rPr>
                        <a:t>Self-insertion into the vagina​</a:t>
                      </a:r>
                      <a:endParaRPr lang="en-US" b="0" i="0" dirty="0">
                        <a:solidFill>
                          <a:schemeClr val="tx1"/>
                        </a:solidFill>
                        <a:effectLst/>
                      </a:endParaRPr>
                    </a:p>
                  </a:txBody>
                  <a:tcPr anchor="ctr"/>
                </a:tc>
                <a:tc>
                  <a:txBody>
                    <a:bodyPr/>
                    <a:lstStyle/>
                    <a:p>
                      <a:pPr algn="ctr" rtl="0" fontAlgn="base"/>
                      <a:r>
                        <a:rPr lang="en-US" sz="1800" b="0" i="0" dirty="0">
                          <a:solidFill>
                            <a:schemeClr val="tx1"/>
                          </a:solidFill>
                          <a:effectLst/>
                          <a:latin typeface="Calibri" panose="020F0502020204030204" pitchFamily="34" charset="0"/>
                        </a:rPr>
                        <a:t>Every 28 days​</a:t>
                      </a:r>
                      <a:endParaRPr lang="en-US" b="0" i="0" dirty="0">
                        <a:solidFill>
                          <a:schemeClr val="tx1"/>
                        </a:solidFill>
                        <a:effectLst/>
                      </a:endParaRPr>
                    </a:p>
                  </a:txBody>
                  <a:tcPr anchor="ct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5697402" y="1660861"/>
            <a:ext cx="1678258" cy="369332"/>
          </a:xfrm>
          <a:prstGeom prst="rect">
            <a:avLst/>
          </a:prstGeom>
          <a:noFill/>
        </p:spPr>
        <p:txBody>
          <a:bodyPr wrap="square">
            <a:spAutoFit/>
          </a:bodyPr>
          <a:lstStyle/>
          <a:p>
            <a:pPr algn="ctr"/>
            <a:r>
              <a:rPr lang="en-US" b="1" i="0" dirty="0">
                <a:effectLst/>
                <a:latin typeface="Calibri" panose="020F0502020204030204" pitchFamily="34" charset="0"/>
              </a:rPr>
              <a:t>Delivery Route​</a:t>
            </a:r>
            <a:endParaRPr lang="en-US" dirty="0"/>
          </a:p>
        </p:txBody>
      </p:sp>
      <p:sp>
        <p:nvSpPr>
          <p:cNvPr id="7" name="TextBox 6">
            <a:extLst>
              <a:ext uri="{FF2B5EF4-FFF2-40B4-BE49-F238E27FC236}">
                <a16:creationId xmlns:a16="http://schemas.microsoft.com/office/drawing/2014/main" id="{E2DF97DC-531B-10B9-1D71-525480A1890A}"/>
              </a:ext>
            </a:extLst>
          </p:cNvPr>
          <p:cNvSpPr txBox="1"/>
          <p:nvPr/>
        </p:nvSpPr>
        <p:spPr>
          <a:xfrm>
            <a:off x="8693363" y="1660861"/>
            <a:ext cx="1678258" cy="369332"/>
          </a:xfrm>
          <a:prstGeom prst="rect">
            <a:avLst/>
          </a:prstGeom>
          <a:noFill/>
        </p:spPr>
        <p:txBody>
          <a:bodyPr wrap="square">
            <a:spAutoFit/>
          </a:bodyPr>
          <a:lstStyle/>
          <a:p>
            <a:pPr algn="ctr"/>
            <a:r>
              <a:rPr lang="en-US" b="1" i="0" dirty="0">
                <a:effectLst/>
                <a:latin typeface="Calibri" panose="020F0502020204030204" pitchFamily="34" charset="0"/>
              </a:rPr>
              <a:t>Frequency​</a:t>
            </a:r>
            <a:endParaRPr lang="en-US" dirty="0"/>
          </a:p>
        </p:txBody>
      </p:sp>
      <p:pic>
        <p:nvPicPr>
          <p:cNvPr id="3" name="Picture 2">
            <a:extLst>
              <a:ext uri="{FF2B5EF4-FFF2-40B4-BE49-F238E27FC236}">
                <a16:creationId xmlns:a16="http://schemas.microsoft.com/office/drawing/2014/main" id="{EAC99A0E-920E-1D65-123B-25B366BD403E}"/>
              </a:ext>
            </a:extLst>
          </p:cNvPr>
          <p:cNvPicPr>
            <a:picLocks noChangeAspect="1"/>
          </p:cNvPicPr>
          <p:nvPr/>
        </p:nvPicPr>
        <p:blipFill>
          <a:blip r:embed="rId2"/>
          <a:stretch>
            <a:fillRect/>
          </a:stretch>
        </p:blipFill>
        <p:spPr>
          <a:xfrm>
            <a:off x="3175986" y="4396971"/>
            <a:ext cx="450646" cy="450646"/>
          </a:xfrm>
          <a:prstGeom prst="rect">
            <a:avLst/>
          </a:prstGeom>
        </p:spPr>
      </p:pic>
      <p:pic>
        <p:nvPicPr>
          <p:cNvPr id="5" name="Picture 4">
            <a:extLst>
              <a:ext uri="{FF2B5EF4-FFF2-40B4-BE49-F238E27FC236}">
                <a16:creationId xmlns:a16="http://schemas.microsoft.com/office/drawing/2014/main" id="{DAED56A7-653B-2B52-A31C-6FB4B9890390}"/>
              </a:ext>
            </a:extLst>
          </p:cNvPr>
          <p:cNvPicPr>
            <a:picLocks noChangeAspect="1"/>
          </p:cNvPicPr>
          <p:nvPr/>
        </p:nvPicPr>
        <p:blipFill>
          <a:blip r:embed="rId3"/>
          <a:stretch>
            <a:fillRect/>
          </a:stretch>
        </p:blipFill>
        <p:spPr>
          <a:xfrm>
            <a:off x="3251487" y="5370912"/>
            <a:ext cx="364122" cy="450646"/>
          </a:xfrm>
          <a:prstGeom prst="rect">
            <a:avLst/>
          </a:prstGeom>
        </p:spPr>
      </p:pic>
      <p:grpSp>
        <p:nvGrpSpPr>
          <p:cNvPr id="8" name="Graphic 22">
            <a:extLst>
              <a:ext uri="{FF2B5EF4-FFF2-40B4-BE49-F238E27FC236}">
                <a16:creationId xmlns:a16="http://schemas.microsoft.com/office/drawing/2014/main" id="{C17E5A7D-C390-75CE-2D0C-1820777333C3}"/>
              </a:ext>
            </a:extLst>
          </p:cNvPr>
          <p:cNvGrpSpPr/>
          <p:nvPr/>
        </p:nvGrpSpPr>
        <p:grpSpPr>
          <a:xfrm>
            <a:off x="3212472" y="3429000"/>
            <a:ext cx="485237" cy="551680"/>
            <a:chOff x="2784776" y="-622825"/>
            <a:chExt cx="4617005" cy="5249211"/>
          </a:xfrm>
        </p:grpSpPr>
        <p:grpSp>
          <p:nvGrpSpPr>
            <p:cNvPr id="9" name="Graphic 22">
              <a:extLst>
                <a:ext uri="{FF2B5EF4-FFF2-40B4-BE49-F238E27FC236}">
                  <a16:creationId xmlns:a16="http://schemas.microsoft.com/office/drawing/2014/main" id="{8A9F9BF8-4A5F-52F3-B6B0-2DCF7DE382DC}"/>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276212A9-EE17-7A93-926F-FAAC97DF7ADA}"/>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dirty="0"/>
              </a:p>
            </p:txBody>
          </p:sp>
          <p:grpSp>
            <p:nvGrpSpPr>
              <p:cNvPr id="18" name="Graphic 22">
                <a:extLst>
                  <a:ext uri="{FF2B5EF4-FFF2-40B4-BE49-F238E27FC236}">
                    <a16:creationId xmlns:a16="http://schemas.microsoft.com/office/drawing/2014/main" id="{8DA0D087-3581-993D-EF1E-9422671D54F5}"/>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57A5CA0C-D484-C5AD-641C-A4111E162B9F}"/>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27F40451-5CDF-91C0-54CA-80BCF4FE6C98}"/>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FCA62425-0BC2-6EBB-D99E-0B1FAA6EF38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dirty="0"/>
                  </a:p>
                </p:txBody>
              </p:sp>
            </p:grpSp>
            <p:sp>
              <p:nvSpPr>
                <p:cNvPr id="20" name="Freeform 19">
                  <a:extLst>
                    <a:ext uri="{FF2B5EF4-FFF2-40B4-BE49-F238E27FC236}">
                      <a16:creationId xmlns:a16="http://schemas.microsoft.com/office/drawing/2014/main" id="{9990F55D-C2E1-192F-CCF1-58C4449FC2F5}"/>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dirty="0"/>
                </a:p>
              </p:txBody>
            </p:sp>
          </p:grpSp>
        </p:grpSp>
        <p:grpSp>
          <p:nvGrpSpPr>
            <p:cNvPr id="10" name="Graphic 22">
              <a:extLst>
                <a:ext uri="{FF2B5EF4-FFF2-40B4-BE49-F238E27FC236}">
                  <a16:creationId xmlns:a16="http://schemas.microsoft.com/office/drawing/2014/main" id="{DA53B0E3-9A6D-9DB4-43A1-EE633AEDED3A}"/>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F4A5B76D-3065-7BFB-8159-339A3707D589}"/>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dirty="0"/>
              </a:p>
            </p:txBody>
          </p:sp>
          <p:grpSp>
            <p:nvGrpSpPr>
              <p:cNvPr id="12" name="Graphic 22">
                <a:extLst>
                  <a:ext uri="{FF2B5EF4-FFF2-40B4-BE49-F238E27FC236}">
                    <a16:creationId xmlns:a16="http://schemas.microsoft.com/office/drawing/2014/main" id="{26C6B7D2-9433-4E5B-D440-E2E8D97E81DD}"/>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EFEE9541-E4A0-10A1-564C-C8200903585C}"/>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DCC7B87E-9DE4-C9A3-6A19-0C2BA112A3ED}"/>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74EBC46B-50EB-4DF1-FF0E-977BC4DFECC1}"/>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dirty="0"/>
                  </a:p>
                </p:txBody>
              </p:sp>
            </p:grpSp>
            <p:sp>
              <p:nvSpPr>
                <p:cNvPr id="14" name="Freeform 13">
                  <a:extLst>
                    <a:ext uri="{FF2B5EF4-FFF2-40B4-BE49-F238E27FC236}">
                      <a16:creationId xmlns:a16="http://schemas.microsoft.com/office/drawing/2014/main" id="{989378C3-D476-E0F5-41FB-3CEF56D1462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dirty="0"/>
                </a:p>
              </p:txBody>
            </p:sp>
          </p:grpSp>
        </p:grpSp>
      </p:grpSp>
      <p:grpSp>
        <p:nvGrpSpPr>
          <p:cNvPr id="23" name="Graphic 6">
            <a:extLst>
              <a:ext uri="{FF2B5EF4-FFF2-40B4-BE49-F238E27FC236}">
                <a16:creationId xmlns:a16="http://schemas.microsoft.com/office/drawing/2014/main" id="{FA6BEF0B-1097-EA21-E4FF-08B8B16FBD13}"/>
              </a:ext>
            </a:extLst>
          </p:cNvPr>
          <p:cNvGrpSpPr/>
          <p:nvPr/>
        </p:nvGrpSpPr>
        <p:grpSpPr>
          <a:xfrm rot="1279336">
            <a:off x="3233119" y="2430494"/>
            <a:ext cx="400856" cy="562820"/>
            <a:chOff x="-6210426" y="-2259134"/>
            <a:chExt cx="3892063" cy="5464641"/>
          </a:xfrm>
        </p:grpSpPr>
        <p:sp>
          <p:nvSpPr>
            <p:cNvPr id="24" name="Freeform 23">
              <a:extLst>
                <a:ext uri="{FF2B5EF4-FFF2-40B4-BE49-F238E27FC236}">
                  <a16:creationId xmlns:a16="http://schemas.microsoft.com/office/drawing/2014/main" id="{F8921AB8-EAF1-77D2-5DF4-4FFF7D78AD01}"/>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dirty="0"/>
            </a:p>
          </p:txBody>
        </p:sp>
        <p:grpSp>
          <p:nvGrpSpPr>
            <p:cNvPr id="25" name="Graphic 6">
              <a:extLst>
                <a:ext uri="{FF2B5EF4-FFF2-40B4-BE49-F238E27FC236}">
                  <a16:creationId xmlns:a16="http://schemas.microsoft.com/office/drawing/2014/main" id="{7DBF0C8C-771A-DE9E-BA06-F187289C5C24}"/>
                </a:ext>
              </a:extLst>
            </p:cNvPr>
            <p:cNvGrpSpPr/>
            <p:nvPr/>
          </p:nvGrpSpPr>
          <p:grpSpPr>
            <a:xfrm>
              <a:off x="-5931968" y="-1980699"/>
              <a:ext cx="3335017" cy="4907771"/>
              <a:chOff x="-5931968" y="-1980699"/>
              <a:chExt cx="3335017" cy="4907771"/>
            </a:xfrm>
          </p:grpSpPr>
          <p:grpSp>
            <p:nvGrpSpPr>
              <p:cNvPr id="28" name="Graphic 6">
                <a:extLst>
                  <a:ext uri="{FF2B5EF4-FFF2-40B4-BE49-F238E27FC236}">
                    <a16:creationId xmlns:a16="http://schemas.microsoft.com/office/drawing/2014/main" id="{976D76C4-F8E3-D8AF-6A75-F18A625FB8DC}"/>
                  </a:ext>
                </a:extLst>
              </p:cNvPr>
              <p:cNvGrpSpPr/>
              <p:nvPr/>
            </p:nvGrpSpPr>
            <p:grpSpPr>
              <a:xfrm>
                <a:off x="-5931968" y="-1980699"/>
                <a:ext cx="3335017" cy="4907771"/>
                <a:chOff x="-5931968" y="-1980699"/>
                <a:chExt cx="3335017" cy="4907771"/>
              </a:xfrm>
              <a:solidFill>
                <a:srgbClr val="00B5DE"/>
              </a:solidFill>
            </p:grpSpPr>
            <p:sp>
              <p:nvSpPr>
                <p:cNvPr id="30" name="Freeform 29">
                  <a:extLst>
                    <a:ext uri="{FF2B5EF4-FFF2-40B4-BE49-F238E27FC236}">
                      <a16:creationId xmlns:a16="http://schemas.microsoft.com/office/drawing/2014/main" id="{CADF5062-7FAF-B686-C62C-9FC9611D98A9}"/>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826E7C89-03BC-A89C-FEE0-AF0B2826F7A6}"/>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dirty="0"/>
                </a:p>
              </p:txBody>
            </p:sp>
          </p:grpSp>
          <p:sp>
            <p:nvSpPr>
              <p:cNvPr id="29" name="Freeform 28">
                <a:extLst>
                  <a:ext uri="{FF2B5EF4-FFF2-40B4-BE49-F238E27FC236}">
                    <a16:creationId xmlns:a16="http://schemas.microsoft.com/office/drawing/2014/main" id="{F710A13D-A34E-4016-9324-C77A92CFD114}"/>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0673563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lstStyle/>
          <a:p>
            <a:r>
              <a:rPr lang="en-US" dirty="0"/>
              <a:t>Side Effects and Follow-up</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2421628538"/>
              </p:ext>
            </p:extLst>
          </p:nvPr>
        </p:nvGraphicFramePr>
        <p:xfrm>
          <a:off x="1963738" y="2118731"/>
          <a:ext cx="9144456" cy="3699976"/>
        </p:xfrm>
        <a:graphic>
          <a:graphicData uri="http://schemas.openxmlformats.org/drawingml/2006/table">
            <a:tbl>
              <a:tblPr bandRow="1">
                <a:tableStyleId>{5C22544A-7EE6-4342-B048-85BDC9FD1C3A}</a:tableStyleId>
              </a:tblPr>
              <a:tblGrid>
                <a:gridCol w="2282953">
                  <a:extLst>
                    <a:ext uri="{9D8B030D-6E8A-4147-A177-3AD203B41FA5}">
                      <a16:colId xmlns:a16="http://schemas.microsoft.com/office/drawing/2014/main" val="88424409"/>
                    </a:ext>
                  </a:extLst>
                </a:gridCol>
                <a:gridCol w="2045467">
                  <a:extLst>
                    <a:ext uri="{9D8B030D-6E8A-4147-A177-3AD203B41FA5}">
                      <a16:colId xmlns:a16="http://schemas.microsoft.com/office/drawing/2014/main" val="457513423"/>
                    </a:ext>
                  </a:extLst>
                </a:gridCol>
                <a:gridCol w="2145672">
                  <a:extLst>
                    <a:ext uri="{9D8B030D-6E8A-4147-A177-3AD203B41FA5}">
                      <a16:colId xmlns:a16="http://schemas.microsoft.com/office/drawing/2014/main" val="586887409"/>
                    </a:ext>
                  </a:extLst>
                </a:gridCol>
                <a:gridCol w="2670364">
                  <a:extLst>
                    <a:ext uri="{9D8B030D-6E8A-4147-A177-3AD203B41FA5}">
                      <a16:colId xmlns:a16="http://schemas.microsoft.com/office/drawing/2014/main" val="3467173783"/>
                    </a:ext>
                  </a:extLst>
                </a:gridCol>
              </a:tblGrid>
              <a:tr h="924994">
                <a:tc>
                  <a:txBody>
                    <a:bodyPr/>
                    <a:lstStyle/>
                    <a:p>
                      <a:pPr algn="ctr"/>
                      <a:r>
                        <a:rPr lang="en-US" sz="1600" b="1" i="0" u="none" strike="noStrike" kern="1200" dirty="0">
                          <a:solidFill>
                            <a:schemeClr val="bg1"/>
                          </a:solidFill>
                          <a:effectLst/>
                          <a:latin typeface="+mn-lt"/>
                          <a:ea typeface="+mn-ea"/>
                          <a:cs typeface="+mn-cs"/>
                        </a:rPr>
                        <a:t>Oral Daily PrEP</a:t>
                      </a:r>
                      <a:endParaRPr lang="en-US" sz="1600" b="1" dirty="0">
                        <a:solidFill>
                          <a:schemeClr val="bg1"/>
                        </a:solidFill>
                      </a:endParaRPr>
                    </a:p>
                  </a:txBody>
                  <a:tcPr>
                    <a:solidFill>
                      <a:schemeClr val="accent1"/>
                    </a:solidFill>
                  </a:tcPr>
                </a:tc>
                <a:tc>
                  <a:txBody>
                    <a:bodyPr/>
                    <a:lstStyle/>
                    <a:p>
                      <a:pPr algn="ctr"/>
                      <a:r>
                        <a:rPr lang="en-US" sz="1600" dirty="0">
                          <a:solidFill>
                            <a:schemeClr val="tx1"/>
                          </a:solidFill>
                        </a:rPr>
                        <a:t>Gastrointestinal</a:t>
                      </a:r>
                      <a:r>
                        <a:rPr lang="en-US" sz="1600" baseline="0" dirty="0">
                          <a:solidFill>
                            <a:schemeClr val="tx1"/>
                          </a:solidFill>
                        </a:rPr>
                        <a:t> symptoms within first month</a:t>
                      </a:r>
                      <a:endParaRPr lang="en-US" sz="1600" dirty="0">
                        <a:solidFill>
                          <a:schemeClr val="tx1"/>
                        </a:solidFill>
                      </a:endParaRPr>
                    </a:p>
                  </a:txBody>
                  <a:tcPr anchor="ctr">
                    <a:solidFill>
                      <a:schemeClr val="bg1">
                        <a:lumMod val="95000"/>
                      </a:schemeClr>
                    </a:solidFill>
                  </a:tcPr>
                </a:tc>
                <a:tc>
                  <a:txBody>
                    <a:bodyPr/>
                    <a:lstStyle/>
                    <a:p>
                      <a:pPr algn="ctr"/>
                      <a:r>
                        <a:rPr lang="en-US" sz="1600" dirty="0">
                          <a:solidFill>
                            <a:schemeClr val="tx1"/>
                          </a:solidFill>
                        </a:rPr>
                        <a:t>Every</a:t>
                      </a:r>
                      <a:r>
                        <a:rPr lang="en-US" sz="1600" baseline="0" dirty="0">
                          <a:solidFill>
                            <a:schemeClr val="tx1"/>
                          </a:solidFill>
                        </a:rPr>
                        <a:t> 3 months</a:t>
                      </a:r>
                      <a:endParaRPr lang="en-US" sz="1600" dirty="0">
                        <a:solidFill>
                          <a:schemeClr val="tx1"/>
                        </a:solidFill>
                      </a:endParaRPr>
                    </a:p>
                  </a:txBody>
                  <a:tcPr anchor="ctr">
                    <a:solidFill>
                      <a:schemeClr val="bg1">
                        <a:lumMod val="95000"/>
                      </a:schemeClr>
                    </a:solidFill>
                  </a:tcPr>
                </a:tc>
                <a:tc>
                  <a:txBody>
                    <a:bodyPr/>
                    <a:lstStyle/>
                    <a:p>
                      <a:pPr algn="ctr" rtl="0" fontAlgn="base"/>
                      <a:r>
                        <a:rPr lang="en-US" sz="1600" b="0" i="0">
                          <a:solidFill>
                            <a:schemeClr val="tx1"/>
                          </a:solidFill>
                          <a:effectLst/>
                          <a:latin typeface="Calibri" panose="020F0502020204030204" pitchFamily="34" charset="0"/>
                        </a:rPr>
                        <a:t>Continue PrEP daily until 2-7 days after last HIV exposure​</a:t>
                      </a:r>
                      <a:endParaRPr lang="en-US" b="0" i="0" dirty="0">
                        <a:solidFill>
                          <a:schemeClr val="tx1"/>
                        </a:solidFill>
                        <a:effectLst/>
                      </a:endParaRPr>
                    </a:p>
                  </a:txBody>
                  <a:tcPr anchor="ctr">
                    <a:solidFill>
                      <a:schemeClr val="bg1">
                        <a:lumMod val="95000"/>
                      </a:schemeClr>
                    </a:solidFill>
                  </a:tcPr>
                </a:tc>
                <a:extLst>
                  <a:ext uri="{0D108BD9-81ED-4DB2-BD59-A6C34878D82A}">
                    <a16:rowId xmlns:a16="http://schemas.microsoft.com/office/drawing/2014/main" val="2490713455"/>
                  </a:ext>
                </a:extLst>
              </a:tr>
              <a:tr h="924994">
                <a:tc>
                  <a:txBody>
                    <a:bodyPr/>
                    <a:lstStyle/>
                    <a:p>
                      <a:pPr algn="ctr"/>
                      <a:r>
                        <a:rPr lang="en-US" sz="1600" b="1" i="0" u="none" strike="noStrike" kern="1200" dirty="0">
                          <a:solidFill>
                            <a:schemeClr val="bg1"/>
                          </a:solidFill>
                          <a:effectLst/>
                          <a:latin typeface="+mn-lt"/>
                          <a:ea typeface="+mn-ea"/>
                          <a:cs typeface="+mn-cs"/>
                        </a:rPr>
                        <a:t>Oral ED-PrEP</a:t>
                      </a:r>
                      <a:endParaRPr lang="en-US" sz="1600" b="1" dirty="0">
                        <a:solidFill>
                          <a:schemeClr val="bg1"/>
                        </a:solidFill>
                      </a:endParaRPr>
                    </a:p>
                  </a:txBody>
                  <a:tcPr>
                    <a:solidFill>
                      <a:srgbClr val="FFC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Gastrointestinal</a:t>
                      </a:r>
                      <a:r>
                        <a:rPr lang="en-US" sz="1600" baseline="0" dirty="0">
                          <a:solidFill>
                            <a:schemeClr val="tx1"/>
                          </a:solidFill>
                        </a:rPr>
                        <a:t> symptoms within first month</a:t>
                      </a:r>
                      <a:endParaRPr lang="en-US" sz="1600" dirty="0">
                        <a:solidFill>
                          <a:schemeClr val="tx1"/>
                        </a:solidFill>
                      </a:endParaRPr>
                    </a:p>
                  </a:txBody>
                  <a:tcPr anchor="ctr"/>
                </a:tc>
                <a:tc>
                  <a:txBody>
                    <a:bodyPr/>
                    <a:lstStyle/>
                    <a:p>
                      <a:pPr algn="ctr"/>
                      <a:r>
                        <a:rPr lang="en-US" sz="1600" dirty="0">
                          <a:solidFill>
                            <a:schemeClr val="tx1"/>
                          </a:solidFill>
                        </a:rPr>
                        <a:t>Every</a:t>
                      </a:r>
                      <a:r>
                        <a:rPr lang="en-US" sz="1600" baseline="0" dirty="0">
                          <a:solidFill>
                            <a:schemeClr val="tx1"/>
                          </a:solidFill>
                        </a:rPr>
                        <a:t> 3 months </a:t>
                      </a:r>
                      <a:endParaRPr lang="en-US" sz="1600" dirty="0">
                        <a:solidFill>
                          <a:schemeClr val="tx1"/>
                        </a:solidFill>
                      </a:endParaRPr>
                    </a:p>
                  </a:txBody>
                  <a:tcPr anchor="ctr"/>
                </a:tc>
                <a:tc>
                  <a:txBody>
                    <a:bodyPr/>
                    <a:lstStyle/>
                    <a:p>
                      <a:pPr algn="ctr" rtl="0" fontAlgn="base"/>
                      <a:r>
                        <a:rPr lang="en-US" sz="1600" b="0" i="0" dirty="0">
                          <a:solidFill>
                            <a:schemeClr val="tx1"/>
                          </a:solidFill>
                          <a:effectLst/>
                          <a:latin typeface="Calibri" panose="020F0502020204030204" pitchFamily="34" charset="0"/>
                        </a:rPr>
                        <a:t>Continue PrEP daily until 2 days after last HIV exposure​</a:t>
                      </a:r>
                      <a:endParaRPr lang="en-US" b="0" i="0" dirty="0">
                        <a:solidFill>
                          <a:schemeClr val="tx1"/>
                        </a:solidFill>
                        <a:effectLst/>
                      </a:endParaRPr>
                    </a:p>
                  </a:txBody>
                  <a:tcPr anchor="ctr"/>
                </a:tc>
                <a:extLst>
                  <a:ext uri="{0D108BD9-81ED-4DB2-BD59-A6C34878D82A}">
                    <a16:rowId xmlns:a16="http://schemas.microsoft.com/office/drawing/2014/main" val="827199576"/>
                  </a:ext>
                </a:extLst>
              </a:tr>
              <a:tr h="924994">
                <a:tc>
                  <a:txBody>
                    <a:bodyPr/>
                    <a:lstStyle/>
                    <a:p>
                      <a:pPr algn="ctr"/>
                      <a:r>
                        <a:rPr lang="en-US" sz="1600" b="1" i="0" u="none" strike="noStrike" kern="1200" dirty="0">
                          <a:solidFill>
                            <a:schemeClr val="bg1"/>
                          </a:solidFill>
                          <a:effectLst/>
                          <a:latin typeface="+mn-lt"/>
                          <a:ea typeface="+mn-ea"/>
                          <a:cs typeface="+mn-cs"/>
                        </a:rPr>
                        <a:t>CAB-LA</a:t>
                      </a:r>
                      <a:endParaRPr lang="en-US" sz="1600" b="1" dirty="0">
                        <a:solidFill>
                          <a:schemeClr val="bg1"/>
                        </a:solidFill>
                      </a:endParaRPr>
                    </a:p>
                  </a:txBody>
                  <a:tcPr>
                    <a:solidFill>
                      <a:schemeClr val="accent3"/>
                    </a:solidFill>
                  </a:tcPr>
                </a:tc>
                <a:tc>
                  <a:txBody>
                    <a:bodyPr/>
                    <a:lstStyle/>
                    <a:p>
                      <a:pPr algn="ctr"/>
                      <a:r>
                        <a:rPr lang="en-US" sz="1600" dirty="0">
                          <a:solidFill>
                            <a:schemeClr val="tx1"/>
                          </a:solidFill>
                        </a:rPr>
                        <a:t>Injection</a:t>
                      </a:r>
                      <a:r>
                        <a:rPr lang="en-US" sz="1600" baseline="0" dirty="0">
                          <a:solidFill>
                            <a:schemeClr val="tx1"/>
                          </a:solidFill>
                        </a:rPr>
                        <a:t> site reactions</a:t>
                      </a:r>
                      <a:endParaRPr lang="en-US" sz="1600" dirty="0">
                        <a:solidFill>
                          <a:schemeClr val="tx1"/>
                        </a:solidFill>
                      </a:endParaRPr>
                    </a:p>
                  </a:txBody>
                  <a:tcPr anchor="ctr">
                    <a:solidFill>
                      <a:schemeClr val="bg1">
                        <a:lumMod val="95000"/>
                      </a:schemeClr>
                    </a:solidFill>
                  </a:tcPr>
                </a:tc>
                <a:tc>
                  <a:txBody>
                    <a:bodyPr/>
                    <a:lstStyle/>
                    <a:p>
                      <a:pPr algn="ctr"/>
                      <a:r>
                        <a:rPr lang="en-US" sz="1600" dirty="0">
                          <a:solidFill>
                            <a:schemeClr val="tx1"/>
                          </a:solidFill>
                        </a:rPr>
                        <a:t>Every 8 weeks</a:t>
                      </a:r>
                    </a:p>
                    <a:p>
                      <a:pPr algn="ctr"/>
                      <a:r>
                        <a:rPr lang="en-US" sz="1600" dirty="0">
                          <a:solidFill>
                            <a:schemeClr val="tx1"/>
                          </a:solidFill>
                        </a:rPr>
                        <a:t>(+/-</a:t>
                      </a:r>
                      <a:r>
                        <a:rPr lang="en-US" sz="1600" baseline="0" dirty="0">
                          <a:solidFill>
                            <a:schemeClr val="tx1"/>
                          </a:solidFill>
                        </a:rPr>
                        <a:t> 1 week)</a:t>
                      </a:r>
                      <a:endParaRPr lang="en-US" sz="1600" dirty="0">
                        <a:solidFill>
                          <a:schemeClr val="tx1"/>
                        </a:solidFill>
                      </a:endParaRPr>
                    </a:p>
                  </a:txBody>
                  <a:tcPr anchor="ctr">
                    <a:solidFill>
                      <a:schemeClr val="bg1">
                        <a:lumMod val="95000"/>
                      </a:schemeClr>
                    </a:solidFill>
                  </a:tcPr>
                </a:tc>
                <a:tc>
                  <a:txBody>
                    <a:bodyPr/>
                    <a:lstStyle/>
                    <a:p>
                      <a:pPr algn="ctr" rtl="0" fontAlgn="base"/>
                      <a:r>
                        <a:rPr lang="en-US" sz="1600" b="0" i="0" dirty="0">
                          <a:solidFill>
                            <a:schemeClr val="tx1"/>
                          </a:solidFill>
                          <a:effectLst/>
                          <a:latin typeface="Calibri" panose="020F0502020204030204" pitchFamily="34" charset="0"/>
                        </a:rPr>
                        <a:t>Use other prevention for 12 months after last injection​</a:t>
                      </a:r>
                      <a:endParaRPr lang="en-US" b="0" i="0" dirty="0">
                        <a:solidFill>
                          <a:schemeClr val="tx1"/>
                        </a:solidFill>
                        <a:effectLst/>
                      </a:endParaRPr>
                    </a:p>
                  </a:txBody>
                  <a:tcPr anchor="ctr">
                    <a:solidFill>
                      <a:schemeClr val="bg1">
                        <a:lumMod val="95000"/>
                      </a:schemeClr>
                    </a:solidFill>
                  </a:tcPr>
                </a:tc>
                <a:extLst>
                  <a:ext uri="{0D108BD9-81ED-4DB2-BD59-A6C34878D82A}">
                    <a16:rowId xmlns:a16="http://schemas.microsoft.com/office/drawing/2014/main" val="1086792148"/>
                  </a:ext>
                </a:extLst>
              </a:tr>
              <a:tr h="924994">
                <a:tc>
                  <a:txBody>
                    <a:bodyPr/>
                    <a:lstStyle/>
                    <a:p>
                      <a:pPr algn="ctr"/>
                      <a:r>
                        <a:rPr lang="en-US" sz="1600" b="1" i="0" u="none" strike="noStrike" kern="1200" dirty="0">
                          <a:solidFill>
                            <a:schemeClr val="bg1"/>
                          </a:solidFill>
                          <a:effectLst/>
                          <a:latin typeface="+mn-lt"/>
                          <a:ea typeface="+mn-ea"/>
                          <a:cs typeface="+mn-cs"/>
                        </a:rPr>
                        <a:t>DVR</a:t>
                      </a:r>
                      <a:endParaRPr lang="en-US" sz="1600" b="1" dirty="0">
                        <a:solidFill>
                          <a:schemeClr val="bg1"/>
                        </a:solidFill>
                      </a:endParaRPr>
                    </a:p>
                  </a:txBody>
                  <a:tcPr>
                    <a:solidFill>
                      <a:schemeClr val="accent5"/>
                    </a:solidFill>
                  </a:tcPr>
                </a:tc>
                <a:tc>
                  <a:txBody>
                    <a:bodyPr/>
                    <a:lstStyle/>
                    <a:p>
                      <a:pPr algn="ctr"/>
                      <a:r>
                        <a:rPr lang="en-US" sz="1600" dirty="0">
                          <a:solidFill>
                            <a:schemeClr val="tx1"/>
                          </a:solidFill>
                        </a:rPr>
                        <a:t>Urinary tract/vaginal irritation within first</a:t>
                      </a:r>
                      <a:r>
                        <a:rPr lang="en-US" sz="1600" baseline="0" dirty="0">
                          <a:solidFill>
                            <a:schemeClr val="tx1"/>
                          </a:solidFill>
                        </a:rPr>
                        <a:t> month</a:t>
                      </a:r>
                      <a:endParaRPr lang="en-US" sz="1600" dirty="0">
                        <a:solidFill>
                          <a:schemeClr val="tx1"/>
                        </a:solidFill>
                      </a:endParaRPr>
                    </a:p>
                  </a:txBody>
                  <a:tcPr anchor="ctr"/>
                </a:tc>
                <a:tc>
                  <a:txBody>
                    <a:bodyPr/>
                    <a:lstStyle/>
                    <a:p>
                      <a:pPr algn="ctr"/>
                      <a:r>
                        <a:rPr lang="en-US" sz="1600" dirty="0">
                          <a:solidFill>
                            <a:schemeClr val="tx1"/>
                          </a:solidFill>
                        </a:rPr>
                        <a:t>Every 3 months</a:t>
                      </a:r>
                    </a:p>
                  </a:txBody>
                  <a:tcPr anchor="ctr"/>
                </a:tc>
                <a:tc>
                  <a:txBody>
                    <a:bodyPr/>
                    <a:lstStyle/>
                    <a:p>
                      <a:pPr algn="ctr" rtl="0" fontAlgn="base"/>
                      <a:r>
                        <a:rPr lang="en-US" sz="1600" b="0" i="0" dirty="0">
                          <a:solidFill>
                            <a:schemeClr val="tx1"/>
                          </a:solidFill>
                          <a:effectLst/>
                          <a:latin typeface="Calibri" panose="020F0502020204030204" pitchFamily="34" charset="0"/>
                        </a:rPr>
                        <a:t>Always use in combination with other prevention methods​</a:t>
                      </a:r>
                      <a:endParaRPr lang="en-US" b="0" i="0" dirty="0">
                        <a:solidFill>
                          <a:schemeClr val="tx1"/>
                        </a:solidFill>
                        <a:effectLst/>
                      </a:endParaRPr>
                    </a:p>
                  </a:txBody>
                  <a:tcPr anchor="ct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4333875" y="1569149"/>
            <a:ext cx="1872128" cy="584775"/>
          </a:xfrm>
          <a:prstGeom prst="rect">
            <a:avLst/>
          </a:prstGeom>
          <a:noFill/>
        </p:spPr>
        <p:txBody>
          <a:bodyPr wrap="square">
            <a:spAutoFit/>
          </a:bodyPr>
          <a:lstStyle/>
          <a:p>
            <a:pPr algn="ctr"/>
            <a:r>
              <a:rPr lang="en-US" sz="1600" b="1" i="0" dirty="0">
                <a:effectLst/>
                <a:latin typeface="Calibri" panose="020F0502020204030204" pitchFamily="34" charset="0"/>
              </a:rPr>
              <a:t>Common side effects​</a:t>
            </a:r>
            <a:endParaRPr lang="en-US" sz="1600" dirty="0"/>
          </a:p>
        </p:txBody>
      </p:sp>
      <p:sp>
        <p:nvSpPr>
          <p:cNvPr id="7" name="TextBox 6">
            <a:extLst>
              <a:ext uri="{FF2B5EF4-FFF2-40B4-BE49-F238E27FC236}">
                <a16:creationId xmlns:a16="http://schemas.microsoft.com/office/drawing/2014/main" id="{E2DF97DC-531B-10B9-1D71-525480A1890A}"/>
              </a:ext>
            </a:extLst>
          </p:cNvPr>
          <p:cNvSpPr txBox="1"/>
          <p:nvPr/>
        </p:nvSpPr>
        <p:spPr>
          <a:xfrm>
            <a:off x="6342096" y="1569927"/>
            <a:ext cx="1872128" cy="584775"/>
          </a:xfrm>
          <a:prstGeom prst="rect">
            <a:avLst/>
          </a:prstGeom>
          <a:noFill/>
        </p:spPr>
        <p:txBody>
          <a:bodyPr wrap="square">
            <a:spAutoFit/>
          </a:bodyPr>
          <a:lstStyle/>
          <a:p>
            <a:pPr algn="ctr"/>
            <a:r>
              <a:rPr lang="en-US" sz="1600" b="1" i="0" dirty="0">
                <a:effectLst/>
                <a:latin typeface="Calibri" panose="020F0502020204030204" pitchFamily="34" charset="0"/>
              </a:rPr>
              <a:t>Follow-up frequency​</a:t>
            </a:r>
            <a:endParaRPr lang="en-US" sz="1600" dirty="0"/>
          </a:p>
        </p:txBody>
      </p:sp>
      <p:sp>
        <p:nvSpPr>
          <p:cNvPr id="5" name="TextBox 4">
            <a:extLst>
              <a:ext uri="{FF2B5EF4-FFF2-40B4-BE49-F238E27FC236}">
                <a16:creationId xmlns:a16="http://schemas.microsoft.com/office/drawing/2014/main" id="{07650DA0-F748-306D-231F-587B71C4316B}"/>
              </a:ext>
            </a:extLst>
          </p:cNvPr>
          <p:cNvSpPr txBox="1"/>
          <p:nvPr/>
        </p:nvSpPr>
        <p:spPr>
          <a:xfrm>
            <a:off x="8473739" y="1508264"/>
            <a:ext cx="2634455" cy="584775"/>
          </a:xfrm>
          <a:prstGeom prst="rect">
            <a:avLst/>
          </a:prstGeom>
          <a:noFill/>
        </p:spPr>
        <p:txBody>
          <a:bodyPr wrap="square">
            <a:spAutoFit/>
          </a:bodyPr>
          <a:lstStyle/>
          <a:p>
            <a:pPr algn="ctr"/>
            <a:r>
              <a:rPr lang="en-US" sz="1600" b="1" i="0" dirty="0">
                <a:effectLst/>
                <a:latin typeface="Calibri" panose="020F0502020204030204" pitchFamily="34" charset="0"/>
              </a:rPr>
              <a:t>Prevention considerations when stopping</a:t>
            </a:r>
            <a:endParaRPr lang="en-US" sz="1600" dirty="0"/>
          </a:p>
        </p:txBody>
      </p:sp>
      <p:pic>
        <p:nvPicPr>
          <p:cNvPr id="3" name="Picture 2">
            <a:extLst>
              <a:ext uri="{FF2B5EF4-FFF2-40B4-BE49-F238E27FC236}">
                <a16:creationId xmlns:a16="http://schemas.microsoft.com/office/drawing/2014/main" id="{78949D64-05D0-51A4-8CFA-29806EBFB84D}"/>
              </a:ext>
            </a:extLst>
          </p:cNvPr>
          <p:cNvPicPr>
            <a:picLocks noChangeAspect="1"/>
          </p:cNvPicPr>
          <p:nvPr/>
        </p:nvPicPr>
        <p:blipFill>
          <a:blip r:embed="rId3"/>
          <a:stretch>
            <a:fillRect/>
          </a:stretch>
        </p:blipFill>
        <p:spPr>
          <a:xfrm>
            <a:off x="2855484" y="4360028"/>
            <a:ext cx="450646" cy="450646"/>
          </a:xfrm>
          <a:prstGeom prst="rect">
            <a:avLst/>
          </a:prstGeom>
        </p:spPr>
      </p:pic>
      <p:pic>
        <p:nvPicPr>
          <p:cNvPr id="26" name="Picture 25">
            <a:extLst>
              <a:ext uri="{FF2B5EF4-FFF2-40B4-BE49-F238E27FC236}">
                <a16:creationId xmlns:a16="http://schemas.microsoft.com/office/drawing/2014/main" id="{2C0EB4ED-2FA0-D9E8-F0B2-994C0A87D91D}"/>
              </a:ext>
            </a:extLst>
          </p:cNvPr>
          <p:cNvPicPr>
            <a:picLocks noChangeAspect="1"/>
          </p:cNvPicPr>
          <p:nvPr/>
        </p:nvPicPr>
        <p:blipFill>
          <a:blip r:embed="rId4"/>
          <a:stretch>
            <a:fillRect/>
          </a:stretch>
        </p:blipFill>
        <p:spPr>
          <a:xfrm>
            <a:off x="2927123" y="5294023"/>
            <a:ext cx="364122" cy="450646"/>
          </a:xfrm>
          <a:prstGeom prst="rect">
            <a:avLst/>
          </a:prstGeom>
        </p:spPr>
      </p:pic>
      <p:grpSp>
        <p:nvGrpSpPr>
          <p:cNvPr id="8" name="Graphic 22">
            <a:extLst>
              <a:ext uri="{FF2B5EF4-FFF2-40B4-BE49-F238E27FC236}">
                <a16:creationId xmlns:a16="http://schemas.microsoft.com/office/drawing/2014/main" id="{CDC2A982-487F-6C2C-727D-4447368C3C89}"/>
              </a:ext>
            </a:extLst>
          </p:cNvPr>
          <p:cNvGrpSpPr/>
          <p:nvPr/>
        </p:nvGrpSpPr>
        <p:grpSpPr>
          <a:xfrm>
            <a:off x="2845582" y="3360082"/>
            <a:ext cx="485237" cy="551680"/>
            <a:chOff x="2784776" y="-622825"/>
            <a:chExt cx="4617005" cy="5249211"/>
          </a:xfrm>
        </p:grpSpPr>
        <p:grpSp>
          <p:nvGrpSpPr>
            <p:cNvPr id="9" name="Graphic 22">
              <a:extLst>
                <a:ext uri="{FF2B5EF4-FFF2-40B4-BE49-F238E27FC236}">
                  <a16:creationId xmlns:a16="http://schemas.microsoft.com/office/drawing/2014/main" id="{60F541CB-DBC5-D2C7-37F4-F3033C83C302}"/>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4B90354C-DAF9-E324-3036-334618A42D5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dirty="0"/>
              </a:p>
            </p:txBody>
          </p:sp>
          <p:grpSp>
            <p:nvGrpSpPr>
              <p:cNvPr id="18" name="Graphic 22">
                <a:extLst>
                  <a:ext uri="{FF2B5EF4-FFF2-40B4-BE49-F238E27FC236}">
                    <a16:creationId xmlns:a16="http://schemas.microsoft.com/office/drawing/2014/main" id="{35BD2150-45E9-741D-3D50-DE20DDAC324A}"/>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0894AACE-4D80-569C-B7F6-6C501E30D833}"/>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8D47C7B1-E15D-A980-72B8-332EBD65E66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6F9A8941-32F4-4BF8-CCA7-37943DFB1177}"/>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dirty="0"/>
                  </a:p>
                </p:txBody>
              </p:sp>
            </p:grpSp>
            <p:sp>
              <p:nvSpPr>
                <p:cNvPr id="20" name="Freeform 19">
                  <a:extLst>
                    <a:ext uri="{FF2B5EF4-FFF2-40B4-BE49-F238E27FC236}">
                      <a16:creationId xmlns:a16="http://schemas.microsoft.com/office/drawing/2014/main" id="{88B853E4-B9AD-1998-6901-FE93818F23E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dirty="0"/>
                </a:p>
              </p:txBody>
            </p:sp>
          </p:grpSp>
        </p:grpSp>
        <p:grpSp>
          <p:nvGrpSpPr>
            <p:cNvPr id="10" name="Graphic 22">
              <a:extLst>
                <a:ext uri="{FF2B5EF4-FFF2-40B4-BE49-F238E27FC236}">
                  <a16:creationId xmlns:a16="http://schemas.microsoft.com/office/drawing/2014/main" id="{0A8A23F5-75B9-C328-0267-64D3DAC4F5CF}"/>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C873B20E-DF38-BD4F-659A-7DC7A6F68D6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dirty="0"/>
              </a:p>
            </p:txBody>
          </p:sp>
          <p:grpSp>
            <p:nvGrpSpPr>
              <p:cNvPr id="12" name="Graphic 22">
                <a:extLst>
                  <a:ext uri="{FF2B5EF4-FFF2-40B4-BE49-F238E27FC236}">
                    <a16:creationId xmlns:a16="http://schemas.microsoft.com/office/drawing/2014/main" id="{BC08E4F4-4F73-ED69-6141-1A17F5E4E4E3}"/>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0C4BC9AB-939F-6528-DCBD-D888766BFEAB}"/>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AABF3BCF-7727-EFEB-96CB-807A40438A7C}"/>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B46F9536-609D-8397-ADE6-29B8E21840C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dirty="0"/>
                  </a:p>
                </p:txBody>
              </p:sp>
            </p:grpSp>
            <p:sp>
              <p:nvSpPr>
                <p:cNvPr id="14" name="Freeform 13">
                  <a:extLst>
                    <a:ext uri="{FF2B5EF4-FFF2-40B4-BE49-F238E27FC236}">
                      <a16:creationId xmlns:a16="http://schemas.microsoft.com/office/drawing/2014/main" id="{B33F0152-DD80-6D8B-3782-47086C5AD8C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dirty="0"/>
                </a:p>
              </p:txBody>
            </p:sp>
          </p:grpSp>
        </p:grpSp>
      </p:grpSp>
      <p:grpSp>
        <p:nvGrpSpPr>
          <p:cNvPr id="23" name="Graphic 6">
            <a:extLst>
              <a:ext uri="{FF2B5EF4-FFF2-40B4-BE49-F238E27FC236}">
                <a16:creationId xmlns:a16="http://schemas.microsoft.com/office/drawing/2014/main" id="{B5237C43-1970-5352-186C-DA24B7396962}"/>
              </a:ext>
            </a:extLst>
          </p:cNvPr>
          <p:cNvGrpSpPr/>
          <p:nvPr/>
        </p:nvGrpSpPr>
        <p:grpSpPr>
          <a:xfrm rot="1279336">
            <a:off x="2882742" y="2441195"/>
            <a:ext cx="400856" cy="562820"/>
            <a:chOff x="-6210426" y="-2259134"/>
            <a:chExt cx="3892063" cy="5464641"/>
          </a:xfrm>
        </p:grpSpPr>
        <p:sp>
          <p:nvSpPr>
            <p:cNvPr id="24" name="Freeform 23">
              <a:extLst>
                <a:ext uri="{FF2B5EF4-FFF2-40B4-BE49-F238E27FC236}">
                  <a16:creationId xmlns:a16="http://schemas.microsoft.com/office/drawing/2014/main" id="{B958601F-DFF3-5C54-689C-D7BB274AA5FB}"/>
                </a:ext>
              </a:extLst>
            </p:cNvPr>
            <p:cNvSpPr/>
            <p:nvPr/>
          </p:nvSpPr>
          <p:spPr>
            <a:xfrm>
              <a:off x="-6210426" y="-2259134"/>
              <a:ext cx="3892063" cy="5464641"/>
            </a:xfrm>
            <a:custGeom>
              <a:avLst/>
              <a:gdLst>
                <a:gd name="connsiteX0" fmla="*/ 3014896 w 3892063"/>
                <a:gd name="connsiteY0" fmla="*/ 368470 h 5464641"/>
                <a:gd name="connsiteX1" fmla="*/ 3523658 w 3892063"/>
                <a:gd name="connsiteY1" fmla="*/ 1717019 h 5464641"/>
                <a:gd name="connsiteX2" fmla="*/ 2225781 w 3892063"/>
                <a:gd name="connsiteY2" fmla="*/ 4587473 h 5464641"/>
                <a:gd name="connsiteX3" fmla="*/ 877232 w 3892063"/>
                <a:gd name="connsiteY3" fmla="*/ 5096235 h 5464641"/>
                <a:gd name="connsiteX4" fmla="*/ 877232 w 3892063"/>
                <a:gd name="connsiteY4" fmla="*/ 5096235 h 5464641"/>
                <a:gd name="connsiteX5" fmla="*/ 368470 w 3892063"/>
                <a:gd name="connsiteY5" fmla="*/ 3747686 h 5464641"/>
                <a:gd name="connsiteX6" fmla="*/ 1666346 w 3892063"/>
                <a:gd name="connsiteY6" fmla="*/ 877232 h 5464641"/>
                <a:gd name="connsiteX7" fmla="*/ 3014896 w 3892063"/>
                <a:gd name="connsiteY7" fmla="*/ 368470 h 5464641"/>
                <a:gd name="connsiteX8" fmla="*/ 3014896 w 3892063"/>
                <a:gd name="connsiteY8" fmla="*/ 368470 h 5464641"/>
                <a:gd name="connsiteX9" fmla="*/ 3129386 w 3892063"/>
                <a:gd name="connsiteY9" fmla="*/ 115168 h 5464641"/>
                <a:gd name="connsiteX10" fmla="*/ 1413045 w 3892063"/>
                <a:gd name="connsiteY10" fmla="*/ 762678 h 5464641"/>
                <a:gd name="connsiteX11" fmla="*/ 115168 w 3892063"/>
                <a:gd name="connsiteY11" fmla="*/ 3633132 h 5464641"/>
                <a:gd name="connsiteX12" fmla="*/ 762678 w 3892063"/>
                <a:gd name="connsiteY12" fmla="*/ 5349473 h 5464641"/>
                <a:gd name="connsiteX13" fmla="*/ 2479019 w 3892063"/>
                <a:gd name="connsiteY13" fmla="*/ 4701964 h 5464641"/>
                <a:gd name="connsiteX14" fmla="*/ 3776896 w 3892063"/>
                <a:gd name="connsiteY14" fmla="*/ 1831510 h 5464641"/>
                <a:gd name="connsiteX15" fmla="*/ 3129386 w 3892063"/>
                <a:gd name="connsiteY15" fmla="*/ 115168 h 5464641"/>
                <a:gd name="connsiteX16" fmla="*/ 3129386 w 3892063"/>
                <a:gd name="connsiteY16" fmla="*/ 115168 h 54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2063" h="5464641">
                  <a:moveTo>
                    <a:pt x="3014896" y="368470"/>
                  </a:moveTo>
                  <a:cubicBezTo>
                    <a:pt x="3525690" y="599419"/>
                    <a:pt x="3754607" y="1206289"/>
                    <a:pt x="3523658" y="1717019"/>
                  </a:cubicBezTo>
                  <a:lnTo>
                    <a:pt x="2225781" y="4587473"/>
                  </a:lnTo>
                  <a:cubicBezTo>
                    <a:pt x="1994832" y="5098267"/>
                    <a:pt x="1387962" y="5327185"/>
                    <a:pt x="877232" y="5096235"/>
                  </a:cubicBezTo>
                  <a:lnTo>
                    <a:pt x="877232" y="5096235"/>
                  </a:lnTo>
                  <a:cubicBezTo>
                    <a:pt x="366438" y="4865286"/>
                    <a:pt x="137520" y="4258416"/>
                    <a:pt x="368470" y="3747686"/>
                  </a:cubicBezTo>
                  <a:lnTo>
                    <a:pt x="1666346" y="877232"/>
                  </a:lnTo>
                  <a:cubicBezTo>
                    <a:pt x="1897296" y="366438"/>
                    <a:pt x="2504165" y="137520"/>
                    <a:pt x="3014896" y="368470"/>
                  </a:cubicBezTo>
                  <a:lnTo>
                    <a:pt x="3014896" y="368470"/>
                  </a:lnTo>
                  <a:moveTo>
                    <a:pt x="3129386" y="115168"/>
                  </a:moveTo>
                  <a:cubicBezTo>
                    <a:pt x="2477686" y="-179535"/>
                    <a:pt x="1707685" y="110977"/>
                    <a:pt x="1413045" y="762678"/>
                  </a:cubicBezTo>
                  <a:lnTo>
                    <a:pt x="115168" y="3633132"/>
                  </a:lnTo>
                  <a:cubicBezTo>
                    <a:pt x="-179535" y="4284832"/>
                    <a:pt x="110977" y="5054833"/>
                    <a:pt x="762678" y="5349473"/>
                  </a:cubicBezTo>
                  <a:cubicBezTo>
                    <a:pt x="1414378" y="5644177"/>
                    <a:pt x="2184379" y="5353664"/>
                    <a:pt x="2479019" y="4701964"/>
                  </a:cubicBezTo>
                  <a:lnTo>
                    <a:pt x="3776896" y="1831510"/>
                  </a:lnTo>
                  <a:cubicBezTo>
                    <a:pt x="4071599" y="1179809"/>
                    <a:pt x="3781087" y="409808"/>
                    <a:pt x="3129386" y="115168"/>
                  </a:cubicBezTo>
                  <a:lnTo>
                    <a:pt x="3129386" y="115168"/>
                  </a:lnTo>
                  <a:close/>
                </a:path>
              </a:pathLst>
            </a:custGeom>
            <a:solidFill>
              <a:srgbClr val="FFFFFF"/>
            </a:solidFill>
            <a:ln w="6350" cap="flat">
              <a:noFill/>
              <a:prstDash val="solid"/>
              <a:miter/>
            </a:ln>
          </p:spPr>
          <p:txBody>
            <a:bodyPr rtlCol="0" anchor="ctr"/>
            <a:lstStyle/>
            <a:p>
              <a:endParaRPr lang="en-US" dirty="0"/>
            </a:p>
          </p:txBody>
        </p:sp>
        <p:grpSp>
          <p:nvGrpSpPr>
            <p:cNvPr id="25" name="Graphic 6">
              <a:extLst>
                <a:ext uri="{FF2B5EF4-FFF2-40B4-BE49-F238E27FC236}">
                  <a16:creationId xmlns:a16="http://schemas.microsoft.com/office/drawing/2014/main" id="{56384A2D-206C-29C8-29B9-A671916F8FE6}"/>
                </a:ext>
              </a:extLst>
            </p:cNvPr>
            <p:cNvGrpSpPr/>
            <p:nvPr/>
          </p:nvGrpSpPr>
          <p:grpSpPr>
            <a:xfrm>
              <a:off x="-5931968" y="-1980699"/>
              <a:ext cx="3335017" cy="4907771"/>
              <a:chOff x="-5931968" y="-1980699"/>
              <a:chExt cx="3335017" cy="4907771"/>
            </a:xfrm>
          </p:grpSpPr>
          <p:grpSp>
            <p:nvGrpSpPr>
              <p:cNvPr id="29" name="Graphic 6">
                <a:extLst>
                  <a:ext uri="{FF2B5EF4-FFF2-40B4-BE49-F238E27FC236}">
                    <a16:creationId xmlns:a16="http://schemas.microsoft.com/office/drawing/2014/main" id="{45E58D7F-9192-50D9-54FD-DF2A83FC5EFA}"/>
                  </a:ext>
                </a:extLst>
              </p:cNvPr>
              <p:cNvGrpSpPr/>
              <p:nvPr/>
            </p:nvGrpSpPr>
            <p:grpSpPr>
              <a:xfrm>
                <a:off x="-5931968" y="-1980699"/>
                <a:ext cx="3335017" cy="4907771"/>
                <a:chOff x="-5931968" y="-1980699"/>
                <a:chExt cx="3335017" cy="4907771"/>
              </a:xfrm>
              <a:solidFill>
                <a:srgbClr val="00B5DE"/>
              </a:solidFill>
            </p:grpSpPr>
            <p:sp>
              <p:nvSpPr>
                <p:cNvPr id="31" name="Freeform 30">
                  <a:extLst>
                    <a:ext uri="{FF2B5EF4-FFF2-40B4-BE49-F238E27FC236}">
                      <a16:creationId xmlns:a16="http://schemas.microsoft.com/office/drawing/2014/main" id="{97751EE7-1746-EF95-F4C2-E50CE7B838B0}"/>
                    </a:ext>
                  </a:extLst>
                </p:cNvPr>
                <p:cNvSpPr/>
                <p:nvPr/>
              </p:nvSpPr>
              <p:spPr>
                <a:xfrm>
                  <a:off x="-5931968" y="-1980699"/>
                  <a:ext cx="3135027" cy="4771127"/>
                </a:xfrm>
                <a:custGeom>
                  <a:avLst/>
                  <a:gdLst>
                    <a:gd name="connsiteX0" fmla="*/ 2736438 w 3135027"/>
                    <a:gd name="connsiteY0" fmla="*/ 90035 h 4771127"/>
                    <a:gd name="connsiteX1" fmla="*/ 1387889 w 3135027"/>
                    <a:gd name="connsiteY1" fmla="*/ 598797 h 4771127"/>
                    <a:gd name="connsiteX2" fmla="*/ 90012 w 3135027"/>
                    <a:gd name="connsiteY2" fmla="*/ 3469188 h 4771127"/>
                    <a:gd name="connsiteX3" fmla="*/ 508159 w 3135027"/>
                    <a:gd name="connsiteY3" fmla="*/ 4771128 h 4771127"/>
                    <a:gd name="connsiteX4" fmla="*/ 3135028 w 3135027"/>
                    <a:gd name="connsiteY4" fmla="*/ 413631 h 4771127"/>
                    <a:gd name="connsiteX5" fmla="*/ 2736375 w 3135027"/>
                    <a:gd name="connsiteY5" fmla="*/ 89971 h 477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27" h="4771127">
                      <a:moveTo>
                        <a:pt x="2736438" y="90035"/>
                      </a:moveTo>
                      <a:cubicBezTo>
                        <a:pt x="2225644" y="-140915"/>
                        <a:pt x="1618838" y="88003"/>
                        <a:pt x="1387889" y="598797"/>
                      </a:cubicBezTo>
                      <a:lnTo>
                        <a:pt x="90012" y="3469188"/>
                      </a:lnTo>
                      <a:cubicBezTo>
                        <a:pt x="-126777" y="3948676"/>
                        <a:pt x="61755" y="4512746"/>
                        <a:pt x="508159" y="4771128"/>
                      </a:cubicBezTo>
                      <a:lnTo>
                        <a:pt x="3135028" y="413631"/>
                      </a:lnTo>
                      <a:cubicBezTo>
                        <a:pt x="3035015" y="277487"/>
                        <a:pt x="2900522" y="164203"/>
                        <a:pt x="2736375" y="89971"/>
                      </a:cubicBezTo>
                      <a:close/>
                    </a:path>
                  </a:pathLst>
                </a:custGeom>
                <a:solidFill>
                  <a:srgbClr val="00B5DE"/>
                </a:solidFill>
                <a:ln w="6350"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1FE5B4CB-23A2-89B0-A145-6544E2E9B180}"/>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0B5DE"/>
                </a:solidFill>
                <a:ln w="6350" cap="flat">
                  <a:noFill/>
                  <a:prstDash val="solid"/>
                  <a:miter/>
                </a:ln>
              </p:spPr>
              <p:txBody>
                <a:bodyPr rtlCol="0" anchor="ctr"/>
                <a:lstStyle/>
                <a:p>
                  <a:endParaRPr lang="en-US" dirty="0"/>
                </a:p>
              </p:txBody>
            </p:sp>
          </p:grpSp>
          <p:sp>
            <p:nvSpPr>
              <p:cNvPr id="30" name="Freeform 29">
                <a:extLst>
                  <a:ext uri="{FF2B5EF4-FFF2-40B4-BE49-F238E27FC236}">
                    <a16:creationId xmlns:a16="http://schemas.microsoft.com/office/drawing/2014/main" id="{BAE283B5-1AB3-F76A-C1C3-0470797B27A9}"/>
                  </a:ext>
                </a:extLst>
              </p:cNvPr>
              <p:cNvSpPr/>
              <p:nvPr/>
            </p:nvSpPr>
            <p:spPr>
              <a:xfrm>
                <a:off x="-5423872" y="-1567069"/>
                <a:ext cx="2826921" cy="4494140"/>
              </a:xfrm>
              <a:custGeom>
                <a:avLst/>
                <a:gdLst>
                  <a:gd name="connsiteX0" fmla="*/ 1439164 w 2826921"/>
                  <a:gd name="connsiteY0" fmla="*/ 3895344 h 4494140"/>
                  <a:gd name="connsiteX1" fmla="*/ 2737041 w 2826921"/>
                  <a:gd name="connsiteY1" fmla="*/ 1024953 h 4494140"/>
                  <a:gd name="connsiteX2" fmla="*/ 2626931 w 2826921"/>
                  <a:gd name="connsiteY2" fmla="*/ 0 h 4494140"/>
                  <a:gd name="connsiteX3" fmla="*/ 0 w 2826921"/>
                  <a:gd name="connsiteY3" fmla="*/ 4357434 h 4494140"/>
                  <a:gd name="connsiteX4" fmla="*/ 90614 w 2826921"/>
                  <a:gd name="connsiteY4" fmla="*/ 4404106 h 4494140"/>
                  <a:gd name="connsiteX5" fmla="*/ 1439164 w 2826921"/>
                  <a:gd name="connsiteY5" fmla="*/ 3895344 h 449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6921" h="4494140">
                    <a:moveTo>
                      <a:pt x="1439164" y="3895344"/>
                    </a:moveTo>
                    <a:lnTo>
                      <a:pt x="2737041" y="1024953"/>
                    </a:lnTo>
                    <a:cubicBezTo>
                      <a:pt x="2893822" y="678307"/>
                      <a:pt x="2838196" y="287655"/>
                      <a:pt x="2626931" y="0"/>
                    </a:cubicBezTo>
                    <a:lnTo>
                      <a:pt x="0" y="4357434"/>
                    </a:lnTo>
                    <a:cubicBezTo>
                      <a:pt x="29146" y="4374325"/>
                      <a:pt x="59309" y="4389946"/>
                      <a:pt x="90614" y="4404106"/>
                    </a:cubicBezTo>
                    <a:cubicBezTo>
                      <a:pt x="601408" y="4635056"/>
                      <a:pt x="1208214" y="4406138"/>
                      <a:pt x="1439164" y="3895344"/>
                    </a:cubicBezTo>
                    <a:close/>
                  </a:path>
                </a:pathLst>
              </a:custGeom>
              <a:solidFill>
                <a:srgbClr val="022169">
                  <a:alpha val="14057"/>
                </a:srgbClr>
              </a:solidFill>
              <a:ln w="6350"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8406343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2E91E-3251-0F8F-A171-78979705B14B}"/>
              </a:ext>
            </a:extLst>
          </p:cNvPr>
          <p:cNvSpPr>
            <a:spLocks noGrp="1"/>
          </p:cNvSpPr>
          <p:nvPr>
            <p:ph type="title"/>
          </p:nvPr>
        </p:nvSpPr>
        <p:spPr/>
        <p:txBody>
          <a:bodyPr/>
          <a:lstStyle/>
          <a:p>
            <a:r>
              <a:rPr lang="en-US" dirty="0"/>
              <a:t>Follow-up HIV Testing​</a:t>
            </a:r>
          </a:p>
        </p:txBody>
      </p:sp>
      <p:sp>
        <p:nvSpPr>
          <p:cNvPr id="3" name="Content Placeholder 2">
            <a:extLst>
              <a:ext uri="{FF2B5EF4-FFF2-40B4-BE49-F238E27FC236}">
                <a16:creationId xmlns:a16="http://schemas.microsoft.com/office/drawing/2014/main" id="{96849E23-497D-9504-5FC3-4E2AA6C3F602}"/>
              </a:ext>
            </a:extLst>
          </p:cNvPr>
          <p:cNvSpPr>
            <a:spLocks noGrp="1"/>
          </p:cNvSpPr>
          <p:nvPr>
            <p:ph sz="quarter" idx="11"/>
          </p:nvPr>
        </p:nvSpPr>
        <p:spPr>
          <a:xfrm>
            <a:off x="1945573" y="1339054"/>
            <a:ext cx="9145008" cy="4738688"/>
          </a:xfrm>
        </p:spPr>
        <p:txBody>
          <a:bodyPr>
            <a:noAutofit/>
          </a:bodyPr>
          <a:lstStyle/>
          <a:p>
            <a:pPr marL="285750" indent="-285750">
              <a:spcBef>
                <a:spcPts val="600"/>
              </a:spcBef>
              <a:buFont typeface="Arial" panose="020B0604020202020204" pitchFamily="34" charset="0"/>
              <a:buChar char="•"/>
            </a:pPr>
            <a:r>
              <a:rPr lang="en-US" sz="2000" b="0" dirty="0"/>
              <a:t>It important for </a:t>
            </a:r>
            <a:r>
              <a:rPr lang="en-US" sz="2000" b="0" dirty="0" err="1"/>
              <a:t>PrEP</a:t>
            </a:r>
            <a:r>
              <a:rPr lang="en-US" sz="2000" b="0" dirty="0"/>
              <a:t> clients to get regular HIV testing, to ensure they are not receiving </a:t>
            </a:r>
            <a:r>
              <a:rPr lang="en-US" sz="2000" b="0" dirty="0" err="1"/>
              <a:t>PrEP</a:t>
            </a:r>
            <a:r>
              <a:rPr lang="en-US" sz="2000" b="0" dirty="0"/>
              <a:t> if they have acquired HIV.​</a:t>
            </a:r>
          </a:p>
          <a:p>
            <a:pPr marL="1028700" lvl="1">
              <a:spcBef>
                <a:spcPts val="600"/>
              </a:spcBef>
            </a:pPr>
            <a:r>
              <a:rPr lang="en-US" sz="2000" b="0" dirty="0"/>
              <a:t>People living with HIV need an effective 3-drug ART regimen to prevent drug resistance mutations that may make later treatment more challenging. ​</a:t>
            </a:r>
          </a:p>
          <a:p>
            <a:pPr marL="285750" indent="-285750">
              <a:spcBef>
                <a:spcPts val="600"/>
              </a:spcBef>
              <a:buFont typeface="Arial" panose="020B0604020202020204" pitchFamily="34" charset="0"/>
              <a:buChar char="•"/>
            </a:pPr>
            <a:r>
              <a:rPr lang="en-US" sz="2000" b="0" dirty="0"/>
              <a:t>Per the WHO, rapid HIV tests and the national testing algorithm can be used for follow-up with all forms of </a:t>
            </a:r>
            <a:r>
              <a:rPr lang="en-US" sz="2000" b="0" dirty="0" err="1"/>
              <a:t>PrEP</a:t>
            </a:r>
            <a:r>
              <a:rPr lang="en-US" sz="2000" b="0" dirty="0"/>
              <a:t> and users should be tested at least every 3 months.​</a:t>
            </a:r>
          </a:p>
          <a:p>
            <a:pPr marL="1028700" lvl="1">
              <a:spcBef>
                <a:spcPts val="600"/>
              </a:spcBef>
            </a:pPr>
            <a:r>
              <a:rPr lang="en-US" sz="2000" b="0" dirty="0"/>
              <a:t>Based on country guidelines and resources, programs may consider using a viral load or antigen test for HIV if AHI is suspected or serologic testing yields indeterminate results.​</a:t>
            </a:r>
          </a:p>
          <a:p>
            <a:pPr marL="285750" indent="-285750">
              <a:spcBef>
                <a:spcPts val="600"/>
              </a:spcBef>
              <a:buFont typeface="Arial" panose="020B0604020202020204" pitchFamily="34" charset="0"/>
              <a:buChar char="•"/>
            </a:pPr>
            <a:r>
              <a:rPr lang="en-US" sz="2000" b="0" dirty="0"/>
              <a:t>Either blood-based or oral fluid HIVST can be also used for follow-up testing with oral </a:t>
            </a:r>
            <a:r>
              <a:rPr lang="en-US" sz="2000" b="0" dirty="0" err="1"/>
              <a:t>PrEP</a:t>
            </a:r>
            <a:r>
              <a:rPr lang="en-US" sz="2000" b="0" dirty="0"/>
              <a:t> and the DVR.​</a:t>
            </a:r>
          </a:p>
          <a:p>
            <a:pPr marL="285750" indent="-285750">
              <a:spcBef>
                <a:spcPts val="600"/>
              </a:spcBef>
              <a:buFont typeface="Arial" panose="020B0604020202020204" pitchFamily="34" charset="0"/>
              <a:buChar char="•"/>
            </a:pPr>
            <a:r>
              <a:rPr lang="en-US" sz="2000" dirty="0"/>
              <a:t>CAB-LA is the only form of </a:t>
            </a:r>
            <a:r>
              <a:rPr lang="en-US" sz="2000" dirty="0" err="1"/>
              <a:t>PrEP</a:t>
            </a:r>
            <a:r>
              <a:rPr lang="en-US" sz="2000" dirty="0"/>
              <a:t> for which HIVST use is not recommended, and users should be tested before every injection (every 2 months)*​</a:t>
            </a:r>
          </a:p>
        </p:txBody>
      </p:sp>
      <p:grpSp>
        <p:nvGrpSpPr>
          <p:cNvPr id="4" name="Group 3">
            <a:extLst>
              <a:ext uri="{FF2B5EF4-FFF2-40B4-BE49-F238E27FC236}">
                <a16:creationId xmlns:a16="http://schemas.microsoft.com/office/drawing/2014/main" id="{F4C14B89-A7FA-CE5A-DDA7-5607AD3490A8}"/>
              </a:ext>
            </a:extLst>
          </p:cNvPr>
          <p:cNvGrpSpPr/>
          <p:nvPr/>
        </p:nvGrpSpPr>
        <p:grpSpPr>
          <a:xfrm>
            <a:off x="1119461" y="5429468"/>
            <a:ext cx="722288" cy="722288"/>
            <a:chOff x="2278505" y="1896353"/>
            <a:chExt cx="722288" cy="722288"/>
          </a:xfrm>
        </p:grpSpPr>
        <p:sp>
          <p:nvSpPr>
            <p:cNvPr id="5" name="Oval 4">
              <a:extLst>
                <a:ext uri="{FF2B5EF4-FFF2-40B4-BE49-F238E27FC236}">
                  <a16:creationId xmlns:a16="http://schemas.microsoft.com/office/drawing/2014/main" id="{E16359E2-11DE-D7BE-3B22-C4E978467914}"/>
                </a:ext>
              </a:extLst>
            </p:cNvPr>
            <p:cNvSpPr/>
            <p:nvPr/>
          </p:nvSpPr>
          <p:spPr>
            <a:xfrm>
              <a:off x="2278505" y="1896353"/>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raphic 4">
              <a:extLst>
                <a:ext uri="{FF2B5EF4-FFF2-40B4-BE49-F238E27FC236}">
                  <a16:creationId xmlns:a16="http://schemas.microsoft.com/office/drawing/2014/main" id="{10AD8B37-F425-7E39-128A-9FDF53C54C30}"/>
                </a:ext>
              </a:extLst>
            </p:cNvPr>
            <p:cNvGrpSpPr/>
            <p:nvPr/>
          </p:nvGrpSpPr>
          <p:grpSpPr>
            <a:xfrm>
              <a:off x="2451309" y="2049527"/>
              <a:ext cx="417497" cy="415941"/>
              <a:chOff x="268746" y="843231"/>
              <a:chExt cx="3235960" cy="3223894"/>
            </a:xfrm>
            <a:solidFill>
              <a:schemeClr val="bg1"/>
            </a:solidFill>
          </p:grpSpPr>
          <p:sp>
            <p:nvSpPr>
              <p:cNvPr id="7" name="Freeform 12">
                <a:extLst>
                  <a:ext uri="{FF2B5EF4-FFF2-40B4-BE49-F238E27FC236}">
                    <a16:creationId xmlns:a16="http://schemas.microsoft.com/office/drawing/2014/main" id="{FDB273C4-4076-A1CF-ADDA-7A1289318ACF}"/>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dirty="0"/>
              </a:p>
            </p:txBody>
          </p:sp>
          <p:sp>
            <p:nvSpPr>
              <p:cNvPr id="8" name="Freeform 13">
                <a:extLst>
                  <a:ext uri="{FF2B5EF4-FFF2-40B4-BE49-F238E27FC236}">
                    <a16:creationId xmlns:a16="http://schemas.microsoft.com/office/drawing/2014/main" id="{8090A033-F7C8-731B-518F-EA3E3ED648CC}"/>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dirty="0"/>
              </a:p>
            </p:txBody>
          </p:sp>
        </p:grpSp>
      </p:grpSp>
      <p:sp>
        <p:nvSpPr>
          <p:cNvPr id="10" name="TextBox 9">
            <a:extLst>
              <a:ext uri="{FF2B5EF4-FFF2-40B4-BE49-F238E27FC236}">
                <a16:creationId xmlns:a16="http://schemas.microsoft.com/office/drawing/2014/main" id="{7D9CA024-EAEC-E099-A40E-88F5AA921D06}"/>
              </a:ext>
            </a:extLst>
          </p:cNvPr>
          <p:cNvSpPr txBox="1"/>
          <p:nvPr/>
        </p:nvSpPr>
        <p:spPr>
          <a:xfrm>
            <a:off x="1964317" y="6436414"/>
            <a:ext cx="6541508" cy="369332"/>
          </a:xfrm>
          <a:prstGeom prst="rect">
            <a:avLst/>
          </a:prstGeom>
          <a:noFill/>
        </p:spPr>
        <p:txBody>
          <a:bodyPr wrap="square">
            <a:spAutoFit/>
          </a:bodyPr>
          <a:lstStyle/>
          <a:p>
            <a:pPr algn="ctr">
              <a:spcAft>
                <a:spcPts val="1200"/>
              </a:spcAft>
            </a:pPr>
            <a:r>
              <a:rPr lang="en-US" b="1" i="1" dirty="0">
                <a:solidFill>
                  <a:srgbClr val="00B5DE"/>
                </a:solidFill>
                <a:latin typeface="Calibri" panose="020F0502020204030204" pitchFamily="34" charset="0"/>
              </a:rPr>
              <a:t>* See Module 4 for more information on HIV testing and CAB-LA​</a:t>
            </a:r>
          </a:p>
        </p:txBody>
      </p:sp>
    </p:spTree>
    <p:extLst>
      <p:ext uri="{BB962C8B-B14F-4D97-AF65-F5344CB8AC3E}">
        <p14:creationId xmlns:p14="http://schemas.microsoft.com/office/powerpoint/2010/main" val="2294270302"/>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022069"/>
      </a:dk2>
      <a:lt2>
        <a:srgbClr val="DBDCDC"/>
      </a:lt2>
      <a:accent1>
        <a:srgbClr val="00B5DE"/>
      </a:accent1>
      <a:accent2>
        <a:srgbClr val="FDB913"/>
      </a:accent2>
      <a:accent3>
        <a:srgbClr val="00B8A5"/>
      </a:accent3>
      <a:accent4>
        <a:srgbClr val="F04E58"/>
      </a:accent4>
      <a:accent5>
        <a:srgbClr val="975CA5"/>
      </a:accent5>
      <a:accent6>
        <a:srgbClr val="70AD47"/>
      </a:accent6>
      <a:hlink>
        <a:srgbClr val="0071CE"/>
      </a:hlink>
      <a:folHlink>
        <a:srgbClr val="6CACE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5D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3_PPT Template" id="{517E0CA0-F7B1-3B4F-9705-2A6C8CFA188A}" vid="{647A627D-54C1-5F45-8987-A2AA74AD7D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58D8EF7C355DAD47AA179CB555CCB98A" ma:contentTypeVersion="21" ma:contentTypeDescription="NGO Document content type" ma:contentTypeScope="" ma:versionID="f13f61050c6fb1097dcde2f81866abae">
  <xsd:schema xmlns:xsd="http://www.w3.org/2001/XMLSchema" xmlns:xs="http://www.w3.org/2001/XMLSchema" xmlns:p="http://schemas.microsoft.com/office/2006/metadata/properties" xmlns:ns2="c629780e-db83-45bc-a257-7c8c4fd6b9cb" xmlns:ns3="25aaf331-8f31-426f-9963-0cfea8c3f52d" xmlns:ns4="f07fa239-8a8b-43b1-a711-120682818fa8" targetNamespace="http://schemas.microsoft.com/office/2006/metadata/properties" ma:root="true" ma:fieldsID="c549fdb209439c75d6609038fec03910" ns2:_="" ns3:_="" ns4:_="">
    <xsd:import namespace="c629780e-db83-45bc-a257-7c8c4fd6b9cb"/>
    <xsd:import namespace="25aaf331-8f31-426f-9963-0cfea8c3f52d"/>
    <xsd:import namespace="f07fa239-8a8b-43b1-a711-120682818fa8"/>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4:SharedWithUsers" minOccurs="0"/>
                <xsd:element ref="ns4:SharedWithDetails" minOccurs="0"/>
                <xsd:element ref="ns3:MediaServiceDateTaken" minOccurs="0"/>
                <xsd:element ref="ns3:MediaServiceAutoTags" minOccurs="0"/>
                <xsd:element ref="ns3:MediaServiceLocation" minOccurs="0"/>
                <xsd:element ref="ns3:MediaServiceAutoKeyPoints" minOccurs="0"/>
                <xsd:element ref="ns3:MediaServiceKeyPoints" minOccurs="0"/>
                <xsd:element ref="ns3:MediaLengthInSeconds" minOccurs="0"/>
                <xsd:element ref="ns3:MediaServiceObjectDetectorVersions" minOccurs="0"/>
                <xsd:element ref="ns3:lcf76f155ced4ddcb4097134ff3c332f"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aaf331-8f31-426f-9963-0cfea8c3f52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CR" ma:index="29" nillable="true" ma:displayName="Extracted Text" ma:internalName="MediaServiceOCR"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7fa239-8a8b-43b1-a711-120682818fa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lcf76f155ced4ddcb4097134ff3c332f xmlns="25aaf331-8f31-426f-9963-0cfea8c3f52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04C719-C8BD-4BD3-B99B-ACAE57CC6941}">
  <ds:schemaRefs>
    <ds:schemaRef ds:uri="http://schemas.microsoft.com/sharepoint/v3/contenttype/forms"/>
  </ds:schemaRefs>
</ds:datastoreItem>
</file>

<file path=customXml/itemProps2.xml><?xml version="1.0" encoding="utf-8"?>
<ds:datastoreItem xmlns:ds="http://schemas.openxmlformats.org/officeDocument/2006/customXml" ds:itemID="{9F95A039-499B-458D-B2CC-90B626626847}">
  <ds:schemaRefs>
    <ds:schemaRef ds:uri="25aaf331-8f31-426f-9963-0cfea8c3f52d"/>
    <ds:schemaRef ds:uri="c629780e-db83-45bc-a257-7c8c4fd6b9cb"/>
    <ds:schemaRef ds:uri="f07fa239-8a8b-43b1-a711-120682818f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40978B8-74BD-4ABE-8747-4338AF74F122}">
  <ds:schemaRefs>
    <ds:schemaRef ds:uri="http://schemas.microsoft.com/office/2006/metadata/properties"/>
    <ds:schemaRef ds:uri="http://purl.org/dc/dcmitype/"/>
    <ds:schemaRef ds:uri="http://purl.org/dc/elements/1.1/"/>
    <ds:schemaRef ds:uri="c629780e-db83-45bc-a257-7c8c4fd6b9cb"/>
    <ds:schemaRef ds:uri="http://schemas.microsoft.com/office/infopath/2007/PartnerControls"/>
    <ds:schemaRef ds:uri="http://schemas.microsoft.com/office/2006/documentManagement/types"/>
    <ds:schemaRef ds:uri="http://schemas.openxmlformats.org/package/2006/metadata/core-properties"/>
    <ds:schemaRef ds:uri="f07fa239-8a8b-43b1-a711-120682818fa8"/>
    <ds:schemaRef ds:uri="25aaf331-8f31-426f-9963-0cfea8c3f52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1_Office Theme</Template>
  <TotalTime>16176</TotalTime>
  <Words>14953</Words>
  <Application>Microsoft Office PowerPoint</Application>
  <PresentationFormat>Widescreen</PresentationFormat>
  <Paragraphs>1600</Paragraphs>
  <Slides>156</Slides>
  <Notes>104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156</vt:i4>
      </vt:variant>
    </vt:vector>
  </HeadingPairs>
  <TitlesOfParts>
    <vt:vector size="164" baseType="lpstr">
      <vt:lpstr>Arial</vt:lpstr>
      <vt:lpstr>Arial,Sans-Serif</vt:lpstr>
      <vt:lpstr>Calibri</vt:lpstr>
      <vt:lpstr>Century Gothic</vt:lpstr>
      <vt:lpstr>Noto Sans</vt:lpstr>
      <vt:lpstr>Proxima Nova</vt:lpstr>
      <vt:lpstr>Wingdings</vt:lpstr>
      <vt:lpstr>1_Office Theme</vt:lpstr>
      <vt:lpstr>Pre-Exposure Prophylaxis (PrEP) Training for Providers in Clinical Settings</vt:lpstr>
      <vt:lpstr>Welcome!​</vt:lpstr>
      <vt:lpstr>PowerPoint Presentation</vt:lpstr>
      <vt:lpstr>What is included in this training? ​</vt:lpstr>
      <vt:lpstr>PrEP Competencies​</vt:lpstr>
      <vt:lpstr>Symbols Key​</vt:lpstr>
      <vt:lpstr>Learning Activities​</vt:lpstr>
      <vt:lpstr>DISCUSSION​</vt:lpstr>
      <vt:lpstr>Module 1: PrEP Basics​</vt:lpstr>
      <vt:lpstr>Introduction​</vt:lpstr>
      <vt:lpstr>Module 1: Learning Objectives​</vt:lpstr>
      <vt:lpstr>1.1 Introduction to PrEP​</vt:lpstr>
      <vt:lpstr>QUESTION</vt:lpstr>
      <vt:lpstr>ANSWER</vt:lpstr>
      <vt:lpstr>Pre-Exposure Prophylaxis (PrEP)​</vt:lpstr>
      <vt:lpstr>Combination HIV Prevention​</vt:lpstr>
      <vt:lpstr>PrEP and Combination HIV Prevention​</vt:lpstr>
      <vt:lpstr>QUESTION</vt:lpstr>
      <vt:lpstr>ANSWER</vt:lpstr>
      <vt:lpstr>Post-Exposure Prophylaxis (PEP)​</vt:lpstr>
      <vt:lpstr>Comparing PrEP and PEP​</vt:lpstr>
      <vt:lpstr>Comparing PrEP and ART​</vt:lpstr>
      <vt:lpstr>QUESTION</vt:lpstr>
      <vt:lpstr>ANSWER</vt:lpstr>
      <vt:lpstr>QUESTION</vt:lpstr>
      <vt:lpstr>ANSWER</vt:lpstr>
      <vt:lpstr>QUESTION</vt:lpstr>
      <vt:lpstr>ANSWER</vt:lpstr>
      <vt:lpstr>QUESTION</vt:lpstr>
      <vt:lpstr>ANSWER</vt:lpstr>
      <vt:lpstr>QUESTION</vt:lpstr>
      <vt:lpstr>ANSWER</vt:lpstr>
      <vt:lpstr>Need for PrEP​</vt:lpstr>
      <vt:lpstr>Key and Priority Populations​</vt:lpstr>
      <vt:lpstr>Key and Priority Populations​ (continued)</vt:lpstr>
      <vt:lpstr>Need for PrEP​</vt:lpstr>
      <vt:lpstr>Impact of PrEP ​</vt:lpstr>
      <vt:lpstr>QUESTION</vt:lpstr>
      <vt:lpstr>ANSWER</vt:lpstr>
      <vt:lpstr>PrEP Recommendations: WHO Guidelines​</vt:lpstr>
      <vt:lpstr>PowerPoint Presentation</vt:lpstr>
      <vt:lpstr>Local HIV Epidemiology &amp; National Guidelines​</vt:lpstr>
      <vt:lpstr>1.2 PrEP Eligibility​</vt:lpstr>
      <vt:lpstr>QUESTION</vt:lpstr>
      <vt:lpstr>ANSWER</vt:lpstr>
      <vt:lpstr>PrEP Eligibility Criteria​</vt:lpstr>
      <vt:lpstr>Case Scenario​</vt:lpstr>
      <vt:lpstr>Case Scenario​</vt:lpstr>
      <vt:lpstr>PrEP Eligibility Criteria: HIV Negative​</vt:lpstr>
      <vt:lpstr>HIV Negative</vt:lpstr>
      <vt:lpstr>HIVST for PrEP​</vt:lpstr>
      <vt:lpstr>PowerPoint Presentation</vt:lpstr>
      <vt:lpstr>National HIV Testing Guidelines​</vt:lpstr>
      <vt:lpstr>Case Scenario​</vt:lpstr>
      <vt:lpstr>Case Scenario​</vt:lpstr>
      <vt:lpstr>PrEP Eligibility Criteria: No Suspicion of AHI</vt:lpstr>
      <vt:lpstr>Clinical Assessment for AHI</vt:lpstr>
      <vt:lpstr>Diagnosis of AHI ​</vt:lpstr>
      <vt:lpstr>AHI Screening​</vt:lpstr>
      <vt:lpstr>Case Scenario​</vt:lpstr>
      <vt:lpstr>Case Scenario​</vt:lpstr>
      <vt:lpstr>PrEP Eligibility Criteria: Substantial Risk for HIV Infection or Requesting PrEP​</vt:lpstr>
      <vt:lpstr>Substantial Risk for HIV Infection or Requesting PrEP​</vt:lpstr>
      <vt:lpstr>Substantial Risk for HIV Infection or Requesting PrEP</vt:lpstr>
      <vt:lpstr>General Screening Questions​</vt:lpstr>
      <vt:lpstr>Screening a Person Who Has a Partner with HIV​</vt:lpstr>
      <vt:lpstr>Questions for a Person Who Has a Partner Living with HIV</vt:lpstr>
      <vt:lpstr>Contextual Risk Factors</vt:lpstr>
      <vt:lpstr>Approach to Screening </vt:lpstr>
      <vt:lpstr>Case Scenario​</vt:lpstr>
      <vt:lpstr>Case Scenario​</vt:lpstr>
      <vt:lpstr>PrEP Eligibility Criteria: Willingness to Use PrEP as Prescribed​</vt:lpstr>
      <vt:lpstr>Willingness to Use PrEP as Prescribed​</vt:lpstr>
      <vt:lpstr>PrEP Eligibility Criteria: No Contraindication to PrEP Drug or Administration Route​ ​</vt:lpstr>
      <vt:lpstr>No Contraindication to PrEP Drug or Administration Route​​</vt:lpstr>
      <vt:lpstr>Case Scenario​</vt:lpstr>
      <vt:lpstr>Case Scenario​</vt:lpstr>
      <vt:lpstr>PrEP Eligibility Criteria Review</vt:lpstr>
      <vt:lpstr>1.3 PrEP Options​</vt:lpstr>
      <vt:lpstr>QUESTION</vt:lpstr>
      <vt:lpstr>ANSWER</vt:lpstr>
      <vt:lpstr>Global Expansion of PrEP Options​</vt:lpstr>
      <vt:lpstr>Global PrEP Policy Milestones​</vt:lpstr>
      <vt:lpstr>WHO Recommendations for PrEP</vt:lpstr>
      <vt:lpstr>PowerPoint Presentation</vt:lpstr>
      <vt:lpstr>National Guidelines Recommendations for PrEP​</vt:lpstr>
      <vt:lpstr>PrEP Options Recommended by the WHO​</vt:lpstr>
      <vt:lpstr>Oral Daily PrEP​</vt:lpstr>
      <vt:lpstr>Oral ED-PrEP​</vt:lpstr>
      <vt:lpstr>CAB-LA</vt:lpstr>
      <vt:lpstr>DVR</vt:lpstr>
      <vt:lpstr>QUESTION</vt:lpstr>
      <vt:lpstr>ANSWER</vt:lpstr>
      <vt:lpstr>PrEP Options​</vt:lpstr>
      <vt:lpstr>Eligibility​</vt:lpstr>
      <vt:lpstr>Efficacy​</vt:lpstr>
      <vt:lpstr>Administration​</vt:lpstr>
      <vt:lpstr>Side Effects and Follow-up</vt:lpstr>
      <vt:lpstr>Follow-up HIV Testing​</vt:lpstr>
      <vt:lpstr>Summary of Key Differences Between PrEP Options</vt:lpstr>
      <vt:lpstr>Fill in the Blank: Compare PrEP Options​</vt:lpstr>
      <vt:lpstr>Fill in the Blank: Compare PrEP Options​</vt:lpstr>
      <vt:lpstr>Case Scenario​</vt:lpstr>
      <vt:lpstr>Case Scenario​</vt:lpstr>
      <vt:lpstr>Looking Ahead: Ongoing Research to Expand PrEP Options​</vt:lpstr>
      <vt:lpstr>Looking Ahead: Future Products​</vt:lpstr>
      <vt:lpstr>1.4 PrEP Service Delivery​</vt:lpstr>
      <vt:lpstr>QUESTION</vt:lpstr>
      <vt:lpstr>ANSWER</vt:lpstr>
      <vt:lpstr>Common Service Entry Points for PrEP​</vt:lpstr>
      <vt:lpstr>Case Example​</vt:lpstr>
      <vt:lpstr>PowerPoint Presentation</vt:lpstr>
      <vt:lpstr>DSD for PrEP​</vt:lpstr>
      <vt:lpstr>The ‘WHAT’ of PrEP Services</vt:lpstr>
      <vt:lpstr>DSD Approach to PrEP Services​</vt:lpstr>
      <vt:lpstr>PowerPoint Presentation</vt:lpstr>
      <vt:lpstr>PrEP Service Integration​</vt:lpstr>
      <vt:lpstr>PrEP Service Integration​</vt:lpstr>
      <vt:lpstr>PEP and PrEP Service Integration ​</vt:lpstr>
      <vt:lpstr>Case Example​</vt:lpstr>
      <vt:lpstr>PowerPoint Presentation</vt:lpstr>
      <vt:lpstr>Peer Outreach for Follow-Up​</vt:lpstr>
      <vt:lpstr>Case Scenario​</vt:lpstr>
      <vt:lpstr>Case Scenario​</vt:lpstr>
      <vt:lpstr>PowerPoint Presentation</vt:lpstr>
      <vt:lpstr>1.5 Common Questions​</vt:lpstr>
      <vt:lpstr>QUESTION</vt:lpstr>
      <vt:lpstr>ANSWER</vt:lpstr>
      <vt:lpstr>QUESTION</vt:lpstr>
      <vt:lpstr>ANSWER</vt:lpstr>
      <vt:lpstr>QUESTION</vt:lpstr>
      <vt:lpstr>ANSWER</vt:lpstr>
      <vt:lpstr>QUESTION</vt:lpstr>
      <vt:lpstr>ANSWER</vt:lpstr>
      <vt:lpstr>Risk Compensation and PrEP</vt:lpstr>
      <vt:lpstr>QUESTION</vt:lpstr>
      <vt:lpstr>ANSWER</vt:lpstr>
      <vt:lpstr>QUESTION</vt:lpstr>
      <vt:lpstr>ANSWER</vt:lpstr>
      <vt:lpstr>QUESTION</vt:lpstr>
      <vt:lpstr>ANSWER</vt:lpstr>
      <vt:lpstr>QUESTION</vt:lpstr>
      <vt:lpstr>ANSWER</vt:lpstr>
      <vt:lpstr>HIVDR and PrEP</vt:lpstr>
      <vt:lpstr>PowerPoint Presentation</vt:lpstr>
      <vt:lpstr>Summary</vt:lpstr>
      <vt:lpstr>Module 1 Summary​</vt:lpstr>
      <vt:lpstr>Review Learning Objectives​</vt:lpstr>
      <vt:lpstr>PowerPoint Presentation</vt:lpstr>
      <vt:lpstr>PrEP Resources: Key WHO Guidelines and Resources​</vt:lpstr>
      <vt:lpstr>Other PrEP Resources​</vt:lpstr>
      <vt:lpstr>Local PrEP Resources​</vt:lpstr>
      <vt:lpstr>References: Reports</vt:lpstr>
      <vt:lpstr>References: Articles</vt:lpstr>
      <vt:lpstr>Thank You​</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Farinango Lema, Adina</dc:creator>
  <cp:lastModifiedBy>Owusu, Efua E.</cp:lastModifiedBy>
  <cp:revision>30</cp:revision>
  <cp:lastPrinted>2021-07-21T14:19:26Z</cp:lastPrinted>
  <dcterms:created xsi:type="dcterms:W3CDTF">2023-06-01T14:06:34Z</dcterms:created>
  <dcterms:modified xsi:type="dcterms:W3CDTF">2024-04-24T13:36:13Z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0x01010033CF86A3E53F48B7ADBBC140A8AF8FA70058D8EF7C355DAD47AA179CB555CCB98A</vt:lpwstr>
  </property>
  <property fmtid="{D5CDD505-2E9C-101B-9397-08002B2CF9AE}" pid="3" name="NGOOnlineKeywords">
    <vt:lpwstr/>
  </property>
  <property fmtid="{D5CDD505-2E9C-101B-9397-08002B2CF9AE}" pid="4" name="NGOOnlineDocumentType">
    <vt:lpwstr/>
  </property>
  <property fmtid="{D5CDD505-2E9C-101B-9397-08002B2CF9AE}" pid="5" name="MediaServiceImageTags">
    <vt:lpwstr/>
  </property>
</Properties>
</file>